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5" r:id="rId5"/>
    <p:sldId id="282" r:id="rId6"/>
    <p:sldId id="277" r:id="rId7"/>
    <p:sldId id="284" r:id="rId8"/>
    <p:sldId id="285" r:id="rId9"/>
    <p:sldId id="287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83D"/>
    <a:srgbClr val="D7D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005" autoAdjust="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1C8ED6-8F29-D0D5-D9F4-00FCF54BCB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6A5F9C-238B-2E28-34E7-CFAAC7DC8E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CF7FF-4CE1-4FFE-8D87-785A3F533B5A}" type="datetimeFigureOut">
              <a:rPr lang="en-US" smtClean="0"/>
              <a:t>3/31/2026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1B94F-78CC-7561-2D0A-744788F20E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B357-2A6B-1481-BE40-1AC40EFCB3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B74E2-55C4-445C-901B-C78D62681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15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3635F-7A67-4CBE-8D61-D4640491CA2A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8BFB7-A97A-457D-BC0C-9E3C535FB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6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148" y="-5863"/>
            <a:ext cx="9161917" cy="6877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742" y="838200"/>
            <a:ext cx="7591125" cy="16764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5000" b="0" cap="none" spc="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101" y="2590800"/>
            <a:ext cx="7620000" cy="4572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914400" y="2590800"/>
            <a:ext cx="7315200" cy="0"/>
          </a:xfrm>
          <a:prstGeom prst="line">
            <a:avLst/>
          </a:prstGeom>
          <a:ln w="31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914400" y="3048000"/>
            <a:ext cx="7315200" cy="0"/>
          </a:xfrm>
          <a:prstGeom prst="line">
            <a:avLst/>
          </a:prstGeom>
          <a:ln w="31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90875" y="6324600"/>
            <a:ext cx="3095325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F528397-F874-445B-BE8F-848615000AB2}" type="datetime4">
              <a:rPr lang="en-US" sz="900" b="1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March 31, 2026</a:t>
            </a:fld>
            <a:endParaRPr lang="en-US" sz="900" b="1" cap="all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Content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17" y="742750"/>
            <a:ext cx="8334675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 b="0" cap="all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217" y="1372400"/>
            <a:ext cx="8325050" cy="4283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1" cap="all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533" y="2057400"/>
            <a:ext cx="8305800" cy="3657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1pPr>
            <a:lvl2pPr marL="0" indent="0">
              <a:lnSpc>
                <a:spcPct val="120000"/>
              </a:lnSpc>
              <a:spcBef>
                <a:spcPts val="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2pPr>
            <a:lvl3pPr marL="0" indent="0">
              <a:lnSpc>
                <a:spcPct val="120000"/>
              </a:lnSpc>
              <a:spcBef>
                <a:spcPts val="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3pPr>
            <a:lvl4pPr marL="0" indent="0">
              <a:lnSpc>
                <a:spcPct val="120000"/>
              </a:lnSpc>
              <a:spcBef>
                <a:spcPts val="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4pPr>
            <a:lvl5pPr marL="0" indent="0">
              <a:lnSpc>
                <a:spcPct val="120000"/>
              </a:lnSpc>
              <a:spcBef>
                <a:spcPts val="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76450" y="1352350"/>
            <a:ext cx="8229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86075" y="1822375"/>
            <a:ext cx="8229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71375" y="6324600"/>
            <a:ext cx="2448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Slide </a:t>
            </a:r>
            <a:fld id="{E3D8E51D-5B59-45E4-AFF8-CE614DB7212D}" type="slidenum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‹#›</a:t>
            </a:fld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| </a:t>
            </a:r>
            <a:fld id="{C0BD2473-2625-4E03-A633-A5DABDD7898B}" type="datetime4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March 31, 2026</a:t>
            </a:fld>
            <a:endParaRPr lang="en-US" sz="900" b="0" cap="all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26" y="742750"/>
            <a:ext cx="8334675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 b="0" cap="all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684" y="1372400"/>
            <a:ext cx="8325050" cy="4283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1" cap="all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57400"/>
            <a:ext cx="8305800" cy="36576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Bef>
                <a:spcPts val="2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1pPr>
            <a:lvl2pPr marL="228600" indent="-228600">
              <a:lnSpc>
                <a:spcPct val="120000"/>
              </a:lnSpc>
              <a:spcBef>
                <a:spcPts val="2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2pPr>
            <a:lvl3pPr marL="228600" indent="-228600">
              <a:lnSpc>
                <a:spcPct val="120000"/>
              </a:lnSpc>
              <a:spcBef>
                <a:spcPts val="2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3pPr>
            <a:lvl4pPr marL="228600" indent="-228600">
              <a:lnSpc>
                <a:spcPct val="120000"/>
              </a:lnSpc>
              <a:spcBef>
                <a:spcPts val="2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4pPr>
            <a:lvl5pPr marL="228600" indent="-228600">
              <a:lnSpc>
                <a:spcPct val="120000"/>
              </a:lnSpc>
              <a:spcBef>
                <a:spcPts val="2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76450" y="1352350"/>
            <a:ext cx="8229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86075" y="1822375"/>
            <a:ext cx="8229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71375" y="6324600"/>
            <a:ext cx="2448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Slide </a:t>
            </a:r>
            <a:fld id="{E3D8E51D-5B59-45E4-AFF8-CE614DB7212D}" type="slidenum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‹#›</a:t>
            </a:fld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| </a:t>
            </a:r>
            <a:fld id="{03CB0A84-1B5F-4F8C-A1F0-9691D9DD6B6A}" type="datetime4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March 31, 2026</a:t>
            </a:fld>
            <a:endParaRPr lang="en-US" sz="900" b="0" cap="all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17" y="753175"/>
            <a:ext cx="8325050" cy="5333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 b="0" cap="all" spc="100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41" y="1524000"/>
            <a:ext cx="8315425" cy="4343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6450" y="762000"/>
            <a:ext cx="8229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86075" y="1295400"/>
            <a:ext cx="8229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71375" y="6324600"/>
            <a:ext cx="2448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Slide </a:t>
            </a:r>
            <a:fld id="{E3D8E51D-5B59-45E4-AFF8-CE614DB7212D}" type="slidenum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‹#›</a:t>
            </a:fld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| </a:t>
            </a:r>
            <a:fld id="{B793DEAE-D4F6-432D-AB66-61203C6CBC2F}" type="datetime4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March 31, 2026</a:t>
            </a:fld>
            <a:endParaRPr lang="en-US" sz="900" b="0" cap="all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427038"/>
          </a:xfrm>
          <a:prstGeom prst="rect">
            <a:avLst/>
          </a:prstGeom>
        </p:spPr>
        <p:txBody>
          <a:bodyPr anchor="ctr"/>
          <a:lstStyle>
            <a:lvl1pPr algn="l">
              <a:defRPr sz="1400" b="1" cap="all" spc="100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86075" y="1041399"/>
            <a:ext cx="8229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71375" y="6324600"/>
            <a:ext cx="2448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Slide </a:t>
            </a:r>
            <a:fld id="{E3D8E51D-5B59-45E4-AFF8-CE614DB7212D}" type="slidenum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‹#›</a:t>
            </a:fld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| </a:t>
            </a:r>
            <a:fld id="{A3F88214-2782-49C6-AF54-19344B4B5569}" type="datetime4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March 31, 2026</a:t>
            </a:fld>
            <a:endParaRPr lang="en-US" sz="900" b="0" cap="all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99535" y="609600"/>
            <a:ext cx="8229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71375" y="6324600"/>
            <a:ext cx="2448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Slide </a:t>
            </a:r>
            <a:fld id="{E3D8E51D-5B59-45E4-AFF8-CE614DB7212D}" type="slidenum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‹#›</a:t>
            </a:fld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| </a:t>
            </a:r>
            <a:fld id="{081824C8-1B4A-4A59-AEF6-204D41726B3F}" type="datetime4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March 31, 2026</a:t>
            </a:fld>
            <a:endParaRPr lang="en-US" sz="900" b="0" cap="all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N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-PowerPoint-Innerpage.jpg"/>
          <p:cNvPicPr>
            <a:picLocks noChangeAspect="1"/>
          </p:cNvPicPr>
          <p:nvPr userDrawn="1"/>
        </p:nvPicPr>
        <p:blipFill>
          <a:blip r:embed="rId2" cstate="print"/>
          <a:srcRect l="18333" r="6786" b="777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-PowerPoint-Innerpage.jpg"/>
          <p:cNvPicPr>
            <a:picLocks noChangeAspect="1"/>
          </p:cNvPicPr>
          <p:nvPr userDrawn="1"/>
        </p:nvPicPr>
        <p:blipFill>
          <a:blip r:embed="rId2" cstate="print"/>
          <a:srcRect l="18333" r="6786" b="777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2" r:id="rId3"/>
    <p:sldLayoutId id="2147483650" r:id="rId4"/>
    <p:sldLayoutId id="2147483654" r:id="rId5"/>
    <p:sldLayoutId id="2147483655" r:id="rId6"/>
    <p:sldLayoutId id="2147483657" r:id="rId7"/>
    <p:sldLayoutId id="2147483659" r:id="rId8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323F-FD13-3D2E-73A5-24ED4988BE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TOD Pilot Customer Survey Update-Energy Usage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29F0F-2A25-E012-62C6-0BD2861DF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867" y="2590800"/>
            <a:ext cx="7620000" cy="1295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Denine Rothman</a:t>
            </a:r>
          </a:p>
          <a:p>
            <a:r>
              <a:rPr lang="en-US" dirty="0"/>
              <a:t>Time-of-day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2455719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AA70C-0989-0AB1-800E-A5706E8AF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09ED-0B11-4CD1-49EC-D3EB3BBC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overview and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65765-2EF5-7895-08DE-99612A98B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Content Placeholder 7" descr="Customer satisfuction survey feedback whiteboard drawing concept">
            <a:extLst>
              <a:ext uri="{FF2B5EF4-FFF2-40B4-BE49-F238E27FC236}">
                <a16:creationId xmlns:a16="http://schemas.microsoft.com/office/drawing/2014/main" id="{95AFC5DC-69FC-EBF1-C673-BC012E6D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92" r="11158"/>
          <a:stretch>
            <a:fillRect/>
          </a:stretch>
        </p:blipFill>
        <p:spPr>
          <a:xfrm>
            <a:off x="4572000" y="1511055"/>
            <a:ext cx="3962400" cy="4203946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947662-D1E7-395E-5887-63D7DA092A60}"/>
              </a:ext>
            </a:extLst>
          </p:cNvPr>
          <p:cNvSpPr/>
          <p:nvPr/>
        </p:nvSpPr>
        <p:spPr>
          <a:xfrm>
            <a:off x="370217" y="1593727"/>
            <a:ext cx="3962400" cy="42039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Time-of-Day (TOD) Pilot Customer Survey was distributed to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1,390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enrolled customers to better understand how they are engaging with the rate plan monthly Energy Usage Reports</a:t>
            </a:r>
          </a:p>
          <a:p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total of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425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responses were received, resulting in a strong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32%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response rate for an optional feedback-based survey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599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9B05-67D0-E2AE-FFB2-F1C1559C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findings-Customer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08C9F-D62D-7410-048C-C4B8B9A03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1600" b="1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95C85-AB80-5C36-D402-E22AA4100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524000"/>
            <a:ext cx="4791438" cy="441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50CF80-B5E9-188C-821A-C5B6E7971640}"/>
              </a:ext>
            </a:extLst>
          </p:cNvPr>
          <p:cNvSpPr/>
          <p:nvPr/>
        </p:nvSpPr>
        <p:spPr>
          <a:xfrm>
            <a:off x="359331" y="1589314"/>
            <a:ext cx="3523987" cy="388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customers are aware of the monthly Energy Usage Report, showing strong visibility and reach</a:t>
            </a:r>
          </a:p>
          <a:p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Perceived Value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customers find the report helpful or very help for understanding energy usage and costs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039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FF35B-E3DC-46AB-DDC5-576D3D753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D08B-D724-3503-DAB1-E94BE5D5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findings-Customer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4234B-0368-6566-D2E1-9C16402BF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1600" b="1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EE672-FECC-4FA3-9D23-BD1AB8F48502}"/>
              </a:ext>
            </a:extLst>
          </p:cNvPr>
          <p:cNvSpPr/>
          <p:nvPr/>
        </p:nvSpPr>
        <p:spPr>
          <a:xfrm>
            <a:off x="448734" y="1524000"/>
            <a:ext cx="3523987" cy="40093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Project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79%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customers reviewed their bill projection alert that is sent once a month at the mid point of their billing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customers find the report helpful in managing their energy usage and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25532D-0D93-86CE-508C-E9E3A0F48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934" y="1485900"/>
            <a:ext cx="4422842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484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7282A-108F-40DA-5BD1-81E3ED065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AA1F-D320-953D-69C8-B5FB1541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findings-Customer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67FDA-B4F9-A155-DB4D-3DF1A868B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1600" b="1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17A1EF-96BF-5F29-AEDB-A4CFF7D2D41F}"/>
              </a:ext>
            </a:extLst>
          </p:cNvPr>
          <p:cNvSpPr/>
          <p:nvPr/>
        </p:nvSpPr>
        <p:spPr>
          <a:xfrm>
            <a:off x="348445" y="1828800"/>
            <a:ext cx="3523987" cy="27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Alerts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respondents indicated they would like to set up a budget alert, however, don’t know how to set this up.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2F4EA-CED6-5332-C136-CC225E47D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24" y="1524000"/>
            <a:ext cx="436394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976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5BAA0-8695-8C65-CD47-083CFA5B7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8F41-D960-A7B1-19C0-6712BC21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Insights/Learning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4E044-BF5A-DD20-9A0E-577781105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41" y="1524000"/>
            <a:ext cx="8315425" cy="5105400"/>
          </a:xfrm>
        </p:spPr>
        <p:txBody>
          <a:bodyPr/>
          <a:lstStyle/>
          <a:p>
            <a:r>
              <a:rPr lang="en-US" sz="1600" dirty="0"/>
              <a:t>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31F6DA-C59B-DC90-E709-88169B115944}"/>
              </a:ext>
            </a:extLst>
          </p:cNvPr>
          <p:cNvSpPr/>
          <p:nvPr/>
        </p:nvSpPr>
        <p:spPr>
          <a:xfrm>
            <a:off x="300063" y="1943100"/>
            <a:ext cx="3894667" cy="2971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Insights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 value monthly energy usage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features used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Appliance level usage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usage trends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Hourly usage, especially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on-peak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D4D66-C99D-EC4B-78F6-40C3D66D97B1}"/>
              </a:ext>
            </a:extLst>
          </p:cNvPr>
          <p:cNvSpPr/>
          <p:nvPr/>
        </p:nvSpPr>
        <p:spPr>
          <a:xfrm>
            <a:off x="4481184" y="1447800"/>
            <a:ext cx="4293860" cy="434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Opportunities &amp;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 want more convenience and clearer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Aligns with 2026 TOD Strategy and digital enhancement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in PNM mobile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access points to home energy dashboard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PNM.com account homepage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customer’s bill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797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0A694-B19D-E741-2B5B-A3A46E6BB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3819F-6C0B-E02D-14DB-9D38773C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Summary/next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750F-33A2-7539-3EA9-B0AD9FE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60" y="1371600"/>
            <a:ext cx="8315425" cy="4343400"/>
          </a:xfrm>
        </p:spPr>
        <p:txBody>
          <a:bodyPr/>
          <a:lstStyle/>
          <a:p>
            <a:r>
              <a:rPr lang="en-US" b="1" dirty="0"/>
              <a:t>Summary</a:t>
            </a:r>
          </a:p>
          <a:p>
            <a:r>
              <a:rPr lang="en-US" dirty="0"/>
              <a:t>Confusion is driven by navigation and feature awareness, not the report content.</a:t>
            </a:r>
          </a:p>
          <a:p>
            <a:r>
              <a:rPr lang="en-US" b="1" dirty="0"/>
              <a:t>Next Steps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Create PDF’s and 20-30 second audio guides, on navigating reports and understanding on/off-peak hours and seasonal shifts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Add materials in customer emails, the TOD website, and energy usage reports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Send a mid-March nurture email with budget alert instructions and a reminder of on/off-peak hours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Provide rotating educations PDFs and audio guides every other month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New Enhancement- </a:t>
            </a:r>
            <a:r>
              <a:rPr lang="en-US" dirty="0"/>
              <a:t>Work in Progress-to provide text message reminders for seasonal changes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Conduct a follow-up survey six months (July) after enhancements to measure improvements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86435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EACDFBF2174B4389C2150AE05E483B" ma:contentTypeVersion="2" ma:contentTypeDescription="Create a new document." ma:contentTypeScope="" ma:versionID="d02bb36c00201e13b3c4d82c851974b6">
  <xsd:schema xmlns:xsd="http://www.w3.org/2001/XMLSchema" xmlns:xs="http://www.w3.org/2001/XMLSchema" xmlns:p="http://schemas.microsoft.com/office/2006/metadata/properties" xmlns:ns2="7a83ba9a-80f5-4c47-99e9-3dbe6fce4b67" targetNamespace="http://schemas.microsoft.com/office/2006/metadata/properties" ma:root="true" ma:fieldsID="d1d02cd5452c87a8afd6484c13157f86" ns2:_="">
    <xsd:import namespace="7a83ba9a-80f5-4c47-99e9-3dbe6fce4b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3ba9a-80f5-4c47-99e9-3dbe6fce4b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59F4A8-413D-45D6-B3CC-67F664A0B4C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45313D4-4A28-4162-94D6-A2D7AFED4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83ba9a-80f5-4c47-99e9-3dbe6fce4b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F7308-0D1B-4849-B6C2-98CF668D8C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9609</TotalTime>
  <Words>363</Words>
  <Application>Microsoft Office PowerPoint</Application>
  <PresentationFormat>On-screen Show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Times New Roman</vt:lpstr>
      <vt:lpstr>Wingdings</vt:lpstr>
      <vt:lpstr>Office Theme</vt:lpstr>
      <vt:lpstr>TOD Pilot Customer Survey Update-Energy Usage Reports</vt:lpstr>
      <vt:lpstr>Survey overview and objectives </vt:lpstr>
      <vt:lpstr>Key findings-Customer awareness</vt:lpstr>
      <vt:lpstr>Key findings-Customer awareness</vt:lpstr>
      <vt:lpstr>Key findings-Customer Awareness</vt:lpstr>
      <vt:lpstr>Insights/Learning opportunities</vt:lpstr>
      <vt:lpstr>Summary/next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Pitts, Heidi</cp:lastModifiedBy>
  <cp:revision>120</cp:revision>
  <dcterms:created xsi:type="dcterms:W3CDTF">2013-05-06T15:17:05Z</dcterms:created>
  <dcterms:modified xsi:type="dcterms:W3CDTF">2026-03-31T19:09:18Z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0x0101003DEACDFBF2174B4389C2150AE05E483B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2024-04-10T22:25:06Z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bdd0370c-4f5a-4126-9d75-48f3e9ef270b</vt:lpwstr>
  </property>
  <property fmtid="{D5CDD505-2E9C-101B-9397-08002B2CF9AE}" pid="9" name="MSIP_Label_f367428c-8df2-41b3-925f-2e32f93f53ed_ContentBits">
    <vt:lpwstr>0</vt:lpwstr>
  </property>
</Properties>
</file>