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sldIdLst>
    <p:sldId id="263" r:id="rId2"/>
    <p:sldId id="311" r:id="rId3"/>
    <p:sldId id="341" r:id="rId4"/>
    <p:sldId id="342" r:id="rId5"/>
    <p:sldId id="369" r:id="rId6"/>
    <p:sldId id="370" r:id="rId7"/>
    <p:sldId id="320" r:id="rId8"/>
    <p:sldId id="371" r:id="rId9"/>
    <p:sldId id="379" r:id="rId10"/>
    <p:sldId id="380" r:id="rId11"/>
    <p:sldId id="374" r:id="rId12"/>
    <p:sldId id="366" r:id="rId13"/>
    <p:sldId id="350" r:id="rId14"/>
    <p:sldId id="365" r:id="rId15"/>
    <p:sldId id="372" r:id="rId16"/>
    <p:sldId id="352" r:id="rId17"/>
    <p:sldId id="373" r:id="rId18"/>
    <p:sldId id="377" r:id="rId19"/>
    <p:sldId id="381" r:id="rId20"/>
    <p:sldId id="375" r:id="rId21"/>
    <p:sldId id="368" r:id="rId22"/>
    <p:sldId id="376" r:id="rId23"/>
    <p:sldId id="353" r:id="rId24"/>
    <p:sldId id="364" r:id="rId25"/>
    <p:sldId id="378" r:id="rId26"/>
    <p:sldId id="363" r:id="rId27"/>
    <p:sldId id="343" r:id="rId28"/>
    <p:sldId id="354" r:id="rId29"/>
    <p:sldId id="355" r:id="rId30"/>
    <p:sldId id="357" r:id="rId31"/>
    <p:sldId id="358" r:id="rId32"/>
    <p:sldId id="359" r:id="rId33"/>
    <p:sldId id="360" r:id="rId34"/>
    <p:sldId id="362" r:id="rId35"/>
    <p:sldId id="367" r:id="rId36"/>
    <p:sldId id="361" r:id="rId37"/>
    <p:sldId id="384" r:id="rId38"/>
    <p:sldId id="336" r:id="rId39"/>
    <p:sldId id="310" r:id="rId4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3593C942-F1AF-488C-8FF7-A12B30F4A55D}">
          <p14:sldIdLst>
            <p14:sldId id="263"/>
            <p14:sldId id="311"/>
            <p14:sldId id="341"/>
            <p14:sldId id="342"/>
            <p14:sldId id="369"/>
            <p14:sldId id="370"/>
            <p14:sldId id="320"/>
            <p14:sldId id="371"/>
            <p14:sldId id="379"/>
            <p14:sldId id="380"/>
            <p14:sldId id="374"/>
            <p14:sldId id="366"/>
            <p14:sldId id="350"/>
            <p14:sldId id="365"/>
            <p14:sldId id="372"/>
            <p14:sldId id="352"/>
            <p14:sldId id="373"/>
            <p14:sldId id="377"/>
            <p14:sldId id="381"/>
            <p14:sldId id="375"/>
            <p14:sldId id="368"/>
            <p14:sldId id="376"/>
            <p14:sldId id="353"/>
            <p14:sldId id="364"/>
            <p14:sldId id="378"/>
            <p14:sldId id="363"/>
            <p14:sldId id="343"/>
            <p14:sldId id="354"/>
            <p14:sldId id="355"/>
            <p14:sldId id="357"/>
            <p14:sldId id="358"/>
            <p14:sldId id="359"/>
            <p14:sldId id="360"/>
            <p14:sldId id="362"/>
            <p14:sldId id="367"/>
            <p14:sldId id="361"/>
            <p14:sldId id="384"/>
            <p14:sldId id="336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7383D"/>
    <a:srgbClr val="D7D2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60"/>
  </p:normalViewPr>
  <p:slideViewPr>
    <p:cSldViewPr>
      <p:cViewPr varScale="1">
        <p:scale>
          <a:sx n="101" d="100"/>
          <a:sy n="101" d="100"/>
        </p:scale>
        <p:origin x="123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32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General</a:t>
            </a:r>
            <a:r>
              <a:rPr lang="en-US" sz="1400" baseline="0" dirty="0"/>
              <a:t> categories of low-income rates and programs offered by IOUs</a:t>
            </a:r>
            <a:endParaRPr lang="en-US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of Utilities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Flat Monthly Discount</c:v>
                </c:pt>
                <c:pt idx="1">
                  <c:v>Discount Rate</c:v>
                </c:pt>
                <c:pt idx="2">
                  <c:v>Pct of Income (PIPP)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30</c:v>
                </c:pt>
                <c:pt idx="2">
                  <c:v>22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8C-41FB-9DE5-9E206A1151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83056928"/>
        <c:axId val="1083054048"/>
      </c:barChart>
      <c:catAx>
        <c:axId val="10830569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3054048"/>
        <c:crosses val="autoZero"/>
        <c:auto val="1"/>
        <c:lblAlgn val="ctr"/>
        <c:lblOffset val="100"/>
        <c:noMultiLvlLbl val="0"/>
      </c:catAx>
      <c:valAx>
        <c:axId val="108305404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3056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CFD65E-EBBD-45B7-BE1F-850C93CE9F4F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A477C7A-48CA-4254-AD55-9062A91F54C8}">
      <dgm:prSet phldrT="[Text]"/>
      <dgm:spPr/>
      <dgm:t>
        <a:bodyPr/>
        <a:lstStyle/>
        <a:p>
          <a:r>
            <a:rPr lang="en-US" dirty="0"/>
            <a:t>Income*</a:t>
          </a:r>
        </a:p>
      </dgm:t>
    </dgm:pt>
    <dgm:pt modelId="{18EC5305-E2DC-49BC-B770-F0DD5C8CEF54}" type="parTrans" cxnId="{D8D5614D-98F6-4931-A43D-14AC1C6A7BCC}">
      <dgm:prSet/>
      <dgm:spPr/>
      <dgm:t>
        <a:bodyPr/>
        <a:lstStyle/>
        <a:p>
          <a:endParaRPr lang="en-US"/>
        </a:p>
      </dgm:t>
    </dgm:pt>
    <dgm:pt modelId="{D125FB0C-3470-432E-9E56-93F995780DB6}" type="sibTrans" cxnId="{D8D5614D-98F6-4931-A43D-14AC1C6A7BCC}">
      <dgm:prSet/>
      <dgm:spPr/>
      <dgm:t>
        <a:bodyPr/>
        <a:lstStyle/>
        <a:p>
          <a:endParaRPr lang="en-US"/>
        </a:p>
      </dgm:t>
    </dgm:pt>
    <dgm:pt modelId="{115FC55F-C7A3-43D0-B508-4B3CDC595A57}">
      <dgm:prSet phldrT="[Text]" custT="1"/>
      <dgm:spPr/>
      <dgm:t>
        <a:bodyPr/>
        <a:lstStyle/>
        <a:p>
          <a:r>
            <a:rPr lang="en-US" sz="1400" dirty="0"/>
            <a:t>200% FPL</a:t>
          </a:r>
        </a:p>
      </dgm:t>
    </dgm:pt>
    <dgm:pt modelId="{976F9F37-4A31-40DF-B7EF-C5940F6FFEB9}" type="parTrans" cxnId="{F06877CB-6848-463E-B291-BE557993EF98}">
      <dgm:prSet/>
      <dgm:spPr/>
      <dgm:t>
        <a:bodyPr/>
        <a:lstStyle/>
        <a:p>
          <a:endParaRPr lang="en-US"/>
        </a:p>
      </dgm:t>
    </dgm:pt>
    <dgm:pt modelId="{B8913DDE-31E7-4637-AD12-9A81B5F2789F}" type="sibTrans" cxnId="{F06877CB-6848-463E-B291-BE557993EF98}">
      <dgm:prSet/>
      <dgm:spPr/>
      <dgm:t>
        <a:bodyPr/>
        <a:lstStyle/>
        <a:p>
          <a:endParaRPr lang="en-US"/>
        </a:p>
      </dgm:t>
    </dgm:pt>
    <dgm:pt modelId="{49737D6E-DF63-4740-94F4-F9F26AD26011}">
      <dgm:prSet phldrT="[Text]" custT="1"/>
      <dgm:spPr/>
      <dgm:t>
        <a:bodyPr/>
        <a:lstStyle/>
        <a:p>
          <a:r>
            <a:rPr lang="en-US" sz="1400" dirty="0"/>
            <a:t>250% FPL (HH 3+)</a:t>
          </a:r>
        </a:p>
      </dgm:t>
    </dgm:pt>
    <dgm:pt modelId="{E794A2E0-0873-45D9-ADC2-9AB5B1763D9C}" type="parTrans" cxnId="{7977DA7B-EEED-47AD-BBE1-A4BBC5F79C3D}">
      <dgm:prSet/>
      <dgm:spPr/>
      <dgm:t>
        <a:bodyPr/>
        <a:lstStyle/>
        <a:p>
          <a:endParaRPr lang="en-US"/>
        </a:p>
      </dgm:t>
    </dgm:pt>
    <dgm:pt modelId="{B2848A8F-A09F-4D90-B5F9-1547F22D5244}" type="sibTrans" cxnId="{7977DA7B-EEED-47AD-BBE1-A4BBC5F79C3D}">
      <dgm:prSet/>
      <dgm:spPr/>
      <dgm:t>
        <a:bodyPr/>
        <a:lstStyle/>
        <a:p>
          <a:endParaRPr lang="en-US"/>
        </a:p>
      </dgm:t>
    </dgm:pt>
    <dgm:pt modelId="{ECE75595-65CB-4F0E-8C02-6298A01FC57C}">
      <dgm:prSet phldrT="[Text]"/>
      <dgm:spPr/>
      <dgm:t>
        <a:bodyPr/>
        <a:lstStyle/>
        <a:p>
          <a:r>
            <a:rPr lang="en-US" dirty="0"/>
            <a:t>Vulnerable populations</a:t>
          </a:r>
        </a:p>
      </dgm:t>
    </dgm:pt>
    <dgm:pt modelId="{C2E1F91E-5CD9-48BB-926F-8A91B9820594}" type="parTrans" cxnId="{D2C34F76-866C-408B-9613-D3F49208207F}">
      <dgm:prSet/>
      <dgm:spPr/>
      <dgm:t>
        <a:bodyPr/>
        <a:lstStyle/>
        <a:p>
          <a:endParaRPr lang="en-US"/>
        </a:p>
      </dgm:t>
    </dgm:pt>
    <dgm:pt modelId="{952A8B5D-1345-44BC-BF3B-19E38EB0117C}" type="sibTrans" cxnId="{D2C34F76-866C-408B-9613-D3F49208207F}">
      <dgm:prSet/>
      <dgm:spPr/>
      <dgm:t>
        <a:bodyPr/>
        <a:lstStyle/>
        <a:p>
          <a:endParaRPr lang="en-US"/>
        </a:p>
      </dgm:t>
    </dgm:pt>
    <dgm:pt modelId="{E38B4F84-B7AC-4440-A268-D15C19854B46}">
      <dgm:prSet phldrT="[Text]" custT="1"/>
      <dgm:spPr/>
      <dgm:t>
        <a:bodyPr/>
        <a:lstStyle/>
        <a:p>
          <a:r>
            <a:rPr lang="en-US" sz="1400" dirty="0"/>
            <a:t>Elderly (60 or 65+)</a:t>
          </a:r>
        </a:p>
      </dgm:t>
    </dgm:pt>
    <dgm:pt modelId="{66E8C3AA-3781-4228-B72C-A4819EF97F9D}" type="parTrans" cxnId="{760ADD38-843D-472F-85C8-866C37AD7471}">
      <dgm:prSet/>
      <dgm:spPr/>
      <dgm:t>
        <a:bodyPr/>
        <a:lstStyle/>
        <a:p>
          <a:endParaRPr lang="en-US"/>
        </a:p>
      </dgm:t>
    </dgm:pt>
    <dgm:pt modelId="{F3CB0724-528E-4EE7-91E1-17A44A170609}" type="sibTrans" cxnId="{760ADD38-843D-472F-85C8-866C37AD7471}">
      <dgm:prSet/>
      <dgm:spPr/>
      <dgm:t>
        <a:bodyPr/>
        <a:lstStyle/>
        <a:p>
          <a:endParaRPr lang="en-US"/>
        </a:p>
      </dgm:t>
    </dgm:pt>
    <dgm:pt modelId="{E75B8A25-E401-40E1-B701-C580CE44D155}">
      <dgm:prSet phldrT="[Text]"/>
      <dgm:spPr/>
      <dgm:t>
        <a:bodyPr/>
        <a:lstStyle/>
        <a:p>
          <a:r>
            <a:rPr lang="en-US" dirty="0"/>
            <a:t>Assistance program qualified</a:t>
          </a:r>
        </a:p>
      </dgm:t>
    </dgm:pt>
    <dgm:pt modelId="{F2B21F46-A6AC-470F-8997-93933C8B80C4}" type="parTrans" cxnId="{F6D119C2-8DBC-44EC-9321-5338EC287179}">
      <dgm:prSet/>
      <dgm:spPr/>
      <dgm:t>
        <a:bodyPr/>
        <a:lstStyle/>
        <a:p>
          <a:endParaRPr lang="en-US"/>
        </a:p>
      </dgm:t>
    </dgm:pt>
    <dgm:pt modelId="{5B9E5243-126E-4506-B4D0-A16056318DED}" type="sibTrans" cxnId="{F6D119C2-8DBC-44EC-9321-5338EC287179}">
      <dgm:prSet/>
      <dgm:spPr/>
      <dgm:t>
        <a:bodyPr/>
        <a:lstStyle/>
        <a:p>
          <a:endParaRPr lang="en-US"/>
        </a:p>
      </dgm:t>
    </dgm:pt>
    <dgm:pt modelId="{A7FA1B5E-7421-41FF-98BF-CDBC228B4F05}">
      <dgm:prSet phldrT="[Text]" custT="1"/>
      <dgm:spPr/>
      <dgm:t>
        <a:bodyPr/>
        <a:lstStyle/>
        <a:p>
          <a:r>
            <a:rPr lang="en-US" sz="1400" dirty="0"/>
            <a:t>LIHEAP*</a:t>
          </a:r>
        </a:p>
      </dgm:t>
    </dgm:pt>
    <dgm:pt modelId="{29EA2090-1689-4AB6-BBBB-D61A8EDE5A1B}" type="parTrans" cxnId="{A2CE9DB5-C511-420C-AB35-D2DAC9289442}">
      <dgm:prSet/>
      <dgm:spPr/>
      <dgm:t>
        <a:bodyPr/>
        <a:lstStyle/>
        <a:p>
          <a:endParaRPr lang="en-US"/>
        </a:p>
      </dgm:t>
    </dgm:pt>
    <dgm:pt modelId="{40F226C7-2749-486C-A97D-A4178DA5FA3A}" type="sibTrans" cxnId="{A2CE9DB5-C511-420C-AB35-D2DAC9289442}">
      <dgm:prSet/>
      <dgm:spPr/>
      <dgm:t>
        <a:bodyPr/>
        <a:lstStyle/>
        <a:p>
          <a:endParaRPr lang="en-US"/>
        </a:p>
      </dgm:t>
    </dgm:pt>
    <dgm:pt modelId="{E85D4631-316B-44E7-BB33-CB0D717691F9}">
      <dgm:prSet phldrT="[Text]" custT="1"/>
      <dgm:spPr/>
      <dgm:t>
        <a:bodyPr/>
        <a:lstStyle/>
        <a:p>
          <a:r>
            <a:rPr lang="en-US" sz="1400" dirty="0"/>
            <a:t>SNAP</a:t>
          </a:r>
        </a:p>
      </dgm:t>
    </dgm:pt>
    <dgm:pt modelId="{1A837ADE-CD55-4BA8-8E3C-5B1C54DC6AEB}" type="parTrans" cxnId="{0A6F9CEA-9E2D-4190-91DA-84012377F9B2}">
      <dgm:prSet/>
      <dgm:spPr/>
      <dgm:t>
        <a:bodyPr/>
        <a:lstStyle/>
        <a:p>
          <a:endParaRPr lang="en-US"/>
        </a:p>
      </dgm:t>
    </dgm:pt>
    <dgm:pt modelId="{4914B6FB-BD97-43DF-89D6-DEAE510302EA}" type="sibTrans" cxnId="{0A6F9CEA-9E2D-4190-91DA-84012377F9B2}">
      <dgm:prSet/>
      <dgm:spPr/>
      <dgm:t>
        <a:bodyPr/>
        <a:lstStyle/>
        <a:p>
          <a:endParaRPr lang="en-US"/>
        </a:p>
      </dgm:t>
    </dgm:pt>
    <dgm:pt modelId="{FC3DAC5C-5AF7-4BC2-8FC0-764F48417C72}">
      <dgm:prSet phldrT="[Text]" custT="1"/>
      <dgm:spPr/>
      <dgm:t>
        <a:bodyPr/>
        <a:lstStyle/>
        <a:p>
          <a:r>
            <a:rPr lang="en-US" sz="1400" dirty="0"/>
            <a:t>130% FPL (NY) &amp; vulnerable person</a:t>
          </a:r>
        </a:p>
      </dgm:t>
    </dgm:pt>
    <dgm:pt modelId="{677D1D4E-6D89-4AD1-A332-BEE6DEB28F67}" type="parTrans" cxnId="{98F8B0C0-4ABB-4717-AD79-00DFA5591B10}">
      <dgm:prSet/>
      <dgm:spPr/>
      <dgm:t>
        <a:bodyPr/>
        <a:lstStyle/>
        <a:p>
          <a:endParaRPr lang="en-US"/>
        </a:p>
      </dgm:t>
    </dgm:pt>
    <dgm:pt modelId="{039CC801-0FF2-4C6B-BB15-4620E965655D}" type="sibTrans" cxnId="{98F8B0C0-4ABB-4717-AD79-00DFA5591B10}">
      <dgm:prSet/>
      <dgm:spPr/>
      <dgm:t>
        <a:bodyPr/>
        <a:lstStyle/>
        <a:p>
          <a:endParaRPr lang="en-US"/>
        </a:p>
      </dgm:t>
    </dgm:pt>
    <dgm:pt modelId="{540EF719-B780-421F-9261-FDF104AD9C95}">
      <dgm:prSet phldrT="[Text]" custT="1"/>
      <dgm:spPr/>
      <dgm:t>
        <a:bodyPr/>
        <a:lstStyle/>
        <a:p>
          <a:r>
            <a:rPr lang="en-US" sz="1400" dirty="0"/>
            <a:t>Medicaid</a:t>
          </a:r>
        </a:p>
      </dgm:t>
    </dgm:pt>
    <dgm:pt modelId="{25FB0198-E91D-45F1-B1F2-E7D9B4E2AA28}" type="parTrans" cxnId="{BCFD8629-6463-4669-877B-DFCC8D3D39DC}">
      <dgm:prSet/>
      <dgm:spPr/>
      <dgm:t>
        <a:bodyPr/>
        <a:lstStyle/>
        <a:p>
          <a:endParaRPr lang="en-US"/>
        </a:p>
      </dgm:t>
    </dgm:pt>
    <dgm:pt modelId="{89BF141B-E711-446D-B5F0-1601B39802BA}" type="sibTrans" cxnId="{BCFD8629-6463-4669-877B-DFCC8D3D39DC}">
      <dgm:prSet/>
      <dgm:spPr/>
      <dgm:t>
        <a:bodyPr/>
        <a:lstStyle/>
        <a:p>
          <a:endParaRPr lang="en-US"/>
        </a:p>
      </dgm:t>
    </dgm:pt>
    <dgm:pt modelId="{93B66FDC-E073-4320-94CD-56108D799478}">
      <dgm:prSet phldrT="[Text]" custT="1"/>
      <dgm:spPr/>
      <dgm:t>
        <a:bodyPr/>
        <a:lstStyle/>
        <a:p>
          <a:r>
            <a:rPr lang="en-US" sz="1400" dirty="0"/>
            <a:t>150% FPL (MI, PA, UT)</a:t>
          </a:r>
        </a:p>
      </dgm:t>
    </dgm:pt>
    <dgm:pt modelId="{4D760E78-337B-4656-90E7-A25E501A6737}" type="parTrans" cxnId="{3809726D-C3D3-4014-AB84-210FE1172B38}">
      <dgm:prSet/>
      <dgm:spPr/>
      <dgm:t>
        <a:bodyPr/>
        <a:lstStyle/>
        <a:p>
          <a:endParaRPr lang="en-US"/>
        </a:p>
      </dgm:t>
    </dgm:pt>
    <dgm:pt modelId="{26BFCA08-2250-4A9C-87AC-6EB6D0D04FEE}" type="sibTrans" cxnId="{3809726D-C3D3-4014-AB84-210FE1172B38}">
      <dgm:prSet/>
      <dgm:spPr/>
      <dgm:t>
        <a:bodyPr/>
        <a:lstStyle/>
        <a:p>
          <a:endParaRPr lang="en-US"/>
        </a:p>
      </dgm:t>
    </dgm:pt>
    <dgm:pt modelId="{FE2A65F7-B59C-4275-9ABC-A3BBC088155F}">
      <dgm:prSet phldrT="[Text]" custT="1"/>
      <dgm:spPr/>
      <dgm:t>
        <a:bodyPr/>
        <a:lstStyle/>
        <a:p>
          <a:r>
            <a:rPr lang="en-US" sz="1400" dirty="0"/>
            <a:t>Disabled</a:t>
          </a:r>
        </a:p>
      </dgm:t>
    </dgm:pt>
    <dgm:pt modelId="{2533018C-7751-4492-AB9D-A28A774A7135}" type="parTrans" cxnId="{AB0A5F14-60FE-43D7-9D95-23A50F3A5D8C}">
      <dgm:prSet/>
      <dgm:spPr/>
      <dgm:t>
        <a:bodyPr/>
        <a:lstStyle/>
        <a:p>
          <a:endParaRPr lang="en-US"/>
        </a:p>
      </dgm:t>
    </dgm:pt>
    <dgm:pt modelId="{B715FA5E-FB7F-42DA-A3BE-A7614D2C0A58}" type="sibTrans" cxnId="{AB0A5F14-60FE-43D7-9D95-23A50F3A5D8C}">
      <dgm:prSet/>
      <dgm:spPr/>
      <dgm:t>
        <a:bodyPr/>
        <a:lstStyle/>
        <a:p>
          <a:endParaRPr lang="en-US"/>
        </a:p>
      </dgm:t>
    </dgm:pt>
    <dgm:pt modelId="{1E5929C9-0FFE-4F9F-B4DD-FF29777272E0}">
      <dgm:prSet phldrT="[Text]" custT="1"/>
      <dgm:spPr/>
      <dgm:t>
        <a:bodyPr/>
        <a:lstStyle/>
        <a:p>
          <a:r>
            <a:rPr lang="en-US" sz="1400" dirty="0"/>
            <a:t>160% FPL (CT)</a:t>
          </a:r>
        </a:p>
      </dgm:t>
    </dgm:pt>
    <dgm:pt modelId="{6D1876B1-D1B1-48AE-8084-78979D00EBC6}" type="parTrans" cxnId="{46A4C7FB-2800-413F-95A9-6BFAFE5F4C93}">
      <dgm:prSet/>
      <dgm:spPr/>
      <dgm:t>
        <a:bodyPr/>
        <a:lstStyle/>
        <a:p>
          <a:endParaRPr lang="en-US"/>
        </a:p>
      </dgm:t>
    </dgm:pt>
    <dgm:pt modelId="{F5799075-8C2C-419A-A413-CD4785D1F65E}" type="sibTrans" cxnId="{46A4C7FB-2800-413F-95A9-6BFAFE5F4C93}">
      <dgm:prSet/>
      <dgm:spPr/>
      <dgm:t>
        <a:bodyPr/>
        <a:lstStyle/>
        <a:p>
          <a:endParaRPr lang="en-US"/>
        </a:p>
      </dgm:t>
    </dgm:pt>
    <dgm:pt modelId="{39109231-DBC4-4B8D-B44D-70A7D700858B}">
      <dgm:prSet phldrT="[Text]" custT="1"/>
      <dgm:spPr/>
      <dgm:t>
        <a:bodyPr/>
        <a:lstStyle/>
        <a:p>
          <a:r>
            <a:rPr lang="en-US" sz="1400" dirty="0"/>
            <a:t>&lt;60% median state income (CT. NH, OR), &lt;80% (CO, WA)</a:t>
          </a:r>
        </a:p>
      </dgm:t>
    </dgm:pt>
    <dgm:pt modelId="{849094E3-5280-4C74-9069-53A41D1BE74B}" type="parTrans" cxnId="{7C205242-E4E3-42E9-BA2F-59C01E8EA32E}">
      <dgm:prSet/>
      <dgm:spPr/>
      <dgm:t>
        <a:bodyPr/>
        <a:lstStyle/>
        <a:p>
          <a:endParaRPr lang="en-US"/>
        </a:p>
      </dgm:t>
    </dgm:pt>
    <dgm:pt modelId="{A018E765-BC50-48AB-BD85-0C8A9F816C2E}" type="sibTrans" cxnId="{7C205242-E4E3-42E9-BA2F-59C01E8EA32E}">
      <dgm:prSet/>
      <dgm:spPr/>
      <dgm:t>
        <a:bodyPr/>
        <a:lstStyle/>
        <a:p>
          <a:endParaRPr lang="en-US"/>
        </a:p>
      </dgm:t>
    </dgm:pt>
    <dgm:pt modelId="{DF4E3D1C-7B77-4874-8D50-0EA03D5630AC}">
      <dgm:prSet phldrT="[Text]" custT="1"/>
      <dgm:spPr/>
      <dgm:t>
        <a:bodyPr/>
        <a:lstStyle/>
        <a:p>
          <a:r>
            <a:rPr lang="en-US" sz="1400" dirty="0"/>
            <a:t>Chronic medical condition</a:t>
          </a:r>
        </a:p>
      </dgm:t>
    </dgm:pt>
    <dgm:pt modelId="{81FDB917-EF79-477B-9444-FF647E89AE9F}" type="parTrans" cxnId="{753CADF6-9794-4CF0-83DB-032EAFA2F66E}">
      <dgm:prSet/>
      <dgm:spPr/>
      <dgm:t>
        <a:bodyPr/>
        <a:lstStyle/>
        <a:p>
          <a:endParaRPr lang="en-US"/>
        </a:p>
      </dgm:t>
    </dgm:pt>
    <dgm:pt modelId="{E04AFA25-D89D-44DD-A9E2-EA06356D5C49}" type="sibTrans" cxnId="{753CADF6-9794-4CF0-83DB-032EAFA2F66E}">
      <dgm:prSet/>
      <dgm:spPr/>
      <dgm:t>
        <a:bodyPr/>
        <a:lstStyle/>
        <a:p>
          <a:endParaRPr lang="en-US"/>
        </a:p>
      </dgm:t>
    </dgm:pt>
    <dgm:pt modelId="{568791C9-6FD6-485E-B461-533F22F40918}">
      <dgm:prSet phldrT="[Text]" custT="1"/>
      <dgm:spPr/>
      <dgm:t>
        <a:bodyPr/>
        <a:lstStyle/>
        <a:p>
          <a:r>
            <a:rPr lang="en-US" sz="1400" dirty="0"/>
            <a:t>Child under age 5 or 6</a:t>
          </a:r>
        </a:p>
      </dgm:t>
    </dgm:pt>
    <dgm:pt modelId="{44C78244-2B10-4C99-B01C-5636238A5AB7}" type="parTrans" cxnId="{963680C9-DD15-47C4-8248-474C00B79F8E}">
      <dgm:prSet/>
      <dgm:spPr/>
      <dgm:t>
        <a:bodyPr/>
        <a:lstStyle/>
        <a:p>
          <a:endParaRPr lang="en-US"/>
        </a:p>
      </dgm:t>
    </dgm:pt>
    <dgm:pt modelId="{DB011B8F-3A6A-4128-AADB-B4807F7E51FF}" type="sibTrans" cxnId="{963680C9-DD15-47C4-8248-474C00B79F8E}">
      <dgm:prSet/>
      <dgm:spPr/>
      <dgm:t>
        <a:bodyPr/>
        <a:lstStyle/>
        <a:p>
          <a:endParaRPr lang="en-US"/>
        </a:p>
      </dgm:t>
    </dgm:pt>
    <dgm:pt modelId="{DB983743-2FEE-4CFD-9AAF-33CE23B1E644}">
      <dgm:prSet phldrT="[Text]" custT="1"/>
      <dgm:spPr/>
      <dgm:t>
        <a:bodyPr/>
        <a:lstStyle/>
        <a:p>
          <a:r>
            <a:rPr lang="en-US" sz="1400" dirty="0"/>
            <a:t>TANF</a:t>
          </a:r>
        </a:p>
      </dgm:t>
    </dgm:pt>
    <dgm:pt modelId="{C03C1371-18C4-4122-BBC9-F8F8538D3655}" type="parTrans" cxnId="{406621EE-2E2D-4FC4-9C93-70173E3EA1EC}">
      <dgm:prSet/>
      <dgm:spPr/>
      <dgm:t>
        <a:bodyPr/>
        <a:lstStyle/>
        <a:p>
          <a:endParaRPr lang="en-US"/>
        </a:p>
      </dgm:t>
    </dgm:pt>
    <dgm:pt modelId="{9B3AF123-A962-4ABD-8514-79376C87D3F9}" type="sibTrans" cxnId="{406621EE-2E2D-4FC4-9C93-70173E3EA1EC}">
      <dgm:prSet/>
      <dgm:spPr/>
      <dgm:t>
        <a:bodyPr/>
        <a:lstStyle/>
        <a:p>
          <a:endParaRPr lang="en-US"/>
        </a:p>
      </dgm:t>
    </dgm:pt>
    <dgm:pt modelId="{D172B215-0D62-45FA-8F45-A18AD17E93F2}" type="pres">
      <dgm:prSet presAssocID="{77CFD65E-EBBD-45B7-BE1F-850C93CE9F4F}" presName="Name0" presStyleCnt="0">
        <dgm:presLayoutVars>
          <dgm:dir/>
          <dgm:animLvl val="lvl"/>
          <dgm:resizeHandles val="exact"/>
        </dgm:presLayoutVars>
      </dgm:prSet>
      <dgm:spPr/>
    </dgm:pt>
    <dgm:pt modelId="{AE80CDDF-6A74-4302-8A71-52BC2A1DFAC8}" type="pres">
      <dgm:prSet presAssocID="{7A477C7A-48CA-4254-AD55-9062A91F54C8}" presName="composite" presStyleCnt="0"/>
      <dgm:spPr/>
    </dgm:pt>
    <dgm:pt modelId="{B7FFA5E3-90B0-43D9-8B7E-E303888158C8}" type="pres">
      <dgm:prSet presAssocID="{7A477C7A-48CA-4254-AD55-9062A91F54C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BE6C0185-D422-49AC-A40D-68932D6E4BDD}" type="pres">
      <dgm:prSet presAssocID="{7A477C7A-48CA-4254-AD55-9062A91F54C8}" presName="desTx" presStyleLbl="alignAccFollowNode1" presStyleIdx="0" presStyleCnt="3">
        <dgm:presLayoutVars>
          <dgm:bulletEnabled val="1"/>
        </dgm:presLayoutVars>
      </dgm:prSet>
      <dgm:spPr/>
    </dgm:pt>
    <dgm:pt modelId="{F3B2D83D-8E8F-450C-86C6-579A4381D026}" type="pres">
      <dgm:prSet presAssocID="{D125FB0C-3470-432E-9E56-93F995780DB6}" presName="space" presStyleCnt="0"/>
      <dgm:spPr/>
    </dgm:pt>
    <dgm:pt modelId="{02EF4461-1EA9-4F4C-A195-36CF53786FB0}" type="pres">
      <dgm:prSet presAssocID="{ECE75595-65CB-4F0E-8C02-6298A01FC57C}" presName="composite" presStyleCnt="0"/>
      <dgm:spPr/>
    </dgm:pt>
    <dgm:pt modelId="{029C4CC4-30D5-4064-B864-38FA4669799F}" type="pres">
      <dgm:prSet presAssocID="{ECE75595-65CB-4F0E-8C02-6298A01FC57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6CAA981C-429A-4579-8884-C9EFA7405260}" type="pres">
      <dgm:prSet presAssocID="{ECE75595-65CB-4F0E-8C02-6298A01FC57C}" presName="desTx" presStyleLbl="alignAccFollowNode1" presStyleIdx="1" presStyleCnt="3">
        <dgm:presLayoutVars>
          <dgm:bulletEnabled val="1"/>
        </dgm:presLayoutVars>
      </dgm:prSet>
      <dgm:spPr/>
    </dgm:pt>
    <dgm:pt modelId="{4E349E79-B24B-4038-B803-64315332CB29}" type="pres">
      <dgm:prSet presAssocID="{952A8B5D-1345-44BC-BF3B-19E38EB0117C}" presName="space" presStyleCnt="0"/>
      <dgm:spPr/>
    </dgm:pt>
    <dgm:pt modelId="{4CF1D822-F10E-4461-B3D8-BD9283DE4F34}" type="pres">
      <dgm:prSet presAssocID="{E75B8A25-E401-40E1-B701-C580CE44D155}" presName="composite" presStyleCnt="0"/>
      <dgm:spPr/>
    </dgm:pt>
    <dgm:pt modelId="{32BA2539-809A-4DFD-B5C5-6882EB855C15}" type="pres">
      <dgm:prSet presAssocID="{E75B8A25-E401-40E1-B701-C580CE44D15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D72C58E-BA74-4DE9-9180-9A88BEE59AB5}" type="pres">
      <dgm:prSet presAssocID="{E75B8A25-E401-40E1-B701-C580CE44D15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32632011-B1BD-4475-8D1A-3109CEBABC19}" type="presOf" srcId="{DF4E3D1C-7B77-4874-8D50-0EA03D5630AC}" destId="{6CAA981C-429A-4579-8884-C9EFA7405260}" srcOrd="0" destOrd="2" presId="urn:microsoft.com/office/officeart/2005/8/layout/hList1"/>
    <dgm:cxn modelId="{92998612-64D4-4B07-B652-4DE8E1D8FD86}" type="presOf" srcId="{39109231-DBC4-4B8D-B44D-70A7D700858B}" destId="{BE6C0185-D422-49AC-A40D-68932D6E4BDD}" srcOrd="0" destOrd="5" presId="urn:microsoft.com/office/officeart/2005/8/layout/hList1"/>
    <dgm:cxn modelId="{AB0A5F14-60FE-43D7-9D95-23A50F3A5D8C}" srcId="{ECE75595-65CB-4F0E-8C02-6298A01FC57C}" destId="{FE2A65F7-B59C-4275-9ABC-A3BBC088155F}" srcOrd="1" destOrd="0" parTransId="{2533018C-7751-4492-AB9D-A28A774A7135}" sibTransId="{B715FA5E-FB7F-42DA-A3BE-A7614D2C0A58}"/>
    <dgm:cxn modelId="{86A83E1C-2DA5-4BFD-B337-17E5DC357226}" type="presOf" srcId="{7A477C7A-48CA-4254-AD55-9062A91F54C8}" destId="{B7FFA5E3-90B0-43D9-8B7E-E303888158C8}" srcOrd="0" destOrd="0" presId="urn:microsoft.com/office/officeart/2005/8/layout/hList1"/>
    <dgm:cxn modelId="{FD26CE1D-70CB-4A91-9776-3EC2DAF2942F}" type="presOf" srcId="{DB983743-2FEE-4CFD-9AAF-33CE23B1E644}" destId="{7D72C58E-BA74-4DE9-9180-9A88BEE59AB5}" srcOrd="0" destOrd="2" presId="urn:microsoft.com/office/officeart/2005/8/layout/hList1"/>
    <dgm:cxn modelId="{BCFD8629-6463-4669-877B-DFCC8D3D39DC}" srcId="{E75B8A25-E401-40E1-B701-C580CE44D155}" destId="{540EF719-B780-421F-9261-FDF104AD9C95}" srcOrd="3" destOrd="0" parTransId="{25FB0198-E91D-45F1-B1F2-E7D9B4E2AA28}" sibTransId="{89BF141B-E711-446D-B5F0-1601B39802BA}"/>
    <dgm:cxn modelId="{40B69D37-0F0E-4E95-BDFD-E347F07490A2}" type="presOf" srcId="{E85D4631-316B-44E7-BB33-CB0D717691F9}" destId="{7D72C58E-BA74-4DE9-9180-9A88BEE59AB5}" srcOrd="0" destOrd="1" presId="urn:microsoft.com/office/officeart/2005/8/layout/hList1"/>
    <dgm:cxn modelId="{760ADD38-843D-472F-85C8-866C37AD7471}" srcId="{ECE75595-65CB-4F0E-8C02-6298A01FC57C}" destId="{E38B4F84-B7AC-4440-A268-D15C19854B46}" srcOrd="0" destOrd="0" parTransId="{66E8C3AA-3781-4228-B72C-A4819EF97F9D}" sibTransId="{F3CB0724-528E-4EE7-91E1-17A44A170609}"/>
    <dgm:cxn modelId="{F705D440-A9CF-4AAD-B6B9-D73DF886F24A}" type="presOf" srcId="{568791C9-6FD6-485E-B461-533F22F40918}" destId="{6CAA981C-429A-4579-8884-C9EFA7405260}" srcOrd="0" destOrd="3" presId="urn:microsoft.com/office/officeart/2005/8/layout/hList1"/>
    <dgm:cxn modelId="{5633A85D-76A3-4E80-94D2-0573FF5F4BF2}" type="presOf" srcId="{1E5929C9-0FFE-4F9F-B4DD-FF29777272E0}" destId="{BE6C0185-D422-49AC-A40D-68932D6E4BDD}" srcOrd="0" destOrd="4" presId="urn:microsoft.com/office/officeart/2005/8/layout/hList1"/>
    <dgm:cxn modelId="{7C205242-E4E3-42E9-BA2F-59C01E8EA32E}" srcId="{7A477C7A-48CA-4254-AD55-9062A91F54C8}" destId="{39109231-DBC4-4B8D-B44D-70A7D700858B}" srcOrd="5" destOrd="0" parTransId="{849094E3-5280-4C74-9069-53A41D1BE74B}" sibTransId="{A018E765-BC50-48AB-BD85-0C8A9F816C2E}"/>
    <dgm:cxn modelId="{88B9A76B-67F2-471E-9C12-4138DAA6BA1A}" type="presOf" srcId="{ECE75595-65CB-4F0E-8C02-6298A01FC57C}" destId="{029C4CC4-30D5-4064-B864-38FA4669799F}" srcOrd="0" destOrd="0" presId="urn:microsoft.com/office/officeart/2005/8/layout/hList1"/>
    <dgm:cxn modelId="{D8D5614D-98F6-4931-A43D-14AC1C6A7BCC}" srcId="{77CFD65E-EBBD-45B7-BE1F-850C93CE9F4F}" destId="{7A477C7A-48CA-4254-AD55-9062A91F54C8}" srcOrd="0" destOrd="0" parTransId="{18EC5305-E2DC-49BC-B770-F0DD5C8CEF54}" sibTransId="{D125FB0C-3470-432E-9E56-93F995780DB6}"/>
    <dgm:cxn modelId="{3809726D-C3D3-4014-AB84-210FE1172B38}" srcId="{7A477C7A-48CA-4254-AD55-9062A91F54C8}" destId="{93B66FDC-E073-4320-94CD-56108D799478}" srcOrd="3" destOrd="0" parTransId="{4D760E78-337B-4656-90E7-A25E501A6737}" sibTransId="{26BFCA08-2250-4A9C-87AC-6EB6D0D04FEE}"/>
    <dgm:cxn modelId="{F1D9426F-4BCC-4253-B2F4-69BE374BE3D5}" type="presOf" srcId="{E38B4F84-B7AC-4440-A268-D15C19854B46}" destId="{6CAA981C-429A-4579-8884-C9EFA7405260}" srcOrd="0" destOrd="0" presId="urn:microsoft.com/office/officeart/2005/8/layout/hList1"/>
    <dgm:cxn modelId="{D2C34F76-866C-408B-9613-D3F49208207F}" srcId="{77CFD65E-EBBD-45B7-BE1F-850C93CE9F4F}" destId="{ECE75595-65CB-4F0E-8C02-6298A01FC57C}" srcOrd="1" destOrd="0" parTransId="{C2E1F91E-5CD9-48BB-926F-8A91B9820594}" sibTransId="{952A8B5D-1345-44BC-BF3B-19E38EB0117C}"/>
    <dgm:cxn modelId="{B045C258-4402-4C8A-8F26-1D60369AD224}" type="presOf" srcId="{FE2A65F7-B59C-4275-9ABC-A3BBC088155F}" destId="{6CAA981C-429A-4579-8884-C9EFA7405260}" srcOrd="0" destOrd="1" presId="urn:microsoft.com/office/officeart/2005/8/layout/hList1"/>
    <dgm:cxn modelId="{7977DA7B-EEED-47AD-BBE1-A4BBC5F79C3D}" srcId="{7A477C7A-48CA-4254-AD55-9062A91F54C8}" destId="{49737D6E-DF63-4740-94F4-F9F26AD26011}" srcOrd="1" destOrd="0" parTransId="{E794A2E0-0873-45D9-ADC2-9AB5B1763D9C}" sibTransId="{B2848A8F-A09F-4D90-B5F9-1547F22D5244}"/>
    <dgm:cxn modelId="{288E6D8D-9997-4773-B27C-77895DB4C12C}" type="presOf" srcId="{77CFD65E-EBBD-45B7-BE1F-850C93CE9F4F}" destId="{D172B215-0D62-45FA-8F45-A18AD17E93F2}" srcOrd="0" destOrd="0" presId="urn:microsoft.com/office/officeart/2005/8/layout/hList1"/>
    <dgm:cxn modelId="{E93E6EA6-F032-4282-80F0-93FCED5CC9E9}" type="presOf" srcId="{A7FA1B5E-7421-41FF-98BF-CDBC228B4F05}" destId="{7D72C58E-BA74-4DE9-9180-9A88BEE59AB5}" srcOrd="0" destOrd="0" presId="urn:microsoft.com/office/officeart/2005/8/layout/hList1"/>
    <dgm:cxn modelId="{EDE7C2AA-1BEF-43B3-AA32-B3FA7027C6B1}" type="presOf" srcId="{E75B8A25-E401-40E1-B701-C580CE44D155}" destId="{32BA2539-809A-4DFD-B5C5-6882EB855C15}" srcOrd="0" destOrd="0" presId="urn:microsoft.com/office/officeart/2005/8/layout/hList1"/>
    <dgm:cxn modelId="{410A57B5-C6B2-4EC2-ABC9-FD4CFF38EE0C}" type="presOf" srcId="{93B66FDC-E073-4320-94CD-56108D799478}" destId="{BE6C0185-D422-49AC-A40D-68932D6E4BDD}" srcOrd="0" destOrd="3" presId="urn:microsoft.com/office/officeart/2005/8/layout/hList1"/>
    <dgm:cxn modelId="{A2CE9DB5-C511-420C-AB35-D2DAC9289442}" srcId="{E75B8A25-E401-40E1-B701-C580CE44D155}" destId="{A7FA1B5E-7421-41FF-98BF-CDBC228B4F05}" srcOrd="0" destOrd="0" parTransId="{29EA2090-1689-4AB6-BBBB-D61A8EDE5A1B}" sibTransId="{40F226C7-2749-486C-A97D-A4178DA5FA3A}"/>
    <dgm:cxn modelId="{98F8B0C0-4ABB-4717-AD79-00DFA5591B10}" srcId="{7A477C7A-48CA-4254-AD55-9062A91F54C8}" destId="{FC3DAC5C-5AF7-4BC2-8FC0-764F48417C72}" srcOrd="2" destOrd="0" parTransId="{677D1D4E-6D89-4AD1-A332-BEE6DEB28F67}" sibTransId="{039CC801-0FF2-4C6B-BB15-4620E965655D}"/>
    <dgm:cxn modelId="{F6D119C2-8DBC-44EC-9321-5338EC287179}" srcId="{77CFD65E-EBBD-45B7-BE1F-850C93CE9F4F}" destId="{E75B8A25-E401-40E1-B701-C580CE44D155}" srcOrd="2" destOrd="0" parTransId="{F2B21F46-A6AC-470F-8997-93933C8B80C4}" sibTransId="{5B9E5243-126E-4506-B4D0-A16056318DED}"/>
    <dgm:cxn modelId="{963680C9-DD15-47C4-8248-474C00B79F8E}" srcId="{ECE75595-65CB-4F0E-8C02-6298A01FC57C}" destId="{568791C9-6FD6-485E-B461-533F22F40918}" srcOrd="3" destOrd="0" parTransId="{44C78244-2B10-4C99-B01C-5636238A5AB7}" sibTransId="{DB011B8F-3A6A-4128-AADB-B4807F7E51FF}"/>
    <dgm:cxn modelId="{F06877CB-6848-463E-B291-BE557993EF98}" srcId="{7A477C7A-48CA-4254-AD55-9062A91F54C8}" destId="{115FC55F-C7A3-43D0-B508-4B3CDC595A57}" srcOrd="0" destOrd="0" parTransId="{976F9F37-4A31-40DF-B7EF-C5940F6FFEB9}" sibTransId="{B8913DDE-31E7-4637-AD12-9A81B5F2789F}"/>
    <dgm:cxn modelId="{119B14E1-28F0-43BF-B173-4B507A39D16F}" type="presOf" srcId="{49737D6E-DF63-4740-94F4-F9F26AD26011}" destId="{BE6C0185-D422-49AC-A40D-68932D6E4BDD}" srcOrd="0" destOrd="1" presId="urn:microsoft.com/office/officeart/2005/8/layout/hList1"/>
    <dgm:cxn modelId="{9A5D6AEA-4CA2-4575-824F-943D2927FF93}" type="presOf" srcId="{540EF719-B780-421F-9261-FDF104AD9C95}" destId="{7D72C58E-BA74-4DE9-9180-9A88BEE59AB5}" srcOrd="0" destOrd="3" presId="urn:microsoft.com/office/officeart/2005/8/layout/hList1"/>
    <dgm:cxn modelId="{0A6F9CEA-9E2D-4190-91DA-84012377F9B2}" srcId="{E75B8A25-E401-40E1-B701-C580CE44D155}" destId="{E85D4631-316B-44E7-BB33-CB0D717691F9}" srcOrd="1" destOrd="0" parTransId="{1A837ADE-CD55-4BA8-8E3C-5B1C54DC6AEB}" sibTransId="{4914B6FB-BD97-43DF-89D6-DEAE510302EA}"/>
    <dgm:cxn modelId="{412D01EB-8EE4-4711-8622-024C012948E8}" type="presOf" srcId="{115FC55F-C7A3-43D0-B508-4B3CDC595A57}" destId="{BE6C0185-D422-49AC-A40D-68932D6E4BDD}" srcOrd="0" destOrd="0" presId="urn:microsoft.com/office/officeart/2005/8/layout/hList1"/>
    <dgm:cxn modelId="{406621EE-2E2D-4FC4-9C93-70173E3EA1EC}" srcId="{E75B8A25-E401-40E1-B701-C580CE44D155}" destId="{DB983743-2FEE-4CFD-9AAF-33CE23B1E644}" srcOrd="2" destOrd="0" parTransId="{C03C1371-18C4-4122-BBC9-F8F8538D3655}" sibTransId="{9B3AF123-A962-4ABD-8514-79376C87D3F9}"/>
    <dgm:cxn modelId="{753CADF6-9794-4CF0-83DB-032EAFA2F66E}" srcId="{ECE75595-65CB-4F0E-8C02-6298A01FC57C}" destId="{DF4E3D1C-7B77-4874-8D50-0EA03D5630AC}" srcOrd="2" destOrd="0" parTransId="{81FDB917-EF79-477B-9444-FF647E89AE9F}" sibTransId="{E04AFA25-D89D-44DD-A9E2-EA06356D5C49}"/>
    <dgm:cxn modelId="{37EA3AFA-2C03-4876-A6E2-E4EA6E6700E8}" type="presOf" srcId="{FC3DAC5C-5AF7-4BC2-8FC0-764F48417C72}" destId="{BE6C0185-D422-49AC-A40D-68932D6E4BDD}" srcOrd="0" destOrd="2" presId="urn:microsoft.com/office/officeart/2005/8/layout/hList1"/>
    <dgm:cxn modelId="{46A4C7FB-2800-413F-95A9-6BFAFE5F4C93}" srcId="{7A477C7A-48CA-4254-AD55-9062A91F54C8}" destId="{1E5929C9-0FFE-4F9F-B4DD-FF29777272E0}" srcOrd="4" destOrd="0" parTransId="{6D1876B1-D1B1-48AE-8084-78979D00EBC6}" sibTransId="{F5799075-8C2C-419A-A413-CD4785D1F65E}"/>
    <dgm:cxn modelId="{4E07BE58-D68A-4B3C-AF91-0647348815AE}" type="presParOf" srcId="{D172B215-0D62-45FA-8F45-A18AD17E93F2}" destId="{AE80CDDF-6A74-4302-8A71-52BC2A1DFAC8}" srcOrd="0" destOrd="0" presId="urn:microsoft.com/office/officeart/2005/8/layout/hList1"/>
    <dgm:cxn modelId="{76C982B6-0F1B-47D3-A7BD-A8F2E8193841}" type="presParOf" srcId="{AE80CDDF-6A74-4302-8A71-52BC2A1DFAC8}" destId="{B7FFA5E3-90B0-43D9-8B7E-E303888158C8}" srcOrd="0" destOrd="0" presId="urn:microsoft.com/office/officeart/2005/8/layout/hList1"/>
    <dgm:cxn modelId="{C22C6CD7-D509-4523-BAD3-9DCBF1E36A8E}" type="presParOf" srcId="{AE80CDDF-6A74-4302-8A71-52BC2A1DFAC8}" destId="{BE6C0185-D422-49AC-A40D-68932D6E4BDD}" srcOrd="1" destOrd="0" presId="urn:microsoft.com/office/officeart/2005/8/layout/hList1"/>
    <dgm:cxn modelId="{BA82FC6B-A4C4-4D26-8374-818AE3E2FBC5}" type="presParOf" srcId="{D172B215-0D62-45FA-8F45-A18AD17E93F2}" destId="{F3B2D83D-8E8F-450C-86C6-579A4381D026}" srcOrd="1" destOrd="0" presId="urn:microsoft.com/office/officeart/2005/8/layout/hList1"/>
    <dgm:cxn modelId="{359446F8-BACD-4463-A5BB-2E4C17B159EC}" type="presParOf" srcId="{D172B215-0D62-45FA-8F45-A18AD17E93F2}" destId="{02EF4461-1EA9-4F4C-A195-36CF53786FB0}" srcOrd="2" destOrd="0" presId="urn:microsoft.com/office/officeart/2005/8/layout/hList1"/>
    <dgm:cxn modelId="{812BD5E2-5A08-4639-A5AF-B60C39C846B2}" type="presParOf" srcId="{02EF4461-1EA9-4F4C-A195-36CF53786FB0}" destId="{029C4CC4-30D5-4064-B864-38FA4669799F}" srcOrd="0" destOrd="0" presId="urn:microsoft.com/office/officeart/2005/8/layout/hList1"/>
    <dgm:cxn modelId="{142BAADB-2BBD-4443-A911-6C38D266FE3C}" type="presParOf" srcId="{02EF4461-1EA9-4F4C-A195-36CF53786FB0}" destId="{6CAA981C-429A-4579-8884-C9EFA7405260}" srcOrd="1" destOrd="0" presId="urn:microsoft.com/office/officeart/2005/8/layout/hList1"/>
    <dgm:cxn modelId="{99BC8485-FB2B-4E9A-A4BE-AF5111EAD3D7}" type="presParOf" srcId="{D172B215-0D62-45FA-8F45-A18AD17E93F2}" destId="{4E349E79-B24B-4038-B803-64315332CB29}" srcOrd="3" destOrd="0" presId="urn:microsoft.com/office/officeart/2005/8/layout/hList1"/>
    <dgm:cxn modelId="{74D7F094-02D9-4AD7-9669-FAD352A98162}" type="presParOf" srcId="{D172B215-0D62-45FA-8F45-A18AD17E93F2}" destId="{4CF1D822-F10E-4461-B3D8-BD9283DE4F34}" srcOrd="4" destOrd="0" presId="urn:microsoft.com/office/officeart/2005/8/layout/hList1"/>
    <dgm:cxn modelId="{BEB05A15-6057-4EB5-8063-520DF606CDC8}" type="presParOf" srcId="{4CF1D822-F10E-4461-B3D8-BD9283DE4F34}" destId="{32BA2539-809A-4DFD-B5C5-6882EB855C15}" srcOrd="0" destOrd="0" presId="urn:microsoft.com/office/officeart/2005/8/layout/hList1"/>
    <dgm:cxn modelId="{6F3A2AD4-6DB6-46DD-946F-3BC7EE49BCCE}" type="presParOf" srcId="{4CF1D822-F10E-4461-B3D8-BD9283DE4F34}" destId="{7D72C58E-BA74-4DE9-9180-9A88BEE59AB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5FA6A0-C87C-4B92-BC13-57533D42C33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F9AE19-B5F7-4A8E-BCCD-227E40455773}">
      <dgm:prSet phldrT="[Text]" custT="1"/>
      <dgm:spPr/>
      <dgm:t>
        <a:bodyPr/>
        <a:lstStyle/>
        <a:p>
          <a:r>
            <a:rPr lang="en-US" sz="2400" dirty="0"/>
            <a:t>Additional State or Federal assistance programs used to determine eligibility</a:t>
          </a:r>
        </a:p>
      </dgm:t>
    </dgm:pt>
    <dgm:pt modelId="{2D74719A-4363-4E2A-8D5C-76831F01839F}" type="parTrans" cxnId="{11341B82-1AA5-45C6-BA8F-7DBD7DB01F8F}">
      <dgm:prSet/>
      <dgm:spPr/>
      <dgm:t>
        <a:bodyPr/>
        <a:lstStyle/>
        <a:p>
          <a:endParaRPr lang="en-US"/>
        </a:p>
      </dgm:t>
    </dgm:pt>
    <dgm:pt modelId="{1B80A0A5-5B02-4A3C-85FA-D9F7187CC75B}" type="sibTrans" cxnId="{11341B82-1AA5-45C6-BA8F-7DBD7DB01F8F}">
      <dgm:prSet/>
      <dgm:spPr/>
      <dgm:t>
        <a:bodyPr/>
        <a:lstStyle/>
        <a:p>
          <a:endParaRPr lang="en-US"/>
        </a:p>
      </dgm:t>
    </dgm:pt>
    <dgm:pt modelId="{F0F46347-39EB-41F7-92EC-71939ED7B16E}">
      <dgm:prSet phldrT="[Text]"/>
      <dgm:spPr/>
      <dgm:t>
        <a:bodyPr/>
        <a:lstStyle/>
        <a:p>
          <a:r>
            <a:rPr lang="en-US" dirty="0"/>
            <a:t>Lifeline Telephone Service Program</a:t>
          </a:r>
        </a:p>
      </dgm:t>
    </dgm:pt>
    <dgm:pt modelId="{2A818FD2-77A2-472C-AABF-6356964175AF}" type="parTrans" cxnId="{43F3BC73-6CA8-4FD4-8B0C-8EDACCE87837}">
      <dgm:prSet/>
      <dgm:spPr/>
      <dgm:t>
        <a:bodyPr/>
        <a:lstStyle/>
        <a:p>
          <a:endParaRPr lang="en-US"/>
        </a:p>
      </dgm:t>
    </dgm:pt>
    <dgm:pt modelId="{EFB8DDBE-DD0C-4EC7-98C6-3C01CB763A59}" type="sibTrans" cxnId="{43F3BC73-6CA8-4FD4-8B0C-8EDACCE87837}">
      <dgm:prSet/>
      <dgm:spPr/>
      <dgm:t>
        <a:bodyPr/>
        <a:lstStyle/>
        <a:p>
          <a:endParaRPr lang="en-US"/>
        </a:p>
      </dgm:t>
    </dgm:pt>
    <dgm:pt modelId="{21A752C7-47A7-4C63-BD20-8970B3CD7CDA}">
      <dgm:prSet phldrT="[Text]"/>
      <dgm:spPr/>
      <dgm:t>
        <a:bodyPr/>
        <a:lstStyle/>
        <a:p>
          <a:r>
            <a:rPr lang="en-US" dirty="0"/>
            <a:t>Veterans Disability or Survivors Pension</a:t>
          </a:r>
        </a:p>
      </dgm:t>
    </dgm:pt>
    <dgm:pt modelId="{2D27145A-6F57-443A-AD19-02D6D5CA0400}" type="parTrans" cxnId="{514F0DBC-9660-44C1-865D-8C3F419D7FF0}">
      <dgm:prSet/>
      <dgm:spPr/>
      <dgm:t>
        <a:bodyPr/>
        <a:lstStyle/>
        <a:p>
          <a:endParaRPr lang="en-US"/>
        </a:p>
      </dgm:t>
    </dgm:pt>
    <dgm:pt modelId="{607181E8-B190-4AF8-BC04-1F03C3BB9118}" type="sibTrans" cxnId="{514F0DBC-9660-44C1-865D-8C3F419D7FF0}">
      <dgm:prSet/>
      <dgm:spPr/>
      <dgm:t>
        <a:bodyPr/>
        <a:lstStyle/>
        <a:p>
          <a:endParaRPr lang="en-US"/>
        </a:p>
      </dgm:t>
    </dgm:pt>
    <dgm:pt modelId="{1CD1AA03-023A-4CED-96D2-139CC51F84BC}">
      <dgm:prSet phldrT="[Text]"/>
      <dgm:spPr/>
      <dgm:t>
        <a:bodyPr/>
        <a:lstStyle/>
        <a:p>
          <a:r>
            <a:rPr lang="en-US" dirty="0"/>
            <a:t>Bureau of Indian Affairs General Assistance</a:t>
          </a:r>
        </a:p>
      </dgm:t>
    </dgm:pt>
    <dgm:pt modelId="{89180844-D2CB-4F17-A687-B2F561F65E43}" type="parTrans" cxnId="{7916486E-7D40-4990-8B78-F98F489EE61D}">
      <dgm:prSet/>
      <dgm:spPr/>
      <dgm:t>
        <a:bodyPr/>
        <a:lstStyle/>
        <a:p>
          <a:endParaRPr lang="en-US"/>
        </a:p>
      </dgm:t>
    </dgm:pt>
    <dgm:pt modelId="{F0CC39B1-1B57-422D-ACEF-8BBFFC698E68}" type="sibTrans" cxnId="{7916486E-7D40-4990-8B78-F98F489EE61D}">
      <dgm:prSet/>
      <dgm:spPr/>
      <dgm:t>
        <a:bodyPr/>
        <a:lstStyle/>
        <a:p>
          <a:endParaRPr lang="en-US"/>
        </a:p>
      </dgm:t>
    </dgm:pt>
    <dgm:pt modelId="{E2C657FC-204E-4999-B417-74905F5ECB7C}">
      <dgm:prSet phldrT="[Text]"/>
      <dgm:spPr/>
      <dgm:t>
        <a:bodyPr/>
        <a:lstStyle/>
        <a:p>
          <a:r>
            <a:rPr lang="en-US" dirty="0"/>
            <a:t>Food Distribution Program on Indian reservations</a:t>
          </a:r>
        </a:p>
      </dgm:t>
    </dgm:pt>
    <dgm:pt modelId="{FA99D672-0E2F-4C50-952A-8C6CD743239D}" type="parTrans" cxnId="{1BBE7300-1AD1-48DB-9FC3-7BF37FE7CD52}">
      <dgm:prSet/>
      <dgm:spPr/>
      <dgm:t>
        <a:bodyPr/>
        <a:lstStyle/>
        <a:p>
          <a:endParaRPr lang="en-US"/>
        </a:p>
      </dgm:t>
    </dgm:pt>
    <dgm:pt modelId="{A61FDDE5-29CB-499C-AEC7-9A2F4BADB5F4}" type="sibTrans" cxnId="{1BBE7300-1AD1-48DB-9FC3-7BF37FE7CD52}">
      <dgm:prSet/>
      <dgm:spPr/>
      <dgm:t>
        <a:bodyPr/>
        <a:lstStyle/>
        <a:p>
          <a:endParaRPr lang="en-US"/>
        </a:p>
      </dgm:t>
    </dgm:pt>
    <dgm:pt modelId="{6BC65D6D-865E-4199-B969-484933FD4B57}">
      <dgm:prSet phldrT="[Text]"/>
      <dgm:spPr/>
      <dgm:t>
        <a:bodyPr/>
        <a:lstStyle/>
        <a:p>
          <a:r>
            <a:rPr lang="en-US" dirty="0"/>
            <a:t>Tribal Lands Head Start</a:t>
          </a:r>
        </a:p>
      </dgm:t>
    </dgm:pt>
    <dgm:pt modelId="{2189D42A-C61F-427D-A9A3-E0B44A64C700}" type="parTrans" cxnId="{0C1ADD66-C204-48EA-8A83-D3CA0572EA2A}">
      <dgm:prSet/>
      <dgm:spPr/>
      <dgm:t>
        <a:bodyPr/>
        <a:lstStyle/>
        <a:p>
          <a:endParaRPr lang="en-US"/>
        </a:p>
      </dgm:t>
    </dgm:pt>
    <dgm:pt modelId="{52B0E087-945F-4FE2-8A4E-061D7A65D599}" type="sibTrans" cxnId="{0C1ADD66-C204-48EA-8A83-D3CA0572EA2A}">
      <dgm:prSet/>
      <dgm:spPr/>
      <dgm:t>
        <a:bodyPr/>
        <a:lstStyle/>
        <a:p>
          <a:endParaRPr lang="en-US"/>
        </a:p>
      </dgm:t>
    </dgm:pt>
    <dgm:pt modelId="{6E1705B5-7FD0-48DC-85E6-A6D59CF51DF9}">
      <dgm:prSet phldrT="[Text]"/>
      <dgm:spPr/>
      <dgm:t>
        <a:bodyPr/>
        <a:lstStyle/>
        <a:p>
          <a:r>
            <a:rPr lang="en-US" dirty="0"/>
            <a:t>Federal Public Housing assistance</a:t>
          </a:r>
        </a:p>
      </dgm:t>
    </dgm:pt>
    <dgm:pt modelId="{9F18B305-2D9F-4B78-9237-2F03D0631E0A}" type="parTrans" cxnId="{909A996F-7F27-42C0-AA34-79C5EE241BAF}">
      <dgm:prSet/>
      <dgm:spPr/>
      <dgm:t>
        <a:bodyPr/>
        <a:lstStyle/>
        <a:p>
          <a:endParaRPr lang="en-US"/>
        </a:p>
      </dgm:t>
    </dgm:pt>
    <dgm:pt modelId="{2FBBEAB3-0E10-4C3B-B7B9-9925D4D5FD68}" type="sibTrans" cxnId="{909A996F-7F27-42C0-AA34-79C5EE241BAF}">
      <dgm:prSet/>
      <dgm:spPr/>
      <dgm:t>
        <a:bodyPr/>
        <a:lstStyle/>
        <a:p>
          <a:endParaRPr lang="en-US"/>
        </a:p>
      </dgm:t>
    </dgm:pt>
    <dgm:pt modelId="{EE9660E8-B666-4E8C-91FB-981821A2B9E7}">
      <dgm:prSet phldrT="[Text]"/>
      <dgm:spPr/>
      <dgm:t>
        <a:bodyPr/>
        <a:lstStyle/>
        <a:p>
          <a:r>
            <a:rPr lang="en-US" dirty="0"/>
            <a:t>Supplemental Security Income (SSI)</a:t>
          </a:r>
        </a:p>
      </dgm:t>
    </dgm:pt>
    <dgm:pt modelId="{3F6B19A0-FB74-44B6-BCB1-A0B5298CB205}" type="parTrans" cxnId="{51AB3CE9-9696-44DA-98E2-E96AE17E2D00}">
      <dgm:prSet/>
      <dgm:spPr/>
      <dgm:t>
        <a:bodyPr/>
        <a:lstStyle/>
        <a:p>
          <a:endParaRPr lang="en-US"/>
        </a:p>
      </dgm:t>
    </dgm:pt>
    <dgm:pt modelId="{408FA78F-451E-470E-B4B0-6034F289BAD0}" type="sibTrans" cxnId="{51AB3CE9-9696-44DA-98E2-E96AE17E2D00}">
      <dgm:prSet/>
      <dgm:spPr/>
      <dgm:t>
        <a:bodyPr/>
        <a:lstStyle/>
        <a:p>
          <a:endParaRPr lang="en-US"/>
        </a:p>
      </dgm:t>
    </dgm:pt>
    <dgm:pt modelId="{DC018411-469E-46D6-851D-DB0DAD9E7243}" type="pres">
      <dgm:prSet presAssocID="{265FA6A0-C87C-4B92-BC13-57533D42C33D}" presName="vert0" presStyleCnt="0">
        <dgm:presLayoutVars>
          <dgm:dir/>
          <dgm:animOne val="branch"/>
          <dgm:animLvl val="lvl"/>
        </dgm:presLayoutVars>
      </dgm:prSet>
      <dgm:spPr/>
    </dgm:pt>
    <dgm:pt modelId="{6E1C2175-8CEF-4A44-8C06-DCD85883587D}" type="pres">
      <dgm:prSet presAssocID="{5FF9AE19-B5F7-4A8E-BCCD-227E40455773}" presName="thickLine" presStyleLbl="alignNode1" presStyleIdx="0" presStyleCnt="1"/>
      <dgm:spPr/>
    </dgm:pt>
    <dgm:pt modelId="{F3C617D6-7B52-4063-8D83-425E24007155}" type="pres">
      <dgm:prSet presAssocID="{5FF9AE19-B5F7-4A8E-BCCD-227E40455773}" presName="horz1" presStyleCnt="0"/>
      <dgm:spPr/>
    </dgm:pt>
    <dgm:pt modelId="{D6A77688-DFBB-4874-869E-A8F7C8C20956}" type="pres">
      <dgm:prSet presAssocID="{5FF9AE19-B5F7-4A8E-BCCD-227E40455773}" presName="tx1" presStyleLbl="revTx" presStyleIdx="0" presStyleCnt="8" custScaleX="211976" custScaleY="95947"/>
      <dgm:spPr/>
    </dgm:pt>
    <dgm:pt modelId="{669FE18D-B5C1-450B-8AC8-AD54E7DE9351}" type="pres">
      <dgm:prSet presAssocID="{5FF9AE19-B5F7-4A8E-BCCD-227E40455773}" presName="vert1" presStyleCnt="0"/>
      <dgm:spPr/>
    </dgm:pt>
    <dgm:pt modelId="{E09261FA-BB82-457D-B92F-305A495D75CF}" type="pres">
      <dgm:prSet presAssocID="{F0F46347-39EB-41F7-92EC-71939ED7B16E}" presName="vertSpace2a" presStyleCnt="0"/>
      <dgm:spPr/>
    </dgm:pt>
    <dgm:pt modelId="{B26670D8-92E5-4D17-A49B-77DBCE602DE2}" type="pres">
      <dgm:prSet presAssocID="{F0F46347-39EB-41F7-92EC-71939ED7B16E}" presName="horz2" presStyleCnt="0"/>
      <dgm:spPr/>
    </dgm:pt>
    <dgm:pt modelId="{99E678F2-C844-4FE6-B8B6-D23F1F03151B}" type="pres">
      <dgm:prSet presAssocID="{F0F46347-39EB-41F7-92EC-71939ED7B16E}" presName="horzSpace2" presStyleCnt="0"/>
      <dgm:spPr/>
    </dgm:pt>
    <dgm:pt modelId="{E0F27583-BF17-44BB-8F65-97528F427C94}" type="pres">
      <dgm:prSet presAssocID="{F0F46347-39EB-41F7-92EC-71939ED7B16E}" presName="tx2" presStyleLbl="revTx" presStyleIdx="1" presStyleCnt="8"/>
      <dgm:spPr/>
    </dgm:pt>
    <dgm:pt modelId="{87D052DF-D6C3-40D0-84BB-1B95346064F6}" type="pres">
      <dgm:prSet presAssocID="{F0F46347-39EB-41F7-92EC-71939ED7B16E}" presName="vert2" presStyleCnt="0"/>
      <dgm:spPr/>
    </dgm:pt>
    <dgm:pt modelId="{E7BBB55B-9B8E-4347-9172-821A9D5C59FB}" type="pres">
      <dgm:prSet presAssocID="{F0F46347-39EB-41F7-92EC-71939ED7B16E}" presName="thinLine2b" presStyleLbl="callout" presStyleIdx="0" presStyleCnt="7"/>
      <dgm:spPr/>
    </dgm:pt>
    <dgm:pt modelId="{0E9B6E76-E4A7-4260-8579-CB0A419C4DD9}" type="pres">
      <dgm:prSet presAssocID="{F0F46347-39EB-41F7-92EC-71939ED7B16E}" presName="vertSpace2b" presStyleCnt="0"/>
      <dgm:spPr/>
    </dgm:pt>
    <dgm:pt modelId="{19BEE9B1-4602-4D4E-AC09-8800AD02F639}" type="pres">
      <dgm:prSet presAssocID="{21A752C7-47A7-4C63-BD20-8970B3CD7CDA}" presName="horz2" presStyleCnt="0"/>
      <dgm:spPr/>
    </dgm:pt>
    <dgm:pt modelId="{0F00CA22-D68B-41D6-901C-9F1AF4DAFF73}" type="pres">
      <dgm:prSet presAssocID="{21A752C7-47A7-4C63-BD20-8970B3CD7CDA}" presName="horzSpace2" presStyleCnt="0"/>
      <dgm:spPr/>
    </dgm:pt>
    <dgm:pt modelId="{87A6977D-C007-44D2-A174-BFD19B1EC234}" type="pres">
      <dgm:prSet presAssocID="{21A752C7-47A7-4C63-BD20-8970B3CD7CDA}" presName="tx2" presStyleLbl="revTx" presStyleIdx="2" presStyleCnt="8"/>
      <dgm:spPr/>
    </dgm:pt>
    <dgm:pt modelId="{FD4028D8-529A-46E2-828B-E7BBF813858A}" type="pres">
      <dgm:prSet presAssocID="{21A752C7-47A7-4C63-BD20-8970B3CD7CDA}" presName="vert2" presStyleCnt="0"/>
      <dgm:spPr/>
    </dgm:pt>
    <dgm:pt modelId="{543CEF26-F160-4615-9680-E439306B0F34}" type="pres">
      <dgm:prSet presAssocID="{21A752C7-47A7-4C63-BD20-8970B3CD7CDA}" presName="thinLine2b" presStyleLbl="callout" presStyleIdx="1" presStyleCnt="7"/>
      <dgm:spPr/>
    </dgm:pt>
    <dgm:pt modelId="{5497AE09-439C-4B19-9378-CCF464419AFD}" type="pres">
      <dgm:prSet presAssocID="{21A752C7-47A7-4C63-BD20-8970B3CD7CDA}" presName="vertSpace2b" presStyleCnt="0"/>
      <dgm:spPr/>
    </dgm:pt>
    <dgm:pt modelId="{E8E511AB-003D-43BF-B8CB-9BBDEFEC7452}" type="pres">
      <dgm:prSet presAssocID="{1CD1AA03-023A-4CED-96D2-139CC51F84BC}" presName="horz2" presStyleCnt="0"/>
      <dgm:spPr/>
    </dgm:pt>
    <dgm:pt modelId="{C78F9945-E899-4EA3-B1B0-16E45A2E8135}" type="pres">
      <dgm:prSet presAssocID="{1CD1AA03-023A-4CED-96D2-139CC51F84BC}" presName="horzSpace2" presStyleCnt="0"/>
      <dgm:spPr/>
    </dgm:pt>
    <dgm:pt modelId="{CD1C1709-68B7-4257-BD62-CF866B2DD082}" type="pres">
      <dgm:prSet presAssocID="{1CD1AA03-023A-4CED-96D2-139CC51F84BC}" presName="tx2" presStyleLbl="revTx" presStyleIdx="3" presStyleCnt="8"/>
      <dgm:spPr/>
    </dgm:pt>
    <dgm:pt modelId="{8BD63214-3C3C-484F-BB5B-FD4DCEF898BA}" type="pres">
      <dgm:prSet presAssocID="{1CD1AA03-023A-4CED-96D2-139CC51F84BC}" presName="vert2" presStyleCnt="0"/>
      <dgm:spPr/>
    </dgm:pt>
    <dgm:pt modelId="{E6042E07-1FBF-47D0-9109-C3D7BC2979D1}" type="pres">
      <dgm:prSet presAssocID="{1CD1AA03-023A-4CED-96D2-139CC51F84BC}" presName="thinLine2b" presStyleLbl="callout" presStyleIdx="2" presStyleCnt="7"/>
      <dgm:spPr/>
    </dgm:pt>
    <dgm:pt modelId="{52D697B7-E6FD-481E-B881-64531A1D29C4}" type="pres">
      <dgm:prSet presAssocID="{1CD1AA03-023A-4CED-96D2-139CC51F84BC}" presName="vertSpace2b" presStyleCnt="0"/>
      <dgm:spPr/>
    </dgm:pt>
    <dgm:pt modelId="{365DCAC4-5FFF-448A-81DC-7E98C0928F69}" type="pres">
      <dgm:prSet presAssocID="{E2C657FC-204E-4999-B417-74905F5ECB7C}" presName="horz2" presStyleCnt="0"/>
      <dgm:spPr/>
    </dgm:pt>
    <dgm:pt modelId="{D8AFA348-8414-49A6-871C-82ACC2FEFE5F}" type="pres">
      <dgm:prSet presAssocID="{E2C657FC-204E-4999-B417-74905F5ECB7C}" presName="horzSpace2" presStyleCnt="0"/>
      <dgm:spPr/>
    </dgm:pt>
    <dgm:pt modelId="{C67EE9B3-DE2F-4F68-9067-53DEC37C13C3}" type="pres">
      <dgm:prSet presAssocID="{E2C657FC-204E-4999-B417-74905F5ECB7C}" presName="tx2" presStyleLbl="revTx" presStyleIdx="4" presStyleCnt="8"/>
      <dgm:spPr/>
    </dgm:pt>
    <dgm:pt modelId="{7A2ACF5B-3329-43C0-9CEA-A2CED5D08DC0}" type="pres">
      <dgm:prSet presAssocID="{E2C657FC-204E-4999-B417-74905F5ECB7C}" presName="vert2" presStyleCnt="0"/>
      <dgm:spPr/>
    </dgm:pt>
    <dgm:pt modelId="{3D42AAED-3C14-4C26-BFC8-99B0660B6D80}" type="pres">
      <dgm:prSet presAssocID="{E2C657FC-204E-4999-B417-74905F5ECB7C}" presName="thinLine2b" presStyleLbl="callout" presStyleIdx="3" presStyleCnt="7"/>
      <dgm:spPr/>
    </dgm:pt>
    <dgm:pt modelId="{E28D7D30-318A-44C9-9F90-3F0ACD7F8AC4}" type="pres">
      <dgm:prSet presAssocID="{E2C657FC-204E-4999-B417-74905F5ECB7C}" presName="vertSpace2b" presStyleCnt="0"/>
      <dgm:spPr/>
    </dgm:pt>
    <dgm:pt modelId="{550B03C6-5ED3-4D99-9CCA-5F865BD6D1A2}" type="pres">
      <dgm:prSet presAssocID="{6BC65D6D-865E-4199-B969-484933FD4B57}" presName="horz2" presStyleCnt="0"/>
      <dgm:spPr/>
    </dgm:pt>
    <dgm:pt modelId="{5CE2F6E9-8EEB-4A50-974D-F366B5219B90}" type="pres">
      <dgm:prSet presAssocID="{6BC65D6D-865E-4199-B969-484933FD4B57}" presName="horzSpace2" presStyleCnt="0"/>
      <dgm:spPr/>
    </dgm:pt>
    <dgm:pt modelId="{D7C50B65-9CA0-48EC-AEDC-00BD7FBCC9F8}" type="pres">
      <dgm:prSet presAssocID="{6BC65D6D-865E-4199-B969-484933FD4B57}" presName="tx2" presStyleLbl="revTx" presStyleIdx="5" presStyleCnt="8"/>
      <dgm:spPr/>
    </dgm:pt>
    <dgm:pt modelId="{58AA1A54-FB46-4011-8677-286B22925E65}" type="pres">
      <dgm:prSet presAssocID="{6BC65D6D-865E-4199-B969-484933FD4B57}" presName="vert2" presStyleCnt="0"/>
      <dgm:spPr/>
    </dgm:pt>
    <dgm:pt modelId="{40A0BAE7-7012-422A-B65F-8374FF3E3BDF}" type="pres">
      <dgm:prSet presAssocID="{6BC65D6D-865E-4199-B969-484933FD4B57}" presName="thinLine2b" presStyleLbl="callout" presStyleIdx="4" presStyleCnt="7"/>
      <dgm:spPr/>
    </dgm:pt>
    <dgm:pt modelId="{00D20ADE-D261-46B1-B623-13E93693BD70}" type="pres">
      <dgm:prSet presAssocID="{6BC65D6D-865E-4199-B969-484933FD4B57}" presName="vertSpace2b" presStyleCnt="0"/>
      <dgm:spPr/>
    </dgm:pt>
    <dgm:pt modelId="{8FE70A37-6A89-422D-8486-C2872E84BCF0}" type="pres">
      <dgm:prSet presAssocID="{6E1705B5-7FD0-48DC-85E6-A6D59CF51DF9}" presName="horz2" presStyleCnt="0"/>
      <dgm:spPr/>
    </dgm:pt>
    <dgm:pt modelId="{ECEB2AA3-EE15-431C-A37B-AC397F2353D2}" type="pres">
      <dgm:prSet presAssocID="{6E1705B5-7FD0-48DC-85E6-A6D59CF51DF9}" presName="horzSpace2" presStyleCnt="0"/>
      <dgm:spPr/>
    </dgm:pt>
    <dgm:pt modelId="{E54495E5-7D3B-4433-9762-A3D7E7EFFE36}" type="pres">
      <dgm:prSet presAssocID="{6E1705B5-7FD0-48DC-85E6-A6D59CF51DF9}" presName="tx2" presStyleLbl="revTx" presStyleIdx="6" presStyleCnt="8"/>
      <dgm:spPr/>
    </dgm:pt>
    <dgm:pt modelId="{DC2988D2-693D-416C-A1C7-6C38F125EFEC}" type="pres">
      <dgm:prSet presAssocID="{6E1705B5-7FD0-48DC-85E6-A6D59CF51DF9}" presName="vert2" presStyleCnt="0"/>
      <dgm:spPr/>
    </dgm:pt>
    <dgm:pt modelId="{1E342FBE-FEB4-4DE9-A7E2-1C3871BEAC34}" type="pres">
      <dgm:prSet presAssocID="{6E1705B5-7FD0-48DC-85E6-A6D59CF51DF9}" presName="thinLine2b" presStyleLbl="callout" presStyleIdx="5" presStyleCnt="7"/>
      <dgm:spPr/>
    </dgm:pt>
    <dgm:pt modelId="{2C66963B-1A1B-416F-914C-2C60E61B7BA2}" type="pres">
      <dgm:prSet presAssocID="{6E1705B5-7FD0-48DC-85E6-A6D59CF51DF9}" presName="vertSpace2b" presStyleCnt="0"/>
      <dgm:spPr/>
    </dgm:pt>
    <dgm:pt modelId="{959C2707-032F-42A6-B957-DDB9CEA353B6}" type="pres">
      <dgm:prSet presAssocID="{EE9660E8-B666-4E8C-91FB-981821A2B9E7}" presName="horz2" presStyleCnt="0"/>
      <dgm:spPr/>
    </dgm:pt>
    <dgm:pt modelId="{F07656B8-257B-4DC0-85F1-BAFC73E64984}" type="pres">
      <dgm:prSet presAssocID="{EE9660E8-B666-4E8C-91FB-981821A2B9E7}" presName="horzSpace2" presStyleCnt="0"/>
      <dgm:spPr/>
    </dgm:pt>
    <dgm:pt modelId="{84C3C06B-7600-4045-A772-DA35F28322C6}" type="pres">
      <dgm:prSet presAssocID="{EE9660E8-B666-4E8C-91FB-981821A2B9E7}" presName="tx2" presStyleLbl="revTx" presStyleIdx="7" presStyleCnt="8"/>
      <dgm:spPr/>
    </dgm:pt>
    <dgm:pt modelId="{39FC3D55-32F9-43E4-AC79-30FAF84F9AF7}" type="pres">
      <dgm:prSet presAssocID="{EE9660E8-B666-4E8C-91FB-981821A2B9E7}" presName="vert2" presStyleCnt="0"/>
      <dgm:spPr/>
    </dgm:pt>
    <dgm:pt modelId="{FED73F9D-4694-4A88-AA05-ABE2B26DF36D}" type="pres">
      <dgm:prSet presAssocID="{EE9660E8-B666-4E8C-91FB-981821A2B9E7}" presName="thinLine2b" presStyleLbl="callout" presStyleIdx="6" presStyleCnt="7"/>
      <dgm:spPr/>
    </dgm:pt>
    <dgm:pt modelId="{B4BBE5C0-CD53-4806-9AF0-24C2DD7B6265}" type="pres">
      <dgm:prSet presAssocID="{EE9660E8-B666-4E8C-91FB-981821A2B9E7}" presName="vertSpace2b" presStyleCnt="0"/>
      <dgm:spPr/>
    </dgm:pt>
  </dgm:ptLst>
  <dgm:cxnLst>
    <dgm:cxn modelId="{1BBE7300-1AD1-48DB-9FC3-7BF37FE7CD52}" srcId="{5FF9AE19-B5F7-4A8E-BCCD-227E40455773}" destId="{E2C657FC-204E-4999-B417-74905F5ECB7C}" srcOrd="3" destOrd="0" parTransId="{FA99D672-0E2F-4C50-952A-8C6CD743239D}" sibTransId="{A61FDDE5-29CB-499C-AEC7-9A2F4BADB5F4}"/>
    <dgm:cxn modelId="{14BFD107-E096-48E1-80CB-5F79D2EBFFDA}" type="presOf" srcId="{265FA6A0-C87C-4B92-BC13-57533D42C33D}" destId="{DC018411-469E-46D6-851D-DB0DAD9E7243}" srcOrd="0" destOrd="0" presId="urn:microsoft.com/office/officeart/2008/layout/LinedList"/>
    <dgm:cxn modelId="{E0C7A02A-FE28-42BD-9E00-170B78D60412}" type="presOf" srcId="{6BC65D6D-865E-4199-B969-484933FD4B57}" destId="{D7C50B65-9CA0-48EC-AEDC-00BD7FBCC9F8}" srcOrd="0" destOrd="0" presId="urn:microsoft.com/office/officeart/2008/layout/LinedList"/>
    <dgm:cxn modelId="{7C033538-E946-4AC0-B95D-5AFD9A35B0C5}" type="presOf" srcId="{1CD1AA03-023A-4CED-96D2-139CC51F84BC}" destId="{CD1C1709-68B7-4257-BD62-CF866B2DD082}" srcOrd="0" destOrd="0" presId="urn:microsoft.com/office/officeart/2008/layout/LinedList"/>
    <dgm:cxn modelId="{2EF0F939-E550-4139-8A74-382B6E5FAF60}" type="presOf" srcId="{6E1705B5-7FD0-48DC-85E6-A6D59CF51DF9}" destId="{E54495E5-7D3B-4433-9762-A3D7E7EFFE36}" srcOrd="0" destOrd="0" presId="urn:microsoft.com/office/officeart/2008/layout/LinedList"/>
    <dgm:cxn modelId="{D3E19E40-FC33-4A6E-83B3-757D275C1EA9}" type="presOf" srcId="{EE9660E8-B666-4E8C-91FB-981821A2B9E7}" destId="{84C3C06B-7600-4045-A772-DA35F28322C6}" srcOrd="0" destOrd="0" presId="urn:microsoft.com/office/officeart/2008/layout/LinedList"/>
    <dgm:cxn modelId="{0C1ADD66-C204-48EA-8A83-D3CA0572EA2A}" srcId="{5FF9AE19-B5F7-4A8E-BCCD-227E40455773}" destId="{6BC65D6D-865E-4199-B969-484933FD4B57}" srcOrd="4" destOrd="0" parTransId="{2189D42A-C61F-427D-A9A3-E0B44A64C700}" sibTransId="{52B0E087-945F-4FE2-8A4E-061D7A65D599}"/>
    <dgm:cxn modelId="{D85ECE47-5904-4AB4-9EA4-6E7952CC372C}" type="presOf" srcId="{E2C657FC-204E-4999-B417-74905F5ECB7C}" destId="{C67EE9B3-DE2F-4F68-9067-53DEC37C13C3}" srcOrd="0" destOrd="0" presId="urn:microsoft.com/office/officeart/2008/layout/LinedList"/>
    <dgm:cxn modelId="{7916486E-7D40-4990-8B78-F98F489EE61D}" srcId="{5FF9AE19-B5F7-4A8E-BCCD-227E40455773}" destId="{1CD1AA03-023A-4CED-96D2-139CC51F84BC}" srcOrd="2" destOrd="0" parTransId="{89180844-D2CB-4F17-A687-B2F561F65E43}" sibTransId="{F0CC39B1-1B57-422D-ACEF-8BBFFC698E68}"/>
    <dgm:cxn modelId="{909A996F-7F27-42C0-AA34-79C5EE241BAF}" srcId="{5FF9AE19-B5F7-4A8E-BCCD-227E40455773}" destId="{6E1705B5-7FD0-48DC-85E6-A6D59CF51DF9}" srcOrd="5" destOrd="0" parTransId="{9F18B305-2D9F-4B78-9237-2F03D0631E0A}" sibTransId="{2FBBEAB3-0E10-4C3B-B7B9-9925D4D5FD68}"/>
    <dgm:cxn modelId="{43F3BC73-6CA8-4FD4-8B0C-8EDACCE87837}" srcId="{5FF9AE19-B5F7-4A8E-BCCD-227E40455773}" destId="{F0F46347-39EB-41F7-92EC-71939ED7B16E}" srcOrd="0" destOrd="0" parTransId="{2A818FD2-77A2-472C-AABF-6356964175AF}" sibTransId="{EFB8DDBE-DD0C-4EC7-98C6-3C01CB763A59}"/>
    <dgm:cxn modelId="{11341B82-1AA5-45C6-BA8F-7DBD7DB01F8F}" srcId="{265FA6A0-C87C-4B92-BC13-57533D42C33D}" destId="{5FF9AE19-B5F7-4A8E-BCCD-227E40455773}" srcOrd="0" destOrd="0" parTransId="{2D74719A-4363-4E2A-8D5C-76831F01839F}" sibTransId="{1B80A0A5-5B02-4A3C-85FA-D9F7187CC75B}"/>
    <dgm:cxn modelId="{514F0DBC-9660-44C1-865D-8C3F419D7FF0}" srcId="{5FF9AE19-B5F7-4A8E-BCCD-227E40455773}" destId="{21A752C7-47A7-4C63-BD20-8970B3CD7CDA}" srcOrd="1" destOrd="0" parTransId="{2D27145A-6F57-443A-AD19-02D6D5CA0400}" sibTransId="{607181E8-B190-4AF8-BC04-1F03C3BB9118}"/>
    <dgm:cxn modelId="{D945EFE1-4E71-45A0-AE50-A1B6217A2BCF}" type="presOf" srcId="{F0F46347-39EB-41F7-92EC-71939ED7B16E}" destId="{E0F27583-BF17-44BB-8F65-97528F427C94}" srcOrd="0" destOrd="0" presId="urn:microsoft.com/office/officeart/2008/layout/LinedList"/>
    <dgm:cxn modelId="{51AB3CE9-9696-44DA-98E2-E96AE17E2D00}" srcId="{5FF9AE19-B5F7-4A8E-BCCD-227E40455773}" destId="{EE9660E8-B666-4E8C-91FB-981821A2B9E7}" srcOrd="6" destOrd="0" parTransId="{3F6B19A0-FB74-44B6-BCB1-A0B5298CB205}" sibTransId="{408FA78F-451E-470E-B4B0-6034F289BAD0}"/>
    <dgm:cxn modelId="{CE9BE5F8-30B0-4421-AF94-2B4C12FBFB87}" type="presOf" srcId="{21A752C7-47A7-4C63-BD20-8970B3CD7CDA}" destId="{87A6977D-C007-44D2-A174-BFD19B1EC234}" srcOrd="0" destOrd="0" presId="urn:microsoft.com/office/officeart/2008/layout/LinedList"/>
    <dgm:cxn modelId="{2FB82FFA-54B4-4A45-B81D-E3944C5B25EC}" type="presOf" srcId="{5FF9AE19-B5F7-4A8E-BCCD-227E40455773}" destId="{D6A77688-DFBB-4874-869E-A8F7C8C20956}" srcOrd="0" destOrd="0" presId="urn:microsoft.com/office/officeart/2008/layout/LinedList"/>
    <dgm:cxn modelId="{3D68ADE1-9CA6-48E9-A624-6BF8938FE992}" type="presParOf" srcId="{DC018411-469E-46D6-851D-DB0DAD9E7243}" destId="{6E1C2175-8CEF-4A44-8C06-DCD85883587D}" srcOrd="0" destOrd="0" presId="urn:microsoft.com/office/officeart/2008/layout/LinedList"/>
    <dgm:cxn modelId="{0B15FA6F-39CE-4BD5-B790-A638CD1C7290}" type="presParOf" srcId="{DC018411-469E-46D6-851D-DB0DAD9E7243}" destId="{F3C617D6-7B52-4063-8D83-425E24007155}" srcOrd="1" destOrd="0" presId="urn:microsoft.com/office/officeart/2008/layout/LinedList"/>
    <dgm:cxn modelId="{F9DDAC10-F133-42E0-9E70-BD85EAFE96F5}" type="presParOf" srcId="{F3C617D6-7B52-4063-8D83-425E24007155}" destId="{D6A77688-DFBB-4874-869E-A8F7C8C20956}" srcOrd="0" destOrd="0" presId="urn:microsoft.com/office/officeart/2008/layout/LinedList"/>
    <dgm:cxn modelId="{0FE89FEF-460B-4E54-A37C-0246B23B097B}" type="presParOf" srcId="{F3C617D6-7B52-4063-8D83-425E24007155}" destId="{669FE18D-B5C1-450B-8AC8-AD54E7DE9351}" srcOrd="1" destOrd="0" presId="urn:microsoft.com/office/officeart/2008/layout/LinedList"/>
    <dgm:cxn modelId="{8DF06D9A-B50C-4129-9D70-2DF56FA60A44}" type="presParOf" srcId="{669FE18D-B5C1-450B-8AC8-AD54E7DE9351}" destId="{E09261FA-BB82-457D-B92F-305A495D75CF}" srcOrd="0" destOrd="0" presId="urn:microsoft.com/office/officeart/2008/layout/LinedList"/>
    <dgm:cxn modelId="{16872CBD-372D-45C3-ADDC-B037DAA2A90C}" type="presParOf" srcId="{669FE18D-B5C1-450B-8AC8-AD54E7DE9351}" destId="{B26670D8-92E5-4D17-A49B-77DBCE602DE2}" srcOrd="1" destOrd="0" presId="urn:microsoft.com/office/officeart/2008/layout/LinedList"/>
    <dgm:cxn modelId="{B172BCF2-6A0F-4363-B437-B1FB5C3F8843}" type="presParOf" srcId="{B26670D8-92E5-4D17-A49B-77DBCE602DE2}" destId="{99E678F2-C844-4FE6-B8B6-D23F1F03151B}" srcOrd="0" destOrd="0" presId="urn:microsoft.com/office/officeart/2008/layout/LinedList"/>
    <dgm:cxn modelId="{9FDDF5D1-F40E-4CD1-B5AF-284D763D858F}" type="presParOf" srcId="{B26670D8-92E5-4D17-A49B-77DBCE602DE2}" destId="{E0F27583-BF17-44BB-8F65-97528F427C94}" srcOrd="1" destOrd="0" presId="urn:microsoft.com/office/officeart/2008/layout/LinedList"/>
    <dgm:cxn modelId="{9E20D658-35C2-4CFD-8A3E-CE14F3A1903F}" type="presParOf" srcId="{B26670D8-92E5-4D17-A49B-77DBCE602DE2}" destId="{87D052DF-D6C3-40D0-84BB-1B95346064F6}" srcOrd="2" destOrd="0" presId="urn:microsoft.com/office/officeart/2008/layout/LinedList"/>
    <dgm:cxn modelId="{A8789F4F-9ACB-4B24-A7ED-8BC93AEE3971}" type="presParOf" srcId="{669FE18D-B5C1-450B-8AC8-AD54E7DE9351}" destId="{E7BBB55B-9B8E-4347-9172-821A9D5C59FB}" srcOrd="2" destOrd="0" presId="urn:microsoft.com/office/officeart/2008/layout/LinedList"/>
    <dgm:cxn modelId="{05343042-21BA-4AD9-AF2B-97A15AA2D80C}" type="presParOf" srcId="{669FE18D-B5C1-450B-8AC8-AD54E7DE9351}" destId="{0E9B6E76-E4A7-4260-8579-CB0A419C4DD9}" srcOrd="3" destOrd="0" presId="urn:microsoft.com/office/officeart/2008/layout/LinedList"/>
    <dgm:cxn modelId="{0864CD15-06B7-486A-9537-F13EAC3A121C}" type="presParOf" srcId="{669FE18D-B5C1-450B-8AC8-AD54E7DE9351}" destId="{19BEE9B1-4602-4D4E-AC09-8800AD02F639}" srcOrd="4" destOrd="0" presId="urn:microsoft.com/office/officeart/2008/layout/LinedList"/>
    <dgm:cxn modelId="{0DB02B54-5295-44D5-BAED-0A78FF8D4716}" type="presParOf" srcId="{19BEE9B1-4602-4D4E-AC09-8800AD02F639}" destId="{0F00CA22-D68B-41D6-901C-9F1AF4DAFF73}" srcOrd="0" destOrd="0" presId="urn:microsoft.com/office/officeart/2008/layout/LinedList"/>
    <dgm:cxn modelId="{404E0518-C85D-48EE-B914-1F19C2A7BE03}" type="presParOf" srcId="{19BEE9B1-4602-4D4E-AC09-8800AD02F639}" destId="{87A6977D-C007-44D2-A174-BFD19B1EC234}" srcOrd="1" destOrd="0" presId="urn:microsoft.com/office/officeart/2008/layout/LinedList"/>
    <dgm:cxn modelId="{2C72D8A8-0157-4056-89D8-88EE28511B84}" type="presParOf" srcId="{19BEE9B1-4602-4D4E-AC09-8800AD02F639}" destId="{FD4028D8-529A-46E2-828B-E7BBF813858A}" srcOrd="2" destOrd="0" presId="urn:microsoft.com/office/officeart/2008/layout/LinedList"/>
    <dgm:cxn modelId="{4CE24EC0-B77B-4D67-825A-61085A7305FC}" type="presParOf" srcId="{669FE18D-B5C1-450B-8AC8-AD54E7DE9351}" destId="{543CEF26-F160-4615-9680-E439306B0F34}" srcOrd="5" destOrd="0" presId="urn:microsoft.com/office/officeart/2008/layout/LinedList"/>
    <dgm:cxn modelId="{98DC88C1-AD99-4834-9D4F-490CB28A7CC9}" type="presParOf" srcId="{669FE18D-B5C1-450B-8AC8-AD54E7DE9351}" destId="{5497AE09-439C-4B19-9378-CCF464419AFD}" srcOrd="6" destOrd="0" presId="urn:microsoft.com/office/officeart/2008/layout/LinedList"/>
    <dgm:cxn modelId="{0B79EE21-D6A7-4FBC-9089-D54DEB496425}" type="presParOf" srcId="{669FE18D-B5C1-450B-8AC8-AD54E7DE9351}" destId="{E8E511AB-003D-43BF-B8CB-9BBDEFEC7452}" srcOrd="7" destOrd="0" presId="urn:microsoft.com/office/officeart/2008/layout/LinedList"/>
    <dgm:cxn modelId="{2CCD395A-07B0-4A48-9075-4330280E7F15}" type="presParOf" srcId="{E8E511AB-003D-43BF-B8CB-9BBDEFEC7452}" destId="{C78F9945-E899-4EA3-B1B0-16E45A2E8135}" srcOrd="0" destOrd="0" presId="urn:microsoft.com/office/officeart/2008/layout/LinedList"/>
    <dgm:cxn modelId="{BE2DCAB7-09F2-454A-AD4F-783ED25006FD}" type="presParOf" srcId="{E8E511AB-003D-43BF-B8CB-9BBDEFEC7452}" destId="{CD1C1709-68B7-4257-BD62-CF866B2DD082}" srcOrd="1" destOrd="0" presId="urn:microsoft.com/office/officeart/2008/layout/LinedList"/>
    <dgm:cxn modelId="{CC3E958C-D5F3-4FE7-A3BE-B05F7A574323}" type="presParOf" srcId="{E8E511AB-003D-43BF-B8CB-9BBDEFEC7452}" destId="{8BD63214-3C3C-484F-BB5B-FD4DCEF898BA}" srcOrd="2" destOrd="0" presId="urn:microsoft.com/office/officeart/2008/layout/LinedList"/>
    <dgm:cxn modelId="{401A9F65-9BC6-4090-ADEC-DB69A644FC66}" type="presParOf" srcId="{669FE18D-B5C1-450B-8AC8-AD54E7DE9351}" destId="{E6042E07-1FBF-47D0-9109-C3D7BC2979D1}" srcOrd="8" destOrd="0" presId="urn:microsoft.com/office/officeart/2008/layout/LinedList"/>
    <dgm:cxn modelId="{CF9CF51A-FC2C-4F28-AD4F-1E9C16A811B3}" type="presParOf" srcId="{669FE18D-B5C1-450B-8AC8-AD54E7DE9351}" destId="{52D697B7-E6FD-481E-B881-64531A1D29C4}" srcOrd="9" destOrd="0" presId="urn:microsoft.com/office/officeart/2008/layout/LinedList"/>
    <dgm:cxn modelId="{E7739743-14F6-414B-90AF-5E9D106FA1C6}" type="presParOf" srcId="{669FE18D-B5C1-450B-8AC8-AD54E7DE9351}" destId="{365DCAC4-5FFF-448A-81DC-7E98C0928F69}" srcOrd="10" destOrd="0" presId="urn:microsoft.com/office/officeart/2008/layout/LinedList"/>
    <dgm:cxn modelId="{26A7B609-D798-4296-A32C-FC27F68BBFDC}" type="presParOf" srcId="{365DCAC4-5FFF-448A-81DC-7E98C0928F69}" destId="{D8AFA348-8414-49A6-871C-82ACC2FEFE5F}" srcOrd="0" destOrd="0" presId="urn:microsoft.com/office/officeart/2008/layout/LinedList"/>
    <dgm:cxn modelId="{F2957436-01D5-43B1-A2E6-106A6A12614B}" type="presParOf" srcId="{365DCAC4-5FFF-448A-81DC-7E98C0928F69}" destId="{C67EE9B3-DE2F-4F68-9067-53DEC37C13C3}" srcOrd="1" destOrd="0" presId="urn:microsoft.com/office/officeart/2008/layout/LinedList"/>
    <dgm:cxn modelId="{30314DE9-9EB0-4FEC-9B8A-A0B3C34CE140}" type="presParOf" srcId="{365DCAC4-5FFF-448A-81DC-7E98C0928F69}" destId="{7A2ACF5B-3329-43C0-9CEA-A2CED5D08DC0}" srcOrd="2" destOrd="0" presId="urn:microsoft.com/office/officeart/2008/layout/LinedList"/>
    <dgm:cxn modelId="{0BEADE4F-645F-4512-9F80-AE643D50FA3C}" type="presParOf" srcId="{669FE18D-B5C1-450B-8AC8-AD54E7DE9351}" destId="{3D42AAED-3C14-4C26-BFC8-99B0660B6D80}" srcOrd="11" destOrd="0" presId="urn:microsoft.com/office/officeart/2008/layout/LinedList"/>
    <dgm:cxn modelId="{EB479EEC-5378-4B2B-84CB-975F8A4820A9}" type="presParOf" srcId="{669FE18D-B5C1-450B-8AC8-AD54E7DE9351}" destId="{E28D7D30-318A-44C9-9F90-3F0ACD7F8AC4}" srcOrd="12" destOrd="0" presId="urn:microsoft.com/office/officeart/2008/layout/LinedList"/>
    <dgm:cxn modelId="{7E4BF8F3-CBAF-4C64-B969-3B9FF0CEAC68}" type="presParOf" srcId="{669FE18D-B5C1-450B-8AC8-AD54E7DE9351}" destId="{550B03C6-5ED3-4D99-9CCA-5F865BD6D1A2}" srcOrd="13" destOrd="0" presId="urn:microsoft.com/office/officeart/2008/layout/LinedList"/>
    <dgm:cxn modelId="{8BFCBBB5-F630-453D-A481-896D690CDF78}" type="presParOf" srcId="{550B03C6-5ED3-4D99-9CCA-5F865BD6D1A2}" destId="{5CE2F6E9-8EEB-4A50-974D-F366B5219B90}" srcOrd="0" destOrd="0" presId="urn:microsoft.com/office/officeart/2008/layout/LinedList"/>
    <dgm:cxn modelId="{8823EA30-490B-4176-805C-FEECE5E7E78C}" type="presParOf" srcId="{550B03C6-5ED3-4D99-9CCA-5F865BD6D1A2}" destId="{D7C50B65-9CA0-48EC-AEDC-00BD7FBCC9F8}" srcOrd="1" destOrd="0" presId="urn:microsoft.com/office/officeart/2008/layout/LinedList"/>
    <dgm:cxn modelId="{B0297553-D805-4D93-AF86-949F8E56F3FE}" type="presParOf" srcId="{550B03C6-5ED3-4D99-9CCA-5F865BD6D1A2}" destId="{58AA1A54-FB46-4011-8677-286B22925E65}" srcOrd="2" destOrd="0" presId="urn:microsoft.com/office/officeart/2008/layout/LinedList"/>
    <dgm:cxn modelId="{AC55223F-920A-4FC1-AD87-9134AE524255}" type="presParOf" srcId="{669FE18D-B5C1-450B-8AC8-AD54E7DE9351}" destId="{40A0BAE7-7012-422A-B65F-8374FF3E3BDF}" srcOrd="14" destOrd="0" presId="urn:microsoft.com/office/officeart/2008/layout/LinedList"/>
    <dgm:cxn modelId="{B677F4A4-36A6-4E49-9F70-AD6C328C5502}" type="presParOf" srcId="{669FE18D-B5C1-450B-8AC8-AD54E7DE9351}" destId="{00D20ADE-D261-46B1-B623-13E93693BD70}" srcOrd="15" destOrd="0" presId="urn:microsoft.com/office/officeart/2008/layout/LinedList"/>
    <dgm:cxn modelId="{69B7983E-DD63-4464-9DAF-528952E43845}" type="presParOf" srcId="{669FE18D-B5C1-450B-8AC8-AD54E7DE9351}" destId="{8FE70A37-6A89-422D-8486-C2872E84BCF0}" srcOrd="16" destOrd="0" presId="urn:microsoft.com/office/officeart/2008/layout/LinedList"/>
    <dgm:cxn modelId="{816B92C8-9079-47D5-8CB3-5C4ABA9A4633}" type="presParOf" srcId="{8FE70A37-6A89-422D-8486-C2872E84BCF0}" destId="{ECEB2AA3-EE15-431C-A37B-AC397F2353D2}" srcOrd="0" destOrd="0" presId="urn:microsoft.com/office/officeart/2008/layout/LinedList"/>
    <dgm:cxn modelId="{D6C090C7-9E18-42DD-BCE6-F94F00882019}" type="presParOf" srcId="{8FE70A37-6A89-422D-8486-C2872E84BCF0}" destId="{E54495E5-7D3B-4433-9762-A3D7E7EFFE36}" srcOrd="1" destOrd="0" presId="urn:microsoft.com/office/officeart/2008/layout/LinedList"/>
    <dgm:cxn modelId="{247D9B6C-2078-41B8-AD0C-B667410B2322}" type="presParOf" srcId="{8FE70A37-6A89-422D-8486-C2872E84BCF0}" destId="{DC2988D2-693D-416C-A1C7-6C38F125EFEC}" srcOrd="2" destOrd="0" presId="urn:microsoft.com/office/officeart/2008/layout/LinedList"/>
    <dgm:cxn modelId="{AB75AF17-EB9B-4A2A-AE55-059CE84F4ACC}" type="presParOf" srcId="{669FE18D-B5C1-450B-8AC8-AD54E7DE9351}" destId="{1E342FBE-FEB4-4DE9-A7E2-1C3871BEAC34}" srcOrd="17" destOrd="0" presId="urn:microsoft.com/office/officeart/2008/layout/LinedList"/>
    <dgm:cxn modelId="{48E0E388-7809-4FBA-95B9-C4213DD8EC08}" type="presParOf" srcId="{669FE18D-B5C1-450B-8AC8-AD54E7DE9351}" destId="{2C66963B-1A1B-416F-914C-2C60E61B7BA2}" srcOrd="18" destOrd="0" presId="urn:microsoft.com/office/officeart/2008/layout/LinedList"/>
    <dgm:cxn modelId="{E0B78409-4AF0-4001-8B28-60620742FFB0}" type="presParOf" srcId="{669FE18D-B5C1-450B-8AC8-AD54E7DE9351}" destId="{959C2707-032F-42A6-B957-DDB9CEA353B6}" srcOrd="19" destOrd="0" presId="urn:microsoft.com/office/officeart/2008/layout/LinedList"/>
    <dgm:cxn modelId="{D16AE7F0-03B7-4C19-B322-FEFAD356A964}" type="presParOf" srcId="{959C2707-032F-42A6-B957-DDB9CEA353B6}" destId="{F07656B8-257B-4DC0-85F1-BAFC73E64984}" srcOrd="0" destOrd="0" presId="urn:microsoft.com/office/officeart/2008/layout/LinedList"/>
    <dgm:cxn modelId="{AC40EC77-1208-4ACC-9916-CEF7778A8F09}" type="presParOf" srcId="{959C2707-032F-42A6-B957-DDB9CEA353B6}" destId="{84C3C06B-7600-4045-A772-DA35F28322C6}" srcOrd="1" destOrd="0" presId="urn:microsoft.com/office/officeart/2008/layout/LinedList"/>
    <dgm:cxn modelId="{CEFB0DBF-EC4A-4014-91DC-3B6852583E99}" type="presParOf" srcId="{959C2707-032F-42A6-B957-DDB9CEA353B6}" destId="{39FC3D55-32F9-43E4-AC79-30FAF84F9AF7}" srcOrd="2" destOrd="0" presId="urn:microsoft.com/office/officeart/2008/layout/LinedList"/>
    <dgm:cxn modelId="{0744DB2E-ED48-4809-A8FE-9EA2585D92D3}" type="presParOf" srcId="{669FE18D-B5C1-450B-8AC8-AD54E7DE9351}" destId="{FED73F9D-4694-4A88-AA05-ABE2B26DF36D}" srcOrd="20" destOrd="0" presId="urn:microsoft.com/office/officeart/2008/layout/LinedList"/>
    <dgm:cxn modelId="{0A52CA4B-D03A-4615-80F2-E199C7E848AE}" type="presParOf" srcId="{669FE18D-B5C1-450B-8AC8-AD54E7DE9351}" destId="{B4BBE5C0-CD53-4806-9AF0-24C2DD7B6265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A3161F-2C24-40B7-A3A6-A02C496E30D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1FEECF-F755-4BCF-8DF6-5F9555995C93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800" dirty="0"/>
            <a:t>PIPP (% of monthly HH income)</a:t>
          </a:r>
        </a:p>
      </dgm:t>
    </dgm:pt>
    <dgm:pt modelId="{6FBAE44E-148A-4DE9-94DB-5D998E51CBEC}" type="parTrans" cxnId="{2FA794E3-EF00-4E46-8D9F-4C0E492E5638}">
      <dgm:prSet/>
      <dgm:spPr/>
      <dgm:t>
        <a:bodyPr/>
        <a:lstStyle/>
        <a:p>
          <a:endParaRPr lang="en-US"/>
        </a:p>
      </dgm:t>
    </dgm:pt>
    <dgm:pt modelId="{8411E7C8-290D-458B-9F95-40E68E07B46A}" type="sibTrans" cxnId="{2FA794E3-EF00-4E46-8D9F-4C0E492E5638}">
      <dgm:prSet/>
      <dgm:spPr/>
      <dgm:t>
        <a:bodyPr/>
        <a:lstStyle/>
        <a:p>
          <a:endParaRPr lang="en-US"/>
        </a:p>
      </dgm:t>
    </dgm:pt>
    <dgm:pt modelId="{77B3DCE1-A280-46C8-B973-CDE0BDECE3BD}">
      <dgm:prSet phldrT="[Text]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CA – 4%</a:t>
          </a:r>
        </a:p>
      </dgm:t>
    </dgm:pt>
    <dgm:pt modelId="{8E71384B-8A2F-4FB4-8860-EAE359E34CE4}" type="parTrans" cxnId="{A7E6684B-DDDD-4386-84D4-B5FC3C18ACBF}">
      <dgm:prSet/>
      <dgm:spPr/>
      <dgm:t>
        <a:bodyPr/>
        <a:lstStyle/>
        <a:p>
          <a:endParaRPr lang="en-US"/>
        </a:p>
      </dgm:t>
    </dgm:pt>
    <dgm:pt modelId="{E79CF0CE-B246-4D93-8A29-F1B9AFA4F93B}" type="sibTrans" cxnId="{A7E6684B-DDDD-4386-84D4-B5FC3C18ACBF}">
      <dgm:prSet/>
      <dgm:spPr/>
      <dgm:t>
        <a:bodyPr/>
        <a:lstStyle/>
        <a:p>
          <a:endParaRPr lang="en-US"/>
        </a:p>
      </dgm:t>
    </dgm:pt>
    <dgm:pt modelId="{EF65C231-CF81-4D22-BBA3-77C66BB105EA}">
      <dgm:prSet phldrT="[Text]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IL – 6%</a:t>
          </a:r>
        </a:p>
      </dgm:t>
    </dgm:pt>
    <dgm:pt modelId="{0851A0A9-1CED-4B2D-809A-BF262D939E67}" type="parTrans" cxnId="{921373E9-83A7-48C8-BAB1-ADC41E62C2D7}">
      <dgm:prSet/>
      <dgm:spPr/>
      <dgm:t>
        <a:bodyPr/>
        <a:lstStyle/>
        <a:p>
          <a:endParaRPr lang="en-US"/>
        </a:p>
      </dgm:t>
    </dgm:pt>
    <dgm:pt modelId="{BFA96B8D-B90D-4097-BBB7-03ED016A4CAA}" type="sibTrans" cxnId="{921373E9-83A7-48C8-BAB1-ADC41E62C2D7}">
      <dgm:prSet/>
      <dgm:spPr/>
      <dgm:t>
        <a:bodyPr/>
        <a:lstStyle/>
        <a:p>
          <a:endParaRPr lang="en-US"/>
        </a:p>
      </dgm:t>
    </dgm:pt>
    <dgm:pt modelId="{E79111A0-1557-4438-B939-0AF1C63E794B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800" dirty="0"/>
            <a:t>Flat Discount</a:t>
          </a:r>
        </a:p>
      </dgm:t>
    </dgm:pt>
    <dgm:pt modelId="{1959B725-3A68-4B63-AD66-264C0E3EBD53}" type="parTrans" cxnId="{E285B022-E50D-44F3-9C5E-846879A10009}">
      <dgm:prSet/>
      <dgm:spPr/>
      <dgm:t>
        <a:bodyPr/>
        <a:lstStyle/>
        <a:p>
          <a:endParaRPr lang="en-US"/>
        </a:p>
      </dgm:t>
    </dgm:pt>
    <dgm:pt modelId="{EAA5E4C1-57D0-40CD-A4D4-3F5A811E1A9C}" type="sibTrans" cxnId="{E285B022-E50D-44F3-9C5E-846879A10009}">
      <dgm:prSet/>
      <dgm:spPr/>
      <dgm:t>
        <a:bodyPr/>
        <a:lstStyle/>
        <a:p>
          <a:endParaRPr lang="en-US"/>
        </a:p>
      </dgm:t>
    </dgm:pt>
    <dgm:pt modelId="{F9353733-5E85-4197-B7A7-9037D479C7C4}">
      <dgm:prSet phldrT="[Text]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Often the customer charge</a:t>
          </a:r>
        </a:p>
      </dgm:t>
    </dgm:pt>
    <dgm:pt modelId="{77ACBB50-3B4D-4E7A-8798-4B93A6BC59AC}" type="parTrans" cxnId="{204345D4-0E37-4C38-A754-A249485E7D91}">
      <dgm:prSet/>
      <dgm:spPr/>
      <dgm:t>
        <a:bodyPr/>
        <a:lstStyle/>
        <a:p>
          <a:endParaRPr lang="en-US"/>
        </a:p>
      </dgm:t>
    </dgm:pt>
    <dgm:pt modelId="{0BC35138-716B-459A-B3A1-69B20B777E86}" type="sibTrans" cxnId="{204345D4-0E37-4C38-A754-A249485E7D91}">
      <dgm:prSet/>
      <dgm:spPr/>
      <dgm:t>
        <a:bodyPr/>
        <a:lstStyle/>
        <a:p>
          <a:endParaRPr lang="en-US"/>
        </a:p>
      </dgm:t>
    </dgm:pt>
    <dgm:pt modelId="{B2123B66-91B5-437B-BC66-CD41295D8B63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800" dirty="0"/>
            <a:t>Discount rate</a:t>
          </a:r>
        </a:p>
      </dgm:t>
    </dgm:pt>
    <dgm:pt modelId="{2F0347EA-3BDC-48CD-B183-B84E3C775517}" type="parTrans" cxnId="{064F2613-DD17-485C-BCD8-FF062FC48D94}">
      <dgm:prSet/>
      <dgm:spPr/>
      <dgm:t>
        <a:bodyPr/>
        <a:lstStyle/>
        <a:p>
          <a:endParaRPr lang="en-US"/>
        </a:p>
      </dgm:t>
    </dgm:pt>
    <dgm:pt modelId="{7C4D11F9-22AA-481E-9B6D-EA05A6E4947A}" type="sibTrans" cxnId="{064F2613-DD17-485C-BCD8-FF062FC48D94}">
      <dgm:prSet/>
      <dgm:spPr/>
      <dgm:t>
        <a:bodyPr/>
        <a:lstStyle/>
        <a:p>
          <a:endParaRPr lang="en-US"/>
        </a:p>
      </dgm:t>
    </dgm:pt>
    <dgm:pt modelId="{40BD6F6E-3EE2-419D-B4B0-E33A23EE6B16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WV:  20% Appalachian Power, Mon Power, Potomac Edison</a:t>
          </a:r>
        </a:p>
      </dgm:t>
    </dgm:pt>
    <dgm:pt modelId="{30565357-1727-4571-B308-734221E40B66}" type="parTrans" cxnId="{BFFC1252-A858-4E4F-B12B-FF7BB5E0AC32}">
      <dgm:prSet/>
      <dgm:spPr/>
      <dgm:t>
        <a:bodyPr/>
        <a:lstStyle/>
        <a:p>
          <a:endParaRPr lang="en-US"/>
        </a:p>
      </dgm:t>
    </dgm:pt>
    <dgm:pt modelId="{01468B94-321A-4363-B606-FC9A73B2B8C4}" type="sibTrans" cxnId="{BFFC1252-A858-4E4F-B12B-FF7BB5E0AC32}">
      <dgm:prSet/>
      <dgm:spPr/>
      <dgm:t>
        <a:bodyPr/>
        <a:lstStyle/>
        <a:p>
          <a:endParaRPr lang="en-US"/>
        </a:p>
      </dgm:t>
    </dgm:pt>
    <dgm:pt modelId="{B594FF01-ACE8-47EB-BED3-75D409C44CE3}">
      <dgm:prSet phldrT="[Text]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Electric heat (3-6% CO, 10% OH,  10% VA)</a:t>
          </a:r>
        </a:p>
      </dgm:t>
    </dgm:pt>
    <dgm:pt modelId="{B7764485-8A62-4C2E-99B9-370AAF2B048C}" type="parTrans" cxnId="{A9E19E21-3A8F-48E6-83C6-B42F626ACD52}">
      <dgm:prSet/>
      <dgm:spPr/>
      <dgm:t>
        <a:bodyPr/>
        <a:lstStyle/>
        <a:p>
          <a:endParaRPr lang="en-US"/>
        </a:p>
      </dgm:t>
    </dgm:pt>
    <dgm:pt modelId="{169D40BC-9F09-4197-979A-E58C19693B44}" type="sibTrans" cxnId="{A9E19E21-3A8F-48E6-83C6-B42F626ACD52}">
      <dgm:prSet/>
      <dgm:spPr/>
      <dgm:t>
        <a:bodyPr/>
        <a:lstStyle/>
        <a:p>
          <a:endParaRPr lang="en-US"/>
        </a:p>
      </dgm:t>
    </dgm:pt>
    <dgm:pt modelId="{0C616600-34EC-4CB9-9436-D36FCED8EE26}">
      <dgm:prSet phldrT="[Text]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Gas (2-3% CO, 5% OH)</a:t>
          </a:r>
        </a:p>
      </dgm:t>
    </dgm:pt>
    <dgm:pt modelId="{B1C55F95-2691-4B94-8F0A-C6AABF7E9B50}" type="parTrans" cxnId="{DAB6A1B2-649B-43D4-A5DF-7154BEED2402}">
      <dgm:prSet/>
      <dgm:spPr/>
      <dgm:t>
        <a:bodyPr/>
        <a:lstStyle/>
        <a:p>
          <a:endParaRPr lang="en-US"/>
        </a:p>
      </dgm:t>
    </dgm:pt>
    <dgm:pt modelId="{5F2FDBB2-CD62-426E-966E-A70A41259747}" type="sibTrans" cxnId="{DAB6A1B2-649B-43D4-A5DF-7154BEED2402}">
      <dgm:prSet/>
      <dgm:spPr/>
      <dgm:t>
        <a:bodyPr/>
        <a:lstStyle/>
        <a:p>
          <a:endParaRPr lang="en-US"/>
        </a:p>
      </dgm:t>
    </dgm:pt>
    <dgm:pt modelId="{A4D3BAEC-D4A5-48BC-B467-930878BB35D8}">
      <dgm:prSet phldrT="[Text]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Non-electric heat (2-3% CO, 6% VA)</a:t>
          </a:r>
        </a:p>
      </dgm:t>
    </dgm:pt>
    <dgm:pt modelId="{C59EFE88-586F-425E-A4CC-A13DFFE1E9CE}" type="parTrans" cxnId="{C6CFA840-C263-462E-81A8-4F53BCA32B6C}">
      <dgm:prSet/>
      <dgm:spPr/>
      <dgm:t>
        <a:bodyPr/>
        <a:lstStyle/>
        <a:p>
          <a:endParaRPr lang="en-US"/>
        </a:p>
      </dgm:t>
    </dgm:pt>
    <dgm:pt modelId="{F4578EDB-72EA-4B3B-B394-D692765E7363}" type="sibTrans" cxnId="{C6CFA840-C263-462E-81A8-4F53BCA32B6C}">
      <dgm:prSet/>
      <dgm:spPr/>
      <dgm:t>
        <a:bodyPr/>
        <a:lstStyle/>
        <a:p>
          <a:endParaRPr lang="en-US"/>
        </a:p>
      </dgm:t>
    </dgm:pt>
    <dgm:pt modelId="{405B2CED-0A80-4B58-9F38-AD474BC50763}">
      <dgm:prSet phldrT="[Text]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$7.58 / $8.50 / $9 / $13 / $14.50 / $16 / $20</a:t>
          </a:r>
        </a:p>
      </dgm:t>
    </dgm:pt>
    <dgm:pt modelId="{3BA24529-AFC0-4A92-8E9A-8CC5C2824F07}" type="parTrans" cxnId="{4AF04C4A-DD1C-43DD-9495-19687BA14CB7}">
      <dgm:prSet/>
      <dgm:spPr/>
      <dgm:t>
        <a:bodyPr/>
        <a:lstStyle/>
        <a:p>
          <a:endParaRPr lang="en-US"/>
        </a:p>
      </dgm:t>
    </dgm:pt>
    <dgm:pt modelId="{165BFDD0-33EF-45D0-9412-758FDC96D9C8}" type="sibTrans" cxnId="{4AF04C4A-DD1C-43DD-9495-19687BA14CB7}">
      <dgm:prSet/>
      <dgm:spPr/>
      <dgm:t>
        <a:bodyPr/>
        <a:lstStyle/>
        <a:p>
          <a:endParaRPr lang="en-US"/>
        </a:p>
      </dgm:t>
    </dgm:pt>
    <dgm:pt modelId="{7E43238C-5D01-498B-9E8A-BDFEB5BE9071}">
      <dgm:prSet phldrT="[Text]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Seasonal discounts tend to be larger (i.e. Kentucky Power $175/month Jan-April)</a:t>
          </a:r>
        </a:p>
      </dgm:t>
    </dgm:pt>
    <dgm:pt modelId="{B4EF69CD-F5E0-4036-BE96-DA1C65F019BC}" type="parTrans" cxnId="{63E485DA-FE7E-41A2-9740-12F43D3BD4F4}">
      <dgm:prSet/>
      <dgm:spPr/>
      <dgm:t>
        <a:bodyPr/>
        <a:lstStyle/>
        <a:p>
          <a:endParaRPr lang="en-US"/>
        </a:p>
      </dgm:t>
    </dgm:pt>
    <dgm:pt modelId="{530ACDBD-A599-4404-BEDF-23C28A686B7E}" type="sibTrans" cxnId="{63E485DA-FE7E-41A2-9740-12F43D3BD4F4}">
      <dgm:prSet/>
      <dgm:spPr/>
      <dgm:t>
        <a:bodyPr/>
        <a:lstStyle/>
        <a:p>
          <a:endParaRPr lang="en-US"/>
        </a:p>
      </dgm:t>
    </dgm:pt>
    <dgm:pt modelId="{985B459B-0F2C-41BF-8EE5-58F05A890D23}">
      <dgm:prSet phldrT="[Text]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Varies by heating type.  Electric heating discount &gt; Non-electric heating discount.</a:t>
          </a:r>
        </a:p>
      </dgm:t>
    </dgm:pt>
    <dgm:pt modelId="{477F127A-C9AE-4B75-913B-798798D83706}" type="parTrans" cxnId="{7DE008CE-FABA-40C4-9780-13AF2C529FFB}">
      <dgm:prSet/>
      <dgm:spPr/>
      <dgm:t>
        <a:bodyPr/>
        <a:lstStyle/>
        <a:p>
          <a:endParaRPr lang="en-US"/>
        </a:p>
      </dgm:t>
    </dgm:pt>
    <dgm:pt modelId="{45153278-A05E-4DD8-9262-1CBBBEA896AD}" type="sibTrans" cxnId="{7DE008CE-FABA-40C4-9780-13AF2C529FFB}">
      <dgm:prSet/>
      <dgm:spPr/>
      <dgm:t>
        <a:bodyPr/>
        <a:lstStyle/>
        <a:p>
          <a:endParaRPr lang="en-US"/>
        </a:p>
      </dgm:t>
    </dgm:pt>
    <dgm:pt modelId="{6178534C-338C-42F2-95B4-2FBFE932F0AC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WA:  5-45% Puget Sound Energy, 15-72% PacifiCorp, 15-94% Avista</a:t>
          </a:r>
        </a:p>
      </dgm:t>
    </dgm:pt>
    <dgm:pt modelId="{76BBA79A-D8D1-4019-946F-819A337C6DE1}" type="parTrans" cxnId="{C113B341-33D2-483F-BAD6-056CDAC6CE67}">
      <dgm:prSet/>
      <dgm:spPr/>
      <dgm:t>
        <a:bodyPr/>
        <a:lstStyle/>
        <a:p>
          <a:endParaRPr lang="en-US"/>
        </a:p>
      </dgm:t>
    </dgm:pt>
    <dgm:pt modelId="{CBE7844A-4C3F-4C9E-9886-CB7286B2F04E}" type="sibTrans" cxnId="{C113B341-33D2-483F-BAD6-056CDAC6CE67}">
      <dgm:prSet/>
      <dgm:spPr/>
      <dgm:t>
        <a:bodyPr/>
        <a:lstStyle/>
        <a:p>
          <a:endParaRPr lang="en-US"/>
        </a:p>
      </dgm:t>
    </dgm:pt>
    <dgm:pt modelId="{47617BAF-A6FB-407A-A8B7-8230A37C49DC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VT:  25% plus one-time arrearage forgiveness, Green Mountain Power</a:t>
          </a:r>
        </a:p>
      </dgm:t>
    </dgm:pt>
    <dgm:pt modelId="{61947E21-9203-44A9-8FBC-0C86C705A61E}" type="parTrans" cxnId="{7302A300-D0FE-4482-B767-F4CB527ADBC4}">
      <dgm:prSet/>
      <dgm:spPr/>
      <dgm:t>
        <a:bodyPr/>
        <a:lstStyle/>
        <a:p>
          <a:endParaRPr lang="en-US"/>
        </a:p>
      </dgm:t>
    </dgm:pt>
    <dgm:pt modelId="{AB21E65D-9D56-4FE1-84DF-162814E2AB4B}" type="sibTrans" cxnId="{7302A300-D0FE-4482-B767-F4CB527ADBC4}">
      <dgm:prSet/>
      <dgm:spPr/>
      <dgm:t>
        <a:bodyPr/>
        <a:lstStyle/>
        <a:p>
          <a:endParaRPr lang="en-US"/>
        </a:p>
      </dgm:t>
    </dgm:pt>
    <dgm:pt modelId="{75E93E5C-6F75-4720-981A-1174A255B2BF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RI:  25-30% Rhode Island Energy</a:t>
          </a:r>
        </a:p>
      </dgm:t>
    </dgm:pt>
    <dgm:pt modelId="{44FA82BD-21A9-41CC-A2BB-E0CD28FDC24F}" type="parTrans" cxnId="{1AB491B6-45C7-4F61-951D-AC7434215B07}">
      <dgm:prSet/>
      <dgm:spPr/>
      <dgm:t>
        <a:bodyPr/>
        <a:lstStyle/>
        <a:p>
          <a:endParaRPr lang="en-US"/>
        </a:p>
      </dgm:t>
    </dgm:pt>
    <dgm:pt modelId="{BCDA546C-2936-49EF-8B5F-3CCE5E128AE3}" type="sibTrans" cxnId="{1AB491B6-45C7-4F61-951D-AC7434215B07}">
      <dgm:prSet/>
      <dgm:spPr/>
      <dgm:t>
        <a:bodyPr/>
        <a:lstStyle/>
        <a:p>
          <a:endParaRPr lang="en-US"/>
        </a:p>
      </dgm:t>
    </dgm:pt>
    <dgm:pt modelId="{E2D710DB-FA03-467F-91FA-DE097E3BA7D3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CA: 18% - 30%</a:t>
          </a:r>
        </a:p>
      </dgm:t>
    </dgm:pt>
    <dgm:pt modelId="{C5C122C4-9D08-4F88-A3EE-5E6324F0B5AF}" type="parTrans" cxnId="{4FD2DBA8-B0EA-46D4-8FAE-38C44C810D25}">
      <dgm:prSet/>
      <dgm:spPr/>
      <dgm:t>
        <a:bodyPr/>
        <a:lstStyle/>
        <a:p>
          <a:endParaRPr lang="en-US"/>
        </a:p>
      </dgm:t>
    </dgm:pt>
    <dgm:pt modelId="{C1D20334-359C-4080-ADA2-92EC06B8092B}" type="sibTrans" cxnId="{4FD2DBA8-B0EA-46D4-8FAE-38C44C810D25}">
      <dgm:prSet/>
      <dgm:spPr/>
      <dgm:t>
        <a:bodyPr/>
        <a:lstStyle/>
        <a:p>
          <a:endParaRPr lang="en-US"/>
        </a:p>
      </dgm:t>
    </dgm:pt>
    <dgm:pt modelId="{9D588230-E928-4AD1-865C-A84453633E73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NH:  8-76% Eversource Energy, Liberty, Until Corp</a:t>
          </a:r>
        </a:p>
      </dgm:t>
    </dgm:pt>
    <dgm:pt modelId="{4A33FA5D-B069-4667-875D-D49AB4D91B3C}" type="parTrans" cxnId="{8A384DB8-C83E-4330-BAF1-ADFF9AE57BAD}">
      <dgm:prSet/>
      <dgm:spPr/>
      <dgm:t>
        <a:bodyPr/>
        <a:lstStyle/>
        <a:p>
          <a:endParaRPr lang="en-US"/>
        </a:p>
      </dgm:t>
    </dgm:pt>
    <dgm:pt modelId="{382342FC-E692-4073-9CA1-8A6766DBD7C9}" type="sibTrans" cxnId="{8A384DB8-C83E-4330-BAF1-ADFF9AE57BAD}">
      <dgm:prSet/>
      <dgm:spPr/>
      <dgm:t>
        <a:bodyPr/>
        <a:lstStyle/>
        <a:p>
          <a:endParaRPr lang="en-US"/>
        </a:p>
      </dgm:t>
    </dgm:pt>
    <dgm:pt modelId="{09C04A95-B80B-4A5D-A0AA-BEC9C6469E90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MT:  15-25% Northwestern Energy, 30% Montana-Dakota Utilities</a:t>
          </a:r>
        </a:p>
      </dgm:t>
    </dgm:pt>
    <dgm:pt modelId="{906903E0-547C-4E03-A0FD-39C6FF0EB7FC}" type="parTrans" cxnId="{69DBBADF-BEF9-41E1-BF7B-A374F0A08F47}">
      <dgm:prSet/>
      <dgm:spPr/>
      <dgm:t>
        <a:bodyPr/>
        <a:lstStyle/>
        <a:p>
          <a:endParaRPr lang="en-US"/>
        </a:p>
      </dgm:t>
    </dgm:pt>
    <dgm:pt modelId="{16D5017F-25D9-441B-8BC0-24DD52FB27C2}" type="sibTrans" cxnId="{69DBBADF-BEF9-41E1-BF7B-A374F0A08F47}">
      <dgm:prSet/>
      <dgm:spPr/>
      <dgm:t>
        <a:bodyPr/>
        <a:lstStyle/>
        <a:p>
          <a:endParaRPr lang="en-US"/>
        </a:p>
      </dgm:t>
    </dgm:pt>
    <dgm:pt modelId="{3A45B9DF-0690-46F1-93C4-687F86542146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LA:  25% on fuel portion of bill Cleco</a:t>
          </a:r>
        </a:p>
      </dgm:t>
    </dgm:pt>
    <dgm:pt modelId="{ADC38DAD-0452-40D4-B87B-AA1DC35D86AD}" type="parTrans" cxnId="{8E473ADA-618D-40F4-96D9-321B99A2784D}">
      <dgm:prSet/>
      <dgm:spPr/>
      <dgm:t>
        <a:bodyPr/>
        <a:lstStyle/>
        <a:p>
          <a:endParaRPr lang="en-US"/>
        </a:p>
      </dgm:t>
    </dgm:pt>
    <dgm:pt modelId="{B21DEAC9-179B-4B1D-9489-BC0D822485E8}" type="sibTrans" cxnId="{8E473ADA-618D-40F4-96D9-321B99A2784D}">
      <dgm:prSet/>
      <dgm:spPr/>
      <dgm:t>
        <a:bodyPr/>
        <a:lstStyle/>
        <a:p>
          <a:endParaRPr lang="en-US"/>
        </a:p>
      </dgm:t>
    </dgm:pt>
    <dgm:pt modelId="{A9ED0477-4E38-4C15-9D98-7A626D1CDBFB}" type="pres">
      <dgm:prSet presAssocID="{88A3161F-2C24-40B7-A3A6-A02C496E30D5}" presName="Name0" presStyleCnt="0">
        <dgm:presLayoutVars>
          <dgm:dir/>
          <dgm:animLvl val="lvl"/>
          <dgm:resizeHandles val="exact"/>
        </dgm:presLayoutVars>
      </dgm:prSet>
      <dgm:spPr/>
    </dgm:pt>
    <dgm:pt modelId="{F1491638-97D6-4E16-9F0E-DD9152030A93}" type="pres">
      <dgm:prSet presAssocID="{C41FEECF-F755-4BCF-8DF6-5F9555995C93}" presName="linNode" presStyleCnt="0"/>
      <dgm:spPr/>
    </dgm:pt>
    <dgm:pt modelId="{1647EC57-5DB9-4293-864E-BBE8701F0358}" type="pres">
      <dgm:prSet presAssocID="{C41FEECF-F755-4BCF-8DF6-5F9555995C93}" presName="parentText" presStyleLbl="node1" presStyleIdx="0" presStyleCnt="3" custScaleX="63044">
        <dgm:presLayoutVars>
          <dgm:chMax val="1"/>
          <dgm:bulletEnabled val="1"/>
        </dgm:presLayoutVars>
      </dgm:prSet>
      <dgm:spPr/>
    </dgm:pt>
    <dgm:pt modelId="{6C4EAE88-95E8-49F5-B814-4883E6797419}" type="pres">
      <dgm:prSet presAssocID="{C41FEECF-F755-4BCF-8DF6-5F9555995C93}" presName="descendantText" presStyleLbl="alignAccFollowNode1" presStyleIdx="0" presStyleCnt="3">
        <dgm:presLayoutVars>
          <dgm:bulletEnabled val="1"/>
        </dgm:presLayoutVars>
      </dgm:prSet>
      <dgm:spPr/>
    </dgm:pt>
    <dgm:pt modelId="{0460C98F-E570-404D-8D6F-E4D5FD4F0E42}" type="pres">
      <dgm:prSet presAssocID="{8411E7C8-290D-458B-9F95-40E68E07B46A}" presName="sp" presStyleCnt="0"/>
      <dgm:spPr/>
    </dgm:pt>
    <dgm:pt modelId="{0FD8F4E6-162B-4FE0-94D1-5237537160F0}" type="pres">
      <dgm:prSet presAssocID="{E79111A0-1557-4438-B939-0AF1C63E794B}" presName="linNode" presStyleCnt="0"/>
      <dgm:spPr/>
    </dgm:pt>
    <dgm:pt modelId="{592356D0-20D5-463F-B846-7348E746D817}" type="pres">
      <dgm:prSet presAssocID="{E79111A0-1557-4438-B939-0AF1C63E794B}" presName="parentText" presStyleLbl="node1" presStyleIdx="1" presStyleCnt="3" custScaleX="63768">
        <dgm:presLayoutVars>
          <dgm:chMax val="1"/>
          <dgm:bulletEnabled val="1"/>
        </dgm:presLayoutVars>
      </dgm:prSet>
      <dgm:spPr/>
    </dgm:pt>
    <dgm:pt modelId="{8641DDA4-CE0E-4A99-8FFE-607C13DCC8C6}" type="pres">
      <dgm:prSet presAssocID="{E79111A0-1557-4438-B939-0AF1C63E794B}" presName="descendantText" presStyleLbl="alignAccFollowNode1" presStyleIdx="1" presStyleCnt="3">
        <dgm:presLayoutVars>
          <dgm:bulletEnabled val="1"/>
        </dgm:presLayoutVars>
      </dgm:prSet>
      <dgm:spPr/>
    </dgm:pt>
    <dgm:pt modelId="{7E92CC35-0B86-40CA-A88B-0B0326A05D1E}" type="pres">
      <dgm:prSet presAssocID="{EAA5E4C1-57D0-40CD-A4D4-3F5A811E1A9C}" presName="sp" presStyleCnt="0"/>
      <dgm:spPr/>
    </dgm:pt>
    <dgm:pt modelId="{3D041E51-E3A0-4859-BEE8-922150CDB218}" type="pres">
      <dgm:prSet presAssocID="{B2123B66-91B5-437B-BC66-CD41295D8B63}" presName="linNode" presStyleCnt="0"/>
      <dgm:spPr/>
    </dgm:pt>
    <dgm:pt modelId="{B86CB615-22A6-4496-851B-43190C0E308F}" type="pres">
      <dgm:prSet presAssocID="{B2123B66-91B5-437B-BC66-CD41295D8B63}" presName="parentText" presStyleLbl="node1" presStyleIdx="2" presStyleCnt="3" custScaleX="63043">
        <dgm:presLayoutVars>
          <dgm:chMax val="1"/>
          <dgm:bulletEnabled val="1"/>
        </dgm:presLayoutVars>
      </dgm:prSet>
      <dgm:spPr/>
    </dgm:pt>
    <dgm:pt modelId="{AD81D148-7E2C-4BB1-B17C-94A0AA9B11B0}" type="pres">
      <dgm:prSet presAssocID="{B2123B66-91B5-437B-BC66-CD41295D8B63}" presName="descendantText" presStyleLbl="alignAccFollowNode1" presStyleIdx="2" presStyleCnt="3" custScaleY="116344">
        <dgm:presLayoutVars>
          <dgm:bulletEnabled val="1"/>
        </dgm:presLayoutVars>
      </dgm:prSet>
      <dgm:spPr/>
    </dgm:pt>
  </dgm:ptLst>
  <dgm:cxnLst>
    <dgm:cxn modelId="{7302A300-D0FE-4482-B767-F4CB527ADBC4}" srcId="{B2123B66-91B5-437B-BC66-CD41295D8B63}" destId="{47617BAF-A6FB-407A-A8B7-8230A37C49DC}" srcOrd="5" destOrd="0" parTransId="{61947E21-9203-44A9-8FBC-0C86C705A61E}" sibTransId="{AB21E65D-9D56-4FE1-84DF-162814E2AB4B}"/>
    <dgm:cxn modelId="{3FA70405-8A0E-4657-964B-CDADB595A5F2}" type="presOf" srcId="{985B459B-0F2C-41BF-8EE5-58F05A890D23}" destId="{8641DDA4-CE0E-4A99-8FFE-607C13DCC8C6}" srcOrd="0" destOrd="3" presId="urn:microsoft.com/office/officeart/2005/8/layout/vList5"/>
    <dgm:cxn modelId="{064F2613-DD17-485C-BCD8-FF062FC48D94}" srcId="{88A3161F-2C24-40B7-A3A6-A02C496E30D5}" destId="{B2123B66-91B5-437B-BC66-CD41295D8B63}" srcOrd="2" destOrd="0" parTransId="{2F0347EA-3BDC-48CD-B183-B84E3C775517}" sibTransId="{7C4D11F9-22AA-481E-9B6D-EA05A6E4947A}"/>
    <dgm:cxn modelId="{A9E19E21-3A8F-48E6-83C6-B42F626ACD52}" srcId="{C41FEECF-F755-4BCF-8DF6-5F9555995C93}" destId="{B594FF01-ACE8-47EB-BED3-75D409C44CE3}" srcOrd="0" destOrd="0" parTransId="{B7764485-8A62-4C2E-99B9-370AAF2B048C}" sibTransId="{169D40BC-9F09-4197-979A-E58C19693B44}"/>
    <dgm:cxn modelId="{E285B022-E50D-44F3-9C5E-846879A10009}" srcId="{88A3161F-2C24-40B7-A3A6-A02C496E30D5}" destId="{E79111A0-1557-4438-B939-0AF1C63E794B}" srcOrd="1" destOrd="0" parTransId="{1959B725-3A68-4B63-AD66-264C0E3EBD53}" sibTransId="{EAA5E4C1-57D0-40CD-A4D4-3F5A811E1A9C}"/>
    <dgm:cxn modelId="{BB8D9A2D-2DC3-4C80-BB97-2DAE4BC80A1B}" type="presOf" srcId="{E2D710DB-FA03-467F-91FA-DE097E3BA7D3}" destId="{AD81D148-7E2C-4BB1-B17C-94A0AA9B11B0}" srcOrd="0" destOrd="0" presId="urn:microsoft.com/office/officeart/2005/8/layout/vList5"/>
    <dgm:cxn modelId="{E0EF0C3B-F353-4C78-88AF-8B6384005279}" type="presOf" srcId="{F9353733-5E85-4197-B7A7-9037D479C7C4}" destId="{8641DDA4-CE0E-4A99-8FFE-607C13DCC8C6}" srcOrd="0" destOrd="0" presId="urn:microsoft.com/office/officeart/2005/8/layout/vList5"/>
    <dgm:cxn modelId="{C6CFA840-C263-462E-81A8-4F53BCA32B6C}" srcId="{C41FEECF-F755-4BCF-8DF6-5F9555995C93}" destId="{A4D3BAEC-D4A5-48BC-B467-930878BB35D8}" srcOrd="1" destOrd="0" parTransId="{C59EFE88-586F-425E-A4CC-A13DFFE1E9CE}" sibTransId="{F4578EDB-72EA-4B3B-B394-D692765E7363}"/>
    <dgm:cxn modelId="{111A9F5B-2A66-495E-A3A5-E8919F2D9DB0}" type="presOf" srcId="{75E93E5C-6F75-4720-981A-1174A255B2BF}" destId="{AD81D148-7E2C-4BB1-B17C-94A0AA9B11B0}" srcOrd="0" destOrd="4" presId="urn:microsoft.com/office/officeart/2005/8/layout/vList5"/>
    <dgm:cxn modelId="{6B8E0341-F5F8-49FA-8C50-4E96309A405A}" type="presOf" srcId="{88A3161F-2C24-40B7-A3A6-A02C496E30D5}" destId="{A9ED0477-4E38-4C15-9D98-7A626D1CDBFB}" srcOrd="0" destOrd="0" presId="urn:microsoft.com/office/officeart/2005/8/layout/vList5"/>
    <dgm:cxn modelId="{C113B341-33D2-483F-BAD6-056CDAC6CE67}" srcId="{B2123B66-91B5-437B-BC66-CD41295D8B63}" destId="{6178534C-338C-42F2-95B4-2FBFE932F0AC}" srcOrd="6" destOrd="0" parTransId="{76BBA79A-D8D1-4019-946F-819A337C6DE1}" sibTransId="{CBE7844A-4C3F-4C9E-9886-CB7286B2F04E}"/>
    <dgm:cxn modelId="{75DF2C64-147A-4BF2-BB5D-4F68F75D6DF3}" type="presOf" srcId="{09C04A95-B80B-4A5D-A0AA-BEC9C6469E90}" destId="{AD81D148-7E2C-4BB1-B17C-94A0AA9B11B0}" srcOrd="0" destOrd="2" presId="urn:microsoft.com/office/officeart/2005/8/layout/vList5"/>
    <dgm:cxn modelId="{DBAB6368-DFFC-4A70-B308-C0F30F74AF10}" type="presOf" srcId="{A4D3BAEC-D4A5-48BC-B467-930878BB35D8}" destId="{6C4EAE88-95E8-49F5-B814-4883E6797419}" srcOrd="0" destOrd="1" presId="urn:microsoft.com/office/officeart/2005/8/layout/vList5"/>
    <dgm:cxn modelId="{4AF04C4A-DD1C-43DD-9495-19687BA14CB7}" srcId="{E79111A0-1557-4438-B939-0AF1C63E794B}" destId="{405B2CED-0A80-4B58-9F38-AD474BC50763}" srcOrd="1" destOrd="0" parTransId="{3BA24529-AFC0-4A92-8E9A-8CC5C2824F07}" sibTransId="{165BFDD0-33EF-45D0-9412-758FDC96D9C8}"/>
    <dgm:cxn modelId="{A7E6684B-DDDD-4386-84D4-B5FC3C18ACBF}" srcId="{C41FEECF-F755-4BCF-8DF6-5F9555995C93}" destId="{77B3DCE1-A280-46C8-B973-CDE0BDECE3BD}" srcOrd="3" destOrd="0" parTransId="{8E71384B-8A2F-4FB4-8860-EAE359E34CE4}" sibTransId="{E79CF0CE-B246-4D93-8A29-F1B9AFA4F93B}"/>
    <dgm:cxn modelId="{31F0B44E-D8E7-46F4-8FE2-5362DBD99E69}" type="presOf" srcId="{47617BAF-A6FB-407A-A8B7-8230A37C49DC}" destId="{AD81D148-7E2C-4BB1-B17C-94A0AA9B11B0}" srcOrd="0" destOrd="5" presId="urn:microsoft.com/office/officeart/2005/8/layout/vList5"/>
    <dgm:cxn modelId="{BFFC1252-A858-4E4F-B12B-FF7BB5E0AC32}" srcId="{B2123B66-91B5-437B-BC66-CD41295D8B63}" destId="{40BD6F6E-3EE2-419D-B4B0-E33A23EE6B16}" srcOrd="7" destOrd="0" parTransId="{30565357-1727-4571-B308-734221E40B66}" sibTransId="{01468B94-321A-4363-B606-FC9A73B2B8C4}"/>
    <dgm:cxn modelId="{3BB95B8A-D8F9-4489-9DED-3FDE9716BD5E}" type="presOf" srcId="{9D588230-E928-4AD1-865C-A84453633E73}" destId="{AD81D148-7E2C-4BB1-B17C-94A0AA9B11B0}" srcOrd="0" destOrd="3" presId="urn:microsoft.com/office/officeart/2005/8/layout/vList5"/>
    <dgm:cxn modelId="{12411190-9707-4FD4-9DB5-AAE93C0A6772}" type="presOf" srcId="{3A45B9DF-0690-46F1-93C4-687F86542146}" destId="{AD81D148-7E2C-4BB1-B17C-94A0AA9B11B0}" srcOrd="0" destOrd="1" presId="urn:microsoft.com/office/officeart/2005/8/layout/vList5"/>
    <dgm:cxn modelId="{B60435A8-65C4-4A81-87AD-A3615AA7FD25}" type="presOf" srcId="{E79111A0-1557-4438-B939-0AF1C63E794B}" destId="{592356D0-20D5-463F-B846-7348E746D817}" srcOrd="0" destOrd="0" presId="urn:microsoft.com/office/officeart/2005/8/layout/vList5"/>
    <dgm:cxn modelId="{4FD2DBA8-B0EA-46D4-8FAE-38C44C810D25}" srcId="{B2123B66-91B5-437B-BC66-CD41295D8B63}" destId="{E2D710DB-FA03-467F-91FA-DE097E3BA7D3}" srcOrd="0" destOrd="0" parTransId="{C5C122C4-9D08-4F88-A3EE-5E6324F0B5AF}" sibTransId="{C1D20334-359C-4080-ADA2-92EC06B8092B}"/>
    <dgm:cxn modelId="{C40C9DA9-F14D-4383-9609-28F5E0FBC7FA}" type="presOf" srcId="{7E43238C-5D01-498B-9E8A-BDFEB5BE9071}" destId="{8641DDA4-CE0E-4A99-8FFE-607C13DCC8C6}" srcOrd="0" destOrd="2" presId="urn:microsoft.com/office/officeart/2005/8/layout/vList5"/>
    <dgm:cxn modelId="{5C2BE1B0-2A4E-4B69-AAD1-B8DA70ED6D2F}" type="presOf" srcId="{EF65C231-CF81-4D22-BBA3-77C66BB105EA}" destId="{6C4EAE88-95E8-49F5-B814-4883E6797419}" srcOrd="0" destOrd="4" presId="urn:microsoft.com/office/officeart/2005/8/layout/vList5"/>
    <dgm:cxn modelId="{DAB6A1B2-649B-43D4-A5DF-7154BEED2402}" srcId="{C41FEECF-F755-4BCF-8DF6-5F9555995C93}" destId="{0C616600-34EC-4CB9-9436-D36FCED8EE26}" srcOrd="2" destOrd="0" parTransId="{B1C55F95-2691-4B94-8F0A-C6AABF7E9B50}" sibTransId="{5F2FDBB2-CD62-426E-966E-A70A41259747}"/>
    <dgm:cxn modelId="{2DE535B6-5512-474A-A525-F8B2C8A4401D}" type="presOf" srcId="{6178534C-338C-42F2-95B4-2FBFE932F0AC}" destId="{AD81D148-7E2C-4BB1-B17C-94A0AA9B11B0}" srcOrd="0" destOrd="6" presId="urn:microsoft.com/office/officeart/2005/8/layout/vList5"/>
    <dgm:cxn modelId="{1AB491B6-45C7-4F61-951D-AC7434215B07}" srcId="{B2123B66-91B5-437B-BC66-CD41295D8B63}" destId="{75E93E5C-6F75-4720-981A-1174A255B2BF}" srcOrd="4" destOrd="0" parTransId="{44FA82BD-21A9-41CC-A2BB-E0CD28FDC24F}" sibTransId="{BCDA546C-2936-49EF-8B5F-3CCE5E128AE3}"/>
    <dgm:cxn modelId="{8A384DB8-C83E-4330-BAF1-ADFF9AE57BAD}" srcId="{B2123B66-91B5-437B-BC66-CD41295D8B63}" destId="{9D588230-E928-4AD1-865C-A84453633E73}" srcOrd="3" destOrd="0" parTransId="{4A33FA5D-B069-4667-875D-D49AB4D91B3C}" sibTransId="{382342FC-E692-4073-9CA1-8A6766DBD7C9}"/>
    <dgm:cxn modelId="{AF3758BC-76AB-43C2-95E9-47BEAF06CDE3}" type="presOf" srcId="{B594FF01-ACE8-47EB-BED3-75D409C44CE3}" destId="{6C4EAE88-95E8-49F5-B814-4883E6797419}" srcOrd="0" destOrd="0" presId="urn:microsoft.com/office/officeart/2005/8/layout/vList5"/>
    <dgm:cxn modelId="{632E8FC1-6E24-429D-9AF7-98CFD2358679}" type="presOf" srcId="{0C616600-34EC-4CB9-9436-D36FCED8EE26}" destId="{6C4EAE88-95E8-49F5-B814-4883E6797419}" srcOrd="0" destOrd="2" presId="urn:microsoft.com/office/officeart/2005/8/layout/vList5"/>
    <dgm:cxn modelId="{8D392EC8-4036-4EB4-8BC5-71014FA244F0}" type="presOf" srcId="{77B3DCE1-A280-46C8-B973-CDE0BDECE3BD}" destId="{6C4EAE88-95E8-49F5-B814-4883E6797419}" srcOrd="0" destOrd="3" presId="urn:microsoft.com/office/officeart/2005/8/layout/vList5"/>
    <dgm:cxn modelId="{7DE008CE-FABA-40C4-9780-13AF2C529FFB}" srcId="{E79111A0-1557-4438-B939-0AF1C63E794B}" destId="{985B459B-0F2C-41BF-8EE5-58F05A890D23}" srcOrd="3" destOrd="0" parTransId="{477F127A-C9AE-4B75-913B-798798D83706}" sibTransId="{45153278-A05E-4DD8-9262-1CBBBEA896AD}"/>
    <dgm:cxn modelId="{9CA146D2-2451-47FF-BF76-6E5DC3D599E3}" type="presOf" srcId="{405B2CED-0A80-4B58-9F38-AD474BC50763}" destId="{8641DDA4-CE0E-4A99-8FFE-607C13DCC8C6}" srcOrd="0" destOrd="1" presId="urn:microsoft.com/office/officeart/2005/8/layout/vList5"/>
    <dgm:cxn modelId="{204345D4-0E37-4C38-A754-A249485E7D91}" srcId="{E79111A0-1557-4438-B939-0AF1C63E794B}" destId="{F9353733-5E85-4197-B7A7-9037D479C7C4}" srcOrd="0" destOrd="0" parTransId="{77ACBB50-3B4D-4E7A-8798-4B93A6BC59AC}" sibTransId="{0BC35138-716B-459A-B3A1-69B20B777E86}"/>
    <dgm:cxn modelId="{8E473ADA-618D-40F4-96D9-321B99A2784D}" srcId="{B2123B66-91B5-437B-BC66-CD41295D8B63}" destId="{3A45B9DF-0690-46F1-93C4-687F86542146}" srcOrd="1" destOrd="0" parTransId="{ADC38DAD-0452-40D4-B87B-AA1DC35D86AD}" sibTransId="{B21DEAC9-179B-4B1D-9489-BC0D822485E8}"/>
    <dgm:cxn modelId="{63E485DA-FE7E-41A2-9740-12F43D3BD4F4}" srcId="{E79111A0-1557-4438-B939-0AF1C63E794B}" destId="{7E43238C-5D01-498B-9E8A-BDFEB5BE9071}" srcOrd="2" destOrd="0" parTransId="{B4EF69CD-F5E0-4036-BE96-DA1C65F019BC}" sibTransId="{530ACDBD-A599-4404-BEDF-23C28A686B7E}"/>
    <dgm:cxn modelId="{69DBBADF-BEF9-41E1-BF7B-A374F0A08F47}" srcId="{B2123B66-91B5-437B-BC66-CD41295D8B63}" destId="{09C04A95-B80B-4A5D-A0AA-BEC9C6469E90}" srcOrd="2" destOrd="0" parTransId="{906903E0-547C-4E03-A0FD-39C6FF0EB7FC}" sibTransId="{16D5017F-25D9-441B-8BC0-24DD52FB27C2}"/>
    <dgm:cxn modelId="{2FA794E3-EF00-4E46-8D9F-4C0E492E5638}" srcId="{88A3161F-2C24-40B7-A3A6-A02C496E30D5}" destId="{C41FEECF-F755-4BCF-8DF6-5F9555995C93}" srcOrd="0" destOrd="0" parTransId="{6FBAE44E-148A-4DE9-94DB-5D998E51CBEC}" sibTransId="{8411E7C8-290D-458B-9F95-40E68E07B46A}"/>
    <dgm:cxn modelId="{921373E9-83A7-48C8-BAB1-ADC41E62C2D7}" srcId="{C41FEECF-F755-4BCF-8DF6-5F9555995C93}" destId="{EF65C231-CF81-4D22-BBA3-77C66BB105EA}" srcOrd="4" destOrd="0" parTransId="{0851A0A9-1CED-4B2D-809A-BF262D939E67}" sibTransId="{BFA96B8D-B90D-4097-BBB7-03ED016A4CAA}"/>
    <dgm:cxn modelId="{D4CEB2EB-C655-45EB-8F03-4837D90D5600}" type="presOf" srcId="{C41FEECF-F755-4BCF-8DF6-5F9555995C93}" destId="{1647EC57-5DB9-4293-864E-BBE8701F0358}" srcOrd="0" destOrd="0" presId="urn:microsoft.com/office/officeart/2005/8/layout/vList5"/>
    <dgm:cxn modelId="{7B4B99F0-4400-4BC5-8938-60272D5D5F89}" type="presOf" srcId="{40BD6F6E-3EE2-419D-B4B0-E33A23EE6B16}" destId="{AD81D148-7E2C-4BB1-B17C-94A0AA9B11B0}" srcOrd="0" destOrd="7" presId="urn:microsoft.com/office/officeart/2005/8/layout/vList5"/>
    <dgm:cxn modelId="{D7BDE6F1-CAF1-472E-87F8-6D078CDBB253}" type="presOf" srcId="{B2123B66-91B5-437B-BC66-CD41295D8B63}" destId="{B86CB615-22A6-4496-851B-43190C0E308F}" srcOrd="0" destOrd="0" presId="urn:microsoft.com/office/officeart/2005/8/layout/vList5"/>
    <dgm:cxn modelId="{F94A4863-4778-479B-98BF-19B2F91F5AC1}" type="presParOf" srcId="{A9ED0477-4E38-4C15-9D98-7A626D1CDBFB}" destId="{F1491638-97D6-4E16-9F0E-DD9152030A93}" srcOrd="0" destOrd="0" presId="urn:microsoft.com/office/officeart/2005/8/layout/vList5"/>
    <dgm:cxn modelId="{82FBD497-B7D2-42CC-8408-56BCE1506AD2}" type="presParOf" srcId="{F1491638-97D6-4E16-9F0E-DD9152030A93}" destId="{1647EC57-5DB9-4293-864E-BBE8701F0358}" srcOrd="0" destOrd="0" presId="urn:microsoft.com/office/officeart/2005/8/layout/vList5"/>
    <dgm:cxn modelId="{37D6EB72-EF14-410E-9EEE-088E27DB4587}" type="presParOf" srcId="{F1491638-97D6-4E16-9F0E-DD9152030A93}" destId="{6C4EAE88-95E8-49F5-B814-4883E6797419}" srcOrd="1" destOrd="0" presId="urn:microsoft.com/office/officeart/2005/8/layout/vList5"/>
    <dgm:cxn modelId="{53A36D2C-BF1C-4208-9716-3CCA730A2DFB}" type="presParOf" srcId="{A9ED0477-4E38-4C15-9D98-7A626D1CDBFB}" destId="{0460C98F-E570-404D-8D6F-E4D5FD4F0E42}" srcOrd="1" destOrd="0" presId="urn:microsoft.com/office/officeart/2005/8/layout/vList5"/>
    <dgm:cxn modelId="{AA0EC6DF-4870-4C0D-8999-A9AAF5930545}" type="presParOf" srcId="{A9ED0477-4E38-4C15-9D98-7A626D1CDBFB}" destId="{0FD8F4E6-162B-4FE0-94D1-5237537160F0}" srcOrd="2" destOrd="0" presId="urn:microsoft.com/office/officeart/2005/8/layout/vList5"/>
    <dgm:cxn modelId="{C0DF0EE4-E902-4338-8A25-549ABE5B605F}" type="presParOf" srcId="{0FD8F4E6-162B-4FE0-94D1-5237537160F0}" destId="{592356D0-20D5-463F-B846-7348E746D817}" srcOrd="0" destOrd="0" presId="urn:microsoft.com/office/officeart/2005/8/layout/vList5"/>
    <dgm:cxn modelId="{FC653A82-1BBC-487F-8035-C0F14A9A576F}" type="presParOf" srcId="{0FD8F4E6-162B-4FE0-94D1-5237537160F0}" destId="{8641DDA4-CE0E-4A99-8FFE-607C13DCC8C6}" srcOrd="1" destOrd="0" presId="urn:microsoft.com/office/officeart/2005/8/layout/vList5"/>
    <dgm:cxn modelId="{63606501-061E-4152-AD0D-C4C2F5F70AD3}" type="presParOf" srcId="{A9ED0477-4E38-4C15-9D98-7A626D1CDBFB}" destId="{7E92CC35-0B86-40CA-A88B-0B0326A05D1E}" srcOrd="3" destOrd="0" presId="urn:microsoft.com/office/officeart/2005/8/layout/vList5"/>
    <dgm:cxn modelId="{F1A470B7-1F26-4A43-B929-A3E17A3BEFB6}" type="presParOf" srcId="{A9ED0477-4E38-4C15-9D98-7A626D1CDBFB}" destId="{3D041E51-E3A0-4859-BEE8-922150CDB218}" srcOrd="4" destOrd="0" presId="urn:microsoft.com/office/officeart/2005/8/layout/vList5"/>
    <dgm:cxn modelId="{5AD9551D-65BB-4A76-AFA8-C5318C5DE5A0}" type="presParOf" srcId="{3D041E51-E3A0-4859-BEE8-922150CDB218}" destId="{B86CB615-22A6-4496-851B-43190C0E308F}" srcOrd="0" destOrd="0" presId="urn:microsoft.com/office/officeart/2005/8/layout/vList5"/>
    <dgm:cxn modelId="{E57AF725-F036-4B31-A885-3774EDDD501A}" type="presParOf" srcId="{3D041E51-E3A0-4859-BEE8-922150CDB218}" destId="{AD81D148-7E2C-4BB1-B17C-94A0AA9B11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FFA5E3-90B0-43D9-8B7E-E303888158C8}">
      <dsp:nvSpPr>
        <dsp:cNvPr id="0" name=""/>
        <dsp:cNvSpPr/>
      </dsp:nvSpPr>
      <dsp:spPr>
        <a:xfrm>
          <a:off x="1905" y="557237"/>
          <a:ext cx="1857374" cy="61627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Income*</a:t>
          </a:r>
        </a:p>
      </dsp:txBody>
      <dsp:txXfrm>
        <a:off x="1905" y="557237"/>
        <a:ext cx="1857374" cy="616274"/>
      </dsp:txXfrm>
    </dsp:sp>
    <dsp:sp modelId="{BE6C0185-D422-49AC-A40D-68932D6E4BDD}">
      <dsp:nvSpPr>
        <dsp:cNvPr id="0" name=""/>
        <dsp:cNvSpPr/>
      </dsp:nvSpPr>
      <dsp:spPr>
        <a:xfrm>
          <a:off x="1905" y="1173512"/>
          <a:ext cx="1857374" cy="233325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200% FPL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250% FPL (HH 3+)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130% FPL (NY) &amp; vulnerable person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150% FPL (MI, PA, UT)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160% FPL (CT)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&lt;60% median state income (CT. NH, OR), &lt;80% (CO, WA)</a:t>
          </a:r>
        </a:p>
      </dsp:txBody>
      <dsp:txXfrm>
        <a:off x="1905" y="1173512"/>
        <a:ext cx="1857374" cy="2333250"/>
      </dsp:txXfrm>
    </dsp:sp>
    <dsp:sp modelId="{029C4CC4-30D5-4064-B864-38FA4669799F}">
      <dsp:nvSpPr>
        <dsp:cNvPr id="0" name=""/>
        <dsp:cNvSpPr/>
      </dsp:nvSpPr>
      <dsp:spPr>
        <a:xfrm>
          <a:off x="2119312" y="557237"/>
          <a:ext cx="1857374" cy="616274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Vulnerable populations</a:t>
          </a:r>
        </a:p>
      </dsp:txBody>
      <dsp:txXfrm>
        <a:off x="2119312" y="557237"/>
        <a:ext cx="1857374" cy="616274"/>
      </dsp:txXfrm>
    </dsp:sp>
    <dsp:sp modelId="{6CAA981C-429A-4579-8884-C9EFA7405260}">
      <dsp:nvSpPr>
        <dsp:cNvPr id="0" name=""/>
        <dsp:cNvSpPr/>
      </dsp:nvSpPr>
      <dsp:spPr>
        <a:xfrm>
          <a:off x="2119312" y="1173512"/>
          <a:ext cx="1857374" cy="2333250"/>
        </a:xfrm>
        <a:prstGeom prst="rect">
          <a:avLst/>
        </a:prstGeom>
        <a:solidFill>
          <a:schemeClr val="accent3">
            <a:tint val="40000"/>
            <a:alpha val="90000"/>
            <a:hueOff val="5358427"/>
            <a:satOff val="-6896"/>
            <a:lumOff val="-53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5358427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Elderly (60 or 65+)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Disabled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Chronic medical condition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Child under age 5 or 6</a:t>
          </a:r>
        </a:p>
      </dsp:txBody>
      <dsp:txXfrm>
        <a:off x="2119312" y="1173512"/>
        <a:ext cx="1857374" cy="2333250"/>
      </dsp:txXfrm>
    </dsp:sp>
    <dsp:sp modelId="{32BA2539-809A-4DFD-B5C5-6882EB855C15}">
      <dsp:nvSpPr>
        <dsp:cNvPr id="0" name=""/>
        <dsp:cNvSpPr/>
      </dsp:nvSpPr>
      <dsp:spPr>
        <a:xfrm>
          <a:off x="4236719" y="557237"/>
          <a:ext cx="1857374" cy="616274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Assistance program qualified</a:t>
          </a:r>
        </a:p>
      </dsp:txBody>
      <dsp:txXfrm>
        <a:off x="4236719" y="557237"/>
        <a:ext cx="1857374" cy="616274"/>
      </dsp:txXfrm>
    </dsp:sp>
    <dsp:sp modelId="{7D72C58E-BA74-4DE9-9180-9A88BEE59AB5}">
      <dsp:nvSpPr>
        <dsp:cNvPr id="0" name=""/>
        <dsp:cNvSpPr/>
      </dsp:nvSpPr>
      <dsp:spPr>
        <a:xfrm>
          <a:off x="4236719" y="1173512"/>
          <a:ext cx="1857374" cy="2333250"/>
        </a:xfrm>
        <a:prstGeom prst="rect">
          <a:avLst/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LIHEAP*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SNAP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TANF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Medicaid</a:t>
          </a:r>
        </a:p>
      </dsp:txBody>
      <dsp:txXfrm>
        <a:off x="4236719" y="1173512"/>
        <a:ext cx="1857374" cy="23332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C2175-8CEF-4A44-8C06-DCD85883587D}">
      <dsp:nvSpPr>
        <dsp:cNvPr id="0" name=""/>
        <dsp:cNvSpPr/>
      </dsp:nvSpPr>
      <dsp:spPr>
        <a:xfrm>
          <a:off x="0" y="1885"/>
          <a:ext cx="72105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77688-DFBB-4874-869E-A8F7C8C20956}">
      <dsp:nvSpPr>
        <dsp:cNvPr id="0" name=""/>
        <dsp:cNvSpPr/>
      </dsp:nvSpPr>
      <dsp:spPr>
        <a:xfrm>
          <a:off x="0" y="1885"/>
          <a:ext cx="2495685" cy="3899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Additional State or Federal assistance programs used to determine eligibility</a:t>
          </a:r>
        </a:p>
      </dsp:txBody>
      <dsp:txXfrm>
        <a:off x="0" y="1885"/>
        <a:ext cx="2495685" cy="3899286"/>
      </dsp:txXfrm>
    </dsp:sp>
    <dsp:sp modelId="{E0F27583-BF17-44BB-8F65-97528F427C94}">
      <dsp:nvSpPr>
        <dsp:cNvPr id="0" name=""/>
        <dsp:cNvSpPr/>
      </dsp:nvSpPr>
      <dsp:spPr>
        <a:xfrm>
          <a:off x="2583986" y="29319"/>
          <a:ext cx="4621073" cy="548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Lifeline Telephone Service Program</a:t>
          </a:r>
        </a:p>
      </dsp:txBody>
      <dsp:txXfrm>
        <a:off x="2583986" y="29319"/>
        <a:ext cx="4621073" cy="548679"/>
      </dsp:txXfrm>
    </dsp:sp>
    <dsp:sp modelId="{E7BBB55B-9B8E-4347-9172-821A9D5C59FB}">
      <dsp:nvSpPr>
        <dsp:cNvPr id="0" name=""/>
        <dsp:cNvSpPr/>
      </dsp:nvSpPr>
      <dsp:spPr>
        <a:xfrm>
          <a:off x="2495685" y="577998"/>
          <a:ext cx="470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A6977D-C007-44D2-A174-BFD19B1EC234}">
      <dsp:nvSpPr>
        <dsp:cNvPr id="0" name=""/>
        <dsp:cNvSpPr/>
      </dsp:nvSpPr>
      <dsp:spPr>
        <a:xfrm>
          <a:off x="2583986" y="605432"/>
          <a:ext cx="4621073" cy="548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Veterans Disability or Survivors Pension</a:t>
          </a:r>
        </a:p>
      </dsp:txBody>
      <dsp:txXfrm>
        <a:off x="2583986" y="605432"/>
        <a:ext cx="4621073" cy="548679"/>
      </dsp:txXfrm>
    </dsp:sp>
    <dsp:sp modelId="{543CEF26-F160-4615-9680-E439306B0F34}">
      <dsp:nvSpPr>
        <dsp:cNvPr id="0" name=""/>
        <dsp:cNvSpPr/>
      </dsp:nvSpPr>
      <dsp:spPr>
        <a:xfrm>
          <a:off x="2495685" y="1154112"/>
          <a:ext cx="470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1C1709-68B7-4257-BD62-CF866B2DD082}">
      <dsp:nvSpPr>
        <dsp:cNvPr id="0" name=""/>
        <dsp:cNvSpPr/>
      </dsp:nvSpPr>
      <dsp:spPr>
        <a:xfrm>
          <a:off x="2583986" y="1181546"/>
          <a:ext cx="4621073" cy="548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Bureau of Indian Affairs General Assistance</a:t>
          </a:r>
        </a:p>
      </dsp:txBody>
      <dsp:txXfrm>
        <a:off x="2583986" y="1181546"/>
        <a:ext cx="4621073" cy="548679"/>
      </dsp:txXfrm>
    </dsp:sp>
    <dsp:sp modelId="{E6042E07-1FBF-47D0-9109-C3D7BC2979D1}">
      <dsp:nvSpPr>
        <dsp:cNvPr id="0" name=""/>
        <dsp:cNvSpPr/>
      </dsp:nvSpPr>
      <dsp:spPr>
        <a:xfrm>
          <a:off x="2495685" y="1730226"/>
          <a:ext cx="470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7EE9B3-DE2F-4F68-9067-53DEC37C13C3}">
      <dsp:nvSpPr>
        <dsp:cNvPr id="0" name=""/>
        <dsp:cNvSpPr/>
      </dsp:nvSpPr>
      <dsp:spPr>
        <a:xfrm>
          <a:off x="2583986" y="1757660"/>
          <a:ext cx="4621073" cy="548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Food Distribution Program on Indian reservations</a:t>
          </a:r>
        </a:p>
      </dsp:txBody>
      <dsp:txXfrm>
        <a:off x="2583986" y="1757660"/>
        <a:ext cx="4621073" cy="548679"/>
      </dsp:txXfrm>
    </dsp:sp>
    <dsp:sp modelId="{3D42AAED-3C14-4C26-BFC8-99B0660B6D80}">
      <dsp:nvSpPr>
        <dsp:cNvPr id="0" name=""/>
        <dsp:cNvSpPr/>
      </dsp:nvSpPr>
      <dsp:spPr>
        <a:xfrm>
          <a:off x="2495685" y="2306339"/>
          <a:ext cx="470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50B65-9CA0-48EC-AEDC-00BD7FBCC9F8}">
      <dsp:nvSpPr>
        <dsp:cNvPr id="0" name=""/>
        <dsp:cNvSpPr/>
      </dsp:nvSpPr>
      <dsp:spPr>
        <a:xfrm>
          <a:off x="2583986" y="2333773"/>
          <a:ext cx="4621073" cy="548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Tribal Lands Head Start</a:t>
          </a:r>
        </a:p>
      </dsp:txBody>
      <dsp:txXfrm>
        <a:off x="2583986" y="2333773"/>
        <a:ext cx="4621073" cy="548679"/>
      </dsp:txXfrm>
    </dsp:sp>
    <dsp:sp modelId="{40A0BAE7-7012-422A-B65F-8374FF3E3BDF}">
      <dsp:nvSpPr>
        <dsp:cNvPr id="0" name=""/>
        <dsp:cNvSpPr/>
      </dsp:nvSpPr>
      <dsp:spPr>
        <a:xfrm>
          <a:off x="2495685" y="2882453"/>
          <a:ext cx="470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4495E5-7D3B-4433-9762-A3D7E7EFFE36}">
      <dsp:nvSpPr>
        <dsp:cNvPr id="0" name=""/>
        <dsp:cNvSpPr/>
      </dsp:nvSpPr>
      <dsp:spPr>
        <a:xfrm>
          <a:off x="2583986" y="2909887"/>
          <a:ext cx="4621073" cy="548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Federal Public Housing assistance</a:t>
          </a:r>
        </a:p>
      </dsp:txBody>
      <dsp:txXfrm>
        <a:off x="2583986" y="2909887"/>
        <a:ext cx="4621073" cy="548679"/>
      </dsp:txXfrm>
    </dsp:sp>
    <dsp:sp modelId="{1E342FBE-FEB4-4DE9-A7E2-1C3871BEAC34}">
      <dsp:nvSpPr>
        <dsp:cNvPr id="0" name=""/>
        <dsp:cNvSpPr/>
      </dsp:nvSpPr>
      <dsp:spPr>
        <a:xfrm>
          <a:off x="2495685" y="3458567"/>
          <a:ext cx="470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C3C06B-7600-4045-A772-DA35F28322C6}">
      <dsp:nvSpPr>
        <dsp:cNvPr id="0" name=""/>
        <dsp:cNvSpPr/>
      </dsp:nvSpPr>
      <dsp:spPr>
        <a:xfrm>
          <a:off x="2583986" y="3486001"/>
          <a:ext cx="4621073" cy="548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Supplemental Security Income (SSI)</a:t>
          </a:r>
        </a:p>
      </dsp:txBody>
      <dsp:txXfrm>
        <a:off x="2583986" y="3486001"/>
        <a:ext cx="4621073" cy="548679"/>
      </dsp:txXfrm>
    </dsp:sp>
    <dsp:sp modelId="{FED73F9D-4694-4A88-AA05-ABE2B26DF36D}">
      <dsp:nvSpPr>
        <dsp:cNvPr id="0" name=""/>
        <dsp:cNvSpPr/>
      </dsp:nvSpPr>
      <dsp:spPr>
        <a:xfrm>
          <a:off x="2495685" y="4034680"/>
          <a:ext cx="470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EAE88-95E8-49F5-B814-4883E6797419}">
      <dsp:nvSpPr>
        <dsp:cNvPr id="0" name=""/>
        <dsp:cNvSpPr/>
      </dsp:nvSpPr>
      <dsp:spPr>
        <a:xfrm rot="5400000">
          <a:off x="3688707" y="-1487430"/>
          <a:ext cx="1205782" cy="4486656"/>
        </a:xfrm>
        <a:prstGeom prst="round2SameRect">
          <a:avLst/>
        </a:prstGeom>
        <a:solidFill>
          <a:schemeClr val="accent4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Electric heat (3-6% CO, 10% OH,  10% VA)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Non-electric heat (2-3% CO, 6% VA)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Gas (2-3% CO, 5% OH)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CA – 4%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IL – 6%</a:t>
          </a:r>
        </a:p>
      </dsp:txBody>
      <dsp:txXfrm rot="-5400000">
        <a:off x="2048271" y="211867"/>
        <a:ext cx="4427795" cy="1088060"/>
      </dsp:txXfrm>
    </dsp:sp>
    <dsp:sp modelId="{1647EC57-5DB9-4293-864E-BBE8701F0358}">
      <dsp:nvSpPr>
        <dsp:cNvPr id="0" name=""/>
        <dsp:cNvSpPr/>
      </dsp:nvSpPr>
      <dsp:spPr>
        <a:xfrm>
          <a:off x="457201" y="2283"/>
          <a:ext cx="1591069" cy="1507227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PIPP (% of monthly HH income)</a:t>
          </a:r>
        </a:p>
      </dsp:txBody>
      <dsp:txXfrm>
        <a:off x="530778" y="75860"/>
        <a:ext cx="1443915" cy="1360073"/>
      </dsp:txXfrm>
    </dsp:sp>
    <dsp:sp modelId="{8641DDA4-CE0E-4A99-8FFE-607C13DCC8C6}">
      <dsp:nvSpPr>
        <dsp:cNvPr id="0" name=""/>
        <dsp:cNvSpPr/>
      </dsp:nvSpPr>
      <dsp:spPr>
        <a:xfrm rot="5400000">
          <a:off x="3706979" y="95159"/>
          <a:ext cx="1205782" cy="4486656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Often the customer charge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$7.58 / $8.50 / $9 / $13 / $14.50 / $16 / $20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Seasonal discounts tend to be larger (i.e. Kentucky Power $175/month Jan-April)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Varies by heating type.  Electric heating discount &gt; Non-electric heating discount.</a:t>
          </a:r>
        </a:p>
      </dsp:txBody>
      <dsp:txXfrm rot="-5400000">
        <a:off x="2066543" y="1794457"/>
        <a:ext cx="4427795" cy="1088060"/>
      </dsp:txXfrm>
    </dsp:sp>
    <dsp:sp modelId="{592356D0-20D5-463F-B846-7348E746D817}">
      <dsp:nvSpPr>
        <dsp:cNvPr id="0" name=""/>
        <dsp:cNvSpPr/>
      </dsp:nvSpPr>
      <dsp:spPr>
        <a:xfrm>
          <a:off x="457201" y="1584873"/>
          <a:ext cx="1609341" cy="1507227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Flat Discount</a:t>
          </a:r>
        </a:p>
      </dsp:txBody>
      <dsp:txXfrm>
        <a:off x="530778" y="1658450"/>
        <a:ext cx="1462187" cy="1360073"/>
      </dsp:txXfrm>
    </dsp:sp>
    <dsp:sp modelId="{AD81D148-7E2C-4BB1-B17C-94A0AA9B11B0}">
      <dsp:nvSpPr>
        <dsp:cNvPr id="0" name=""/>
        <dsp:cNvSpPr/>
      </dsp:nvSpPr>
      <dsp:spPr>
        <a:xfrm rot="5400000">
          <a:off x="3590145" y="1677748"/>
          <a:ext cx="1402855" cy="4486656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CA: 18% - 30%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LA:  25% on fuel portion of bill Cleco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MT:  15-25% Northwestern Energy, 30% Montana-Dakota Utilities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NH:  8-76% Eversource Energy, Liberty, Until Corp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RI:  25-30% Rhode Island Energy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VT:  25% plus one-time arrearage forgiveness, Green Mountain Power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WA:  5-45% Puget Sound Energy, 15-72% PacifiCorp, 15-94% Avista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WV:  20% Appalachian Power, Mon Power, Potomac Edison</a:t>
          </a:r>
        </a:p>
      </dsp:txBody>
      <dsp:txXfrm rot="-5400000">
        <a:off x="2048245" y="3288130"/>
        <a:ext cx="4418174" cy="1265891"/>
      </dsp:txXfrm>
    </dsp:sp>
    <dsp:sp modelId="{B86CB615-22A6-4496-851B-43190C0E308F}">
      <dsp:nvSpPr>
        <dsp:cNvPr id="0" name=""/>
        <dsp:cNvSpPr/>
      </dsp:nvSpPr>
      <dsp:spPr>
        <a:xfrm>
          <a:off x="457201" y="3167462"/>
          <a:ext cx="1591043" cy="1507227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Discount rate</a:t>
          </a:r>
        </a:p>
      </dsp:txBody>
      <dsp:txXfrm>
        <a:off x="530778" y="3241039"/>
        <a:ext cx="1443889" cy="1360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53635F-7A67-4CBE-8D61-D4640491CA2A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308BFB7-A97A-457D-BC0C-9E3C535FBB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66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169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D5F35-ED16-9B93-9F8B-2E8CA47AE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B5065D-851F-CB19-6228-60D392E4C3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94A2CD-C958-EC06-46E9-CACF5EA371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CEF984-F6CA-7795-5268-18206B7BC9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50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DB586-0530-DF25-C18F-FDD641291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177959-D24B-4C93-01EE-C4EEE9340F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7208E9-C8E8-BC9C-C84E-68B733D0D3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7B19DF-70F9-CAD1-F510-0F71E2C177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77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0BFD4-EEE9-9CC3-78FC-21DBD3301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1E3A62-8CD9-24D2-90C5-97CCABF07A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68C418-5405-0855-7ACB-CCDF8B39D4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3522A-B08B-BF15-EDDC-43E8090A6F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089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136EE-8394-C26F-D152-B630829B3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043308-3B26-E682-5C46-CD61AC8430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8E9AEB-26AE-60F9-1924-1D2F69D2EB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90985-3BBD-B3FB-6C91-8672583788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3813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7EF9-4289-17EE-9CCF-3DD6E97FA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07A2BA-A8E4-B6A2-5610-46CACF8F32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B9880C-8839-2BD7-5377-7B0CBB0A6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667E94-FF0D-BC9A-E83F-708C957E53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556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8BAB6-937D-46BA-8679-0B68C35DA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580325-FA7F-AF73-46AA-F6AEEBFF27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DBC765-83EB-99F8-87A5-7884800F82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47CDA-04E0-07DB-256F-AF3C395B6C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854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20402-E6E6-2284-42D3-0426C5824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DB68D3-C7A0-56D4-2B2A-B4DBC7469E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5EB3AD-A5A3-E5C5-2484-246F5CC450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BA142-B26D-C6FE-C5BE-CD6ECBADB0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450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CA2DB-3937-244D-894C-1A4E53994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941622-6D43-51BD-BB7F-B25F985885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E86228-9C6C-4BB9-7871-5928D707F7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A18F84-B0B9-F71C-4329-075112CF3D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915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6E591-5A46-788D-9173-76E901238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4A9BBF-F8E7-00AB-C8C5-DB3CCE0915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C5169F-1971-9D86-37FA-58F973EA5F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047A7D-3190-FD30-B6AB-92EE717D68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233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A1861-3362-14C9-A568-EB9C12F77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6668E6-D2A9-D2BC-693E-AC92EFB539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FB37C1-7DC8-23CD-BCA7-5E8FEA53BC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12E992-81DF-77E5-F241-54746D3D62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207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625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F1B19-6EC9-7CF1-C135-773B029C4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BFD62A-8FBB-C8A3-9CFD-200027151E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F7A1FC-7CA1-42B0-FBEA-316BD1A15E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0019D-5153-A173-50CD-E86B640E9A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984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69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2D3D3-7944-06BA-B24E-F9E784A27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03828B-84B5-EC7F-64CA-416E84ECCB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FA7139-312C-50E2-7C69-A79A18090A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D0232-D80D-BAD3-B882-EE16ADF3AD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563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4C028-9E8C-C1EA-C550-7F1390DA8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984216-C52F-AA49-0CE9-352951BCE6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BBD997-8E8B-1824-17C6-B26D50B05A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149CA-A5AA-AB88-576E-256D159131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927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1D27A-63E9-AF8E-7685-930C9BB9D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8485B3-866F-1E3A-89BD-F0C640F357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DBCCD3-0F4B-9510-14D3-E611AC89E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2602B7-2990-EE00-D6C1-36C3475C71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9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EA2A8-C69B-B3A4-ECAE-9AED36F4D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8FBFE7-3CCD-2841-65E8-04AFE8FAEE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014F34-E721-85EB-DE1E-70103C9F8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3D703-0C42-2EB6-1289-0D9689F07F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484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CECDC-D484-4CBC-BA94-E0E8705C8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67F207-A42E-8F4F-EC6E-04B8B94E56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BC388B-25C8-59CF-55F5-A54AB8DC7F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130609-F726-88F0-2B46-0A9A7043E0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696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893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1CE0A-FF1F-62DF-4C3D-9A91BBDCA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09839A-0BEB-1279-876B-83A39BEC8C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22DF1E-9478-CBEC-774B-E50CD272D2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9C08-648F-EA84-8E22-3D5BC0923C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0313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4516C-1D45-B6F0-C065-E1F42AD49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FCC343-D732-FFD3-69BF-5C20DDF412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47C8A4-E94F-0709-BDA9-1131E037A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C298ED-DE5B-B979-E705-6E5EEF68F3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61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692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E2980-C0A4-0825-1F50-69FC4B1A4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BE7772-9A02-9387-E03F-B385F89C0D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F52780-1D38-A8F5-5F51-2E3404A193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6682A-912E-6558-DB80-EC66B2C9F6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015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9FABD-209B-D6F4-5348-087D3748A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3EC15F-D025-E77E-BB7D-122C94912F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300CF0-352C-5BFA-679B-87DC29C078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CAC84-C04D-4BC5-26B9-8D365F3D15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631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20F07-812C-71A5-ABB4-4C12D06D8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C61401-837E-8147-96B5-3B159FD0F7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CE29C9-2C1C-7B37-57D5-68BFEFFB36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A3EE4-D176-D97D-9474-DE0DEB39B0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871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D2095-098A-5DE9-7F9C-E5FEE3F10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ADED41-D37C-B839-786E-A4B2AA2D0B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639BED-D9BA-87FB-7CF9-47533AB718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E8EAD-6B7C-3F84-C06A-0AB2119237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7934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31930-5FCC-8A68-84EE-AEEEC6492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C00067-7C04-186F-3075-AF24DCC571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8D42E3-2E48-B763-C1AC-1887A82641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56B2F-10BD-7415-F28B-4AF09E61D3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118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7E9D2-F49B-FCE0-1B22-413F49866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5B76EE-5181-3972-FE46-02550CA0D3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B23DF6-CED2-CCD3-0851-CA9B262076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C236F9-C146-7F0B-5770-A9ABD887BD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8605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A3E70-D8B9-D86A-2017-DF1F4AFE2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D495B8-16C3-76CC-EDF7-F110A74126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7D0DFB-4D4E-64FA-E373-EAD1D1858E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BBA5C-4B5F-A434-4F19-F31ADDE4BD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079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10204-041C-C070-40E5-6310156A7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11594B-D54F-1AF5-7707-3A26353588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FF86D1-F7F2-DCBB-38D3-A01DAA1DFA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2523CB-93FD-74C3-627D-D099994FE1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4733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9669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98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60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17E7E-D185-B437-0F95-571052E0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D59EF7-3AA6-F9B1-8DD8-40839A77F6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F6D729-255F-304F-44D3-A3AACF2AC3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6AFA6-DFD6-6AEA-DD47-237B66362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70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E0C25-56E1-6A38-CAD8-94661FBEC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84B0BF-F538-83D7-E2F9-3FB37A7EB3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AE8903-9338-DAD7-E489-3C21646DA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DC82D-1123-6B7F-4794-115271857D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670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662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05C49-BCC9-6CB0-B1CA-1D885E0D4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D15711-2D49-9E6B-7CFA-1AEAFBBED8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834FB0-400D-2232-926C-44E6C4C522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0C4BD-74F0-4E8F-572C-B765F20B96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049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0A65B-B501-4DF8-95BC-7AC941551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EA0595-313E-340E-F25F-2EB7DE3DDA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E05702-8673-FD4C-DEAB-C92308B87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8A669-5819-B970-6EE9-CD9ADF3A01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FB7-A97A-457D-BC0C-9E3C535FBB5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81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563" y="-19783"/>
            <a:ext cx="9161917" cy="68777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742" y="838200"/>
            <a:ext cx="7591125" cy="16764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lnSpc>
                <a:spcPct val="110000"/>
              </a:lnSpc>
              <a:defRPr sz="5000" b="0" cap="none" spc="1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101" y="2590800"/>
            <a:ext cx="7620000" cy="45720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600" b="1" cap="all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 flipV="1">
            <a:off x="914400" y="2590800"/>
            <a:ext cx="7315200" cy="0"/>
          </a:xfrm>
          <a:prstGeom prst="line">
            <a:avLst/>
          </a:prstGeom>
          <a:ln w="31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914400" y="3048000"/>
            <a:ext cx="7315200" cy="0"/>
          </a:xfrm>
          <a:prstGeom prst="line">
            <a:avLst/>
          </a:prstGeom>
          <a:ln w="31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Content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217" y="742750"/>
            <a:ext cx="8334675" cy="5334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0217" y="1372400"/>
            <a:ext cx="8325050" cy="42832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400" b="1" cap="all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533" y="2057400"/>
            <a:ext cx="8305800" cy="3657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  <a:lvl2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2pPr>
            <a:lvl3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3pPr>
            <a:lvl4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4pPr>
            <a:lvl5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76450" y="135235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486075" y="1822375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365984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r>
              <a:rPr lang="en-US" sz="900" b="1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September 9, 2025</a:t>
            </a:r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Conten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526" y="742750"/>
            <a:ext cx="8334675" cy="5334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684" y="1372400"/>
            <a:ext cx="8325050" cy="42832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400" b="1" cap="all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8305800" cy="3657600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  <a:lvl2pPr marL="4572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2pPr>
            <a:lvl3pPr marL="914400" indent="-457200">
              <a:lnSpc>
                <a:spcPct val="120000"/>
              </a:lnSpc>
              <a:spcBef>
                <a:spcPts val="200"/>
              </a:spcBef>
              <a:buFont typeface="Courier New" panose="02070309020205020404" pitchFamily="49" charset="0"/>
              <a:buChar char="o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3pPr>
            <a:lvl4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4pPr>
            <a:lvl5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76450" y="135235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486075" y="1822375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r>
              <a:rPr lang="en-US" sz="900" b="1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September 9, 2025</a:t>
            </a:r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217" y="753175"/>
            <a:ext cx="8325050" cy="53339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841" y="1524000"/>
            <a:ext cx="8315425" cy="43434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6450" y="7620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86075" y="12954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r>
              <a:rPr lang="en-US" sz="900" b="1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AUGUST 19, 2025</a:t>
            </a:r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427038"/>
          </a:xfrm>
          <a:prstGeom prst="rect">
            <a:avLst/>
          </a:prstGeom>
        </p:spPr>
        <p:txBody>
          <a:bodyPr anchor="ctr"/>
          <a:lstStyle>
            <a:lvl1pPr algn="l">
              <a:defRPr sz="1400" b="1" cap="all" spc="100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86075" y="1041399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r>
              <a:rPr lang="en-US" sz="900" b="1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AUGUST 19, 2025</a:t>
            </a:r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99535" y="6096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r>
              <a:rPr lang="en-US" sz="900" b="1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AUGUST 19, 2025</a:t>
            </a:r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-No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-PowerPoint-Innerpage.jpg"/>
          <p:cNvPicPr>
            <a:picLocks noChangeAspect="1"/>
          </p:cNvPicPr>
          <p:nvPr userDrawn="1"/>
        </p:nvPicPr>
        <p:blipFill>
          <a:blip r:embed="rId2" cstate="print"/>
          <a:srcRect l="18333" r="6786" b="7778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-PowerPoint-Innerpage.jpg"/>
          <p:cNvPicPr>
            <a:picLocks noChangeAspect="1"/>
          </p:cNvPicPr>
          <p:nvPr userDrawn="1"/>
        </p:nvPicPr>
        <p:blipFill>
          <a:blip r:embed="rId2" cstate="print"/>
          <a:srcRect l="18333" r="6786" b="7778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2" r:id="rId3"/>
    <p:sldLayoutId id="2147483650" r:id="rId4"/>
    <p:sldLayoutId id="2147483654" r:id="rId5"/>
    <p:sldLayoutId id="2147483655" r:id="rId6"/>
    <p:sldLayoutId id="2147483657" r:id="rId7"/>
    <p:sldLayoutId id="2147483659" r:id="rId8"/>
  </p:sldLayoutIdLst>
  <p:transition>
    <p:fade/>
  </p:transition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Pricing Advisory Committee (PRAC)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september 9, 2025  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BE278-15BA-C7D6-C6CD-7F59E7231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50860-7C41-8451-7577-581EBC27E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56CA-7508-EC72-D99D-339C8937E2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Eligibility, continued…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FD2739-85D9-3BA1-C485-D40843FC9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57400" y="2362200"/>
            <a:ext cx="5288591" cy="1731851"/>
          </a:xfrm>
        </p:spPr>
        <p:txBody>
          <a:bodyPr/>
          <a:lstStyle/>
          <a:p>
            <a:pPr marL="0" indent="0">
              <a:buNone/>
            </a:pPr>
            <a:endParaRPr lang="en-US" sz="5400" i="1" dirty="0"/>
          </a:p>
          <a:p>
            <a:pPr marL="0" indent="0">
              <a:buNone/>
            </a:pPr>
            <a:endParaRPr lang="en-US" sz="1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50CF0C-7208-7C5A-B0E3-DB6591176D28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08BB2C23-9C9F-E53F-B067-E7DC1ABB4A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676254"/>
              </p:ext>
            </p:extLst>
          </p:nvPr>
        </p:nvGraphicFramePr>
        <p:xfrm>
          <a:off x="685800" y="1896975"/>
          <a:ext cx="721052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1782298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8FA7C-DC8A-9C16-32F3-073EC1BE1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3FA0-B6AC-DD05-2C14-AFB834A16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3671D-08C9-4C01-0C9E-D6D889F5D8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Characteristics applicable to all the different rates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9A2022-4217-18A3-270C-83EAE6D7D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" y="2919778"/>
            <a:ext cx="7848600" cy="2137498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i="1" dirty="0"/>
              <a:t>Qualifying / Application Process</a:t>
            </a:r>
          </a:p>
          <a:p>
            <a:pPr marL="0" indent="0">
              <a:buNone/>
            </a:pPr>
            <a:endParaRPr lang="en-US" sz="1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07738F-A3C9-0DC1-BD52-36A383665187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76387327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C2C46-94BF-F2F0-03BF-9CAAAE3F6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B81CB-3707-0CA9-9261-691F1DD5E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A6E7D-F3C3-49C3-6C32-AA27333D6E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Application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6F48AB-F5BC-1DD8-79E1-D19C9E93B8FF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427413-D006-544A-7A10-988ACB2AF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5451" y="2077132"/>
            <a:ext cx="8305800" cy="3657600"/>
          </a:xfrm>
        </p:spPr>
        <p:txBody>
          <a:bodyPr/>
          <a:lstStyle/>
          <a:p>
            <a:r>
              <a:rPr lang="en-US" dirty="0"/>
              <a:t>In some states, customers apply through Community Action Agencies,</a:t>
            </a:r>
          </a:p>
          <a:p>
            <a:pPr lvl="1"/>
            <a:r>
              <a:rPr lang="en-US" dirty="0"/>
              <a:t>Rocky Mountain Power (UT) uses UT Dept of Workforce Services</a:t>
            </a:r>
          </a:p>
          <a:p>
            <a:pPr lvl="1"/>
            <a:r>
              <a:rPr lang="en-US" dirty="0"/>
              <a:t>EPE (TX) uses TX HHS SNAP client database or Company-recognized public assistance agencies in counties in service territory</a:t>
            </a:r>
          </a:p>
          <a:p>
            <a:r>
              <a:rPr lang="en-US" dirty="0"/>
              <a:t>Application on-line or mailed into the utility</a:t>
            </a:r>
          </a:p>
          <a:p>
            <a:r>
              <a:rPr lang="en-US" dirty="0"/>
              <a:t>Some utilities require customers to requalify every 2-4 years.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62515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7E6B9-A759-5882-6FE6-112287BEE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9FC3-D94C-B54E-D563-9DB71EA05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0EA98-4013-290B-96DF-691511F4697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On-line or mail in application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304EE08-E7A0-E19C-883B-D67BCFE8A22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886200" y="1372400"/>
            <a:ext cx="4495800" cy="4986251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8225651-BEA2-B48A-EB29-AF51212552A2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016C132-C9E2-0F3B-CC84-0467D9FC32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536705"/>
            <a:ext cx="3901579" cy="1676400"/>
          </a:xfrm>
          <a:prstGeom prst="rect">
            <a:avLst/>
          </a:prstGeom>
        </p:spPr>
      </p:pic>
      <p:sp>
        <p:nvSpPr>
          <p:cNvPr id="10" name="Arrow: Curved Right 9">
            <a:extLst>
              <a:ext uri="{FF2B5EF4-FFF2-40B4-BE49-F238E27FC236}">
                <a16:creationId xmlns:a16="http://schemas.microsoft.com/office/drawing/2014/main" id="{5F5A5A7F-3F3D-C805-F412-6CD9A1427AA1}"/>
              </a:ext>
            </a:extLst>
          </p:cNvPr>
          <p:cNvSpPr/>
          <p:nvPr/>
        </p:nvSpPr>
        <p:spPr>
          <a:xfrm>
            <a:off x="3194049" y="3962400"/>
            <a:ext cx="740834" cy="609600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26819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7F11C-04A0-CDE9-0EE7-149977612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37153-1B3F-3BA4-04F9-6C5D6FFB3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F04AA-B844-9E07-4120-F0AD81591D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One advantage of using </a:t>
            </a:r>
            <a:r>
              <a:rPr lang="en-US" dirty="0" err="1"/>
              <a:t>liheap</a:t>
            </a:r>
            <a:r>
              <a:rPr lang="en-US" dirty="0"/>
              <a:t>-qualifications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71ECCC-995D-34C4-9395-D75830ADE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8318" y="1960772"/>
            <a:ext cx="8305800" cy="3657600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/>
              <a:t>LIHEAP gathers the following customer data:</a:t>
            </a:r>
          </a:p>
          <a:p>
            <a:r>
              <a:rPr lang="en-US" sz="1200" dirty="0"/>
              <a:t>Household number</a:t>
            </a:r>
          </a:p>
          <a:p>
            <a:r>
              <a:rPr lang="en-US" sz="1200" dirty="0"/>
              <a:t>Applicant name</a:t>
            </a:r>
          </a:p>
          <a:p>
            <a:r>
              <a:rPr lang="en-US" sz="1200" dirty="0"/>
              <a:t>Date application approved</a:t>
            </a:r>
          </a:p>
          <a:p>
            <a:r>
              <a:rPr lang="en-US" sz="1200" dirty="0"/>
              <a:t>Heating fuel type</a:t>
            </a:r>
          </a:p>
          <a:p>
            <a:r>
              <a:rPr lang="en-US" sz="1200" dirty="0"/>
              <a:t>Household size</a:t>
            </a:r>
          </a:p>
          <a:p>
            <a:r>
              <a:rPr lang="en-US" sz="1200" dirty="0"/>
              <a:t>Applicant gender</a:t>
            </a:r>
          </a:p>
          <a:p>
            <a:r>
              <a:rPr lang="en-US" sz="1200" dirty="0"/>
              <a:t>Applicant phone number</a:t>
            </a:r>
          </a:p>
          <a:p>
            <a:r>
              <a:rPr lang="en-US" sz="1200" dirty="0"/>
              <a:t>If HH member age 60+</a:t>
            </a:r>
          </a:p>
          <a:p>
            <a:r>
              <a:rPr lang="en-US" sz="1200" dirty="0"/>
              <a:t>If applicant is disabled</a:t>
            </a:r>
          </a:p>
          <a:p>
            <a:r>
              <a:rPr lang="en-US" sz="1200" dirty="0"/>
              <a:t>Monthly HH income</a:t>
            </a:r>
          </a:p>
          <a:p>
            <a:r>
              <a:rPr lang="en-US" sz="1200" dirty="0"/>
              <a:t>HH FPL</a:t>
            </a:r>
          </a:p>
          <a:p>
            <a:r>
              <a:rPr lang="en-US" sz="1200" dirty="0"/>
              <a:t>Residence address &amp; mailing address</a:t>
            </a:r>
          </a:p>
          <a:p>
            <a:r>
              <a:rPr lang="en-US" sz="1200" dirty="0"/>
              <a:t>Account number</a:t>
            </a:r>
          </a:p>
          <a:p>
            <a:r>
              <a:rPr lang="en-US" sz="1200" dirty="0"/>
              <a:t>LIHEAP benefit amt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EC58A7-E5F5-1794-13CA-9D4E2117D781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298940642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AC5EB-DF86-51A2-F9F9-C7E187737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82A21-538B-E9F0-8426-62D6793B8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0140A-02E3-D8B5-00C5-DADE1D77EF6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Characteristics applicable to all the different rates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92138-1E1D-19EA-5381-826DD49AC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3048000"/>
            <a:ext cx="6324600" cy="1174273"/>
          </a:xfrm>
        </p:spPr>
        <p:txBody>
          <a:bodyPr/>
          <a:lstStyle/>
          <a:p>
            <a:pPr marL="0" indent="0">
              <a:buNone/>
            </a:pPr>
            <a:r>
              <a:rPr lang="en-US" sz="5400" i="1" dirty="0"/>
              <a:t>Rate types/amounts</a:t>
            </a:r>
          </a:p>
          <a:p>
            <a:pPr marL="0" indent="0">
              <a:buNone/>
            </a:pPr>
            <a:endParaRPr lang="en-US" sz="1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FFFAD-C6F3-D83B-10B1-FBC54C22BD2D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25476883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9BE65-FC24-5D93-5ACB-D2E24557D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94F71-8D00-0860-4014-EEFFECDE6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1BE5E-47CF-5D40-A033-1B890238DC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Discounts offered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68060BC-C245-0146-A444-C850220AC71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45841633"/>
              </p:ext>
            </p:extLst>
          </p:nvPr>
        </p:nvGraphicFramePr>
        <p:xfrm>
          <a:off x="381000" y="2057400"/>
          <a:ext cx="8458200" cy="228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3897452292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3392980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Discount characteristics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710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Tiered discounts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APS (AZ), Eversource Energy and United Illuminating Co (CT), ComEd (IL), National Grid (MA), Eversource Energy/Liberty/Until Corp (NH), Rhode Island Energy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39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Seasonal discount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NorthWestern</a:t>
                      </a:r>
                      <a:r>
                        <a:rPr lang="en-US" sz="1100" dirty="0"/>
                        <a:t> Energy (MT), Appalachian Power (WV), Kentucky Power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516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Discount by heating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Electric vs non-electric heating.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587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Discount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Typically, monthly, but in Maine it appears to be annual amount.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502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Maximum discount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Evergy</a:t>
                      </a:r>
                      <a:r>
                        <a:rPr lang="en-US" sz="1100" dirty="0"/>
                        <a:t> (MO) offers a monthly discount of $65, but for a maximum 12 consecutive months.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73091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94558B9-159A-B0E3-23CC-408303F1E9D4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2226511528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F45D6-DD15-FE9F-91FF-236B6B21F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D8A2F-359E-94DC-028E-2D61BB47A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E1FE0-6FA3-6EEB-2165-FB46F7F307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Characteristics applicable to all the different rates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E142E9-12B0-83BE-E573-9E1307097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2919778"/>
            <a:ext cx="7467600" cy="1174273"/>
          </a:xfrm>
        </p:spPr>
        <p:txBody>
          <a:bodyPr/>
          <a:lstStyle/>
          <a:p>
            <a:pPr marL="0" indent="0">
              <a:buNone/>
            </a:pPr>
            <a:r>
              <a:rPr lang="en-US" sz="5400" i="1" dirty="0"/>
              <a:t>Monthly Bill discounts</a:t>
            </a:r>
          </a:p>
          <a:p>
            <a:pPr marL="0" indent="0">
              <a:buNone/>
            </a:pPr>
            <a:endParaRPr lang="en-US" sz="1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CC7869-22E1-9C8A-461A-0BDE01E29BC4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3131446151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CB6F2-F110-F0B5-F3F8-E1C3984CA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7E3D9-463E-A383-48DC-A98B83977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53584-CA40-D1B1-77FC-7A1D4408777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Bill discounts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6FC0C8-3A70-64D9-4CFD-E4DE4B2A45D9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3363EA6-0377-4D37-11F5-197BF7858E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8335579"/>
              </p:ext>
            </p:extLst>
          </p:nvPr>
        </p:nvGraphicFramePr>
        <p:xfrm>
          <a:off x="1981200" y="1276150"/>
          <a:ext cx="7010400" cy="4676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7695073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C15C5-F6A2-1BDB-A7F3-B048468B0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69B6F-9B97-BB71-8525-36CFF05FA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03FF2-C61D-0078-B7CC-9F8B5BA8FA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Bill discounts, </a:t>
            </a:r>
            <a:r>
              <a:rPr lang="en-US" dirty="0" err="1"/>
              <a:t>ctd</a:t>
            </a:r>
            <a:r>
              <a:rPr lang="en-US" dirty="0"/>
              <a:t>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15CCB1-A967-D897-AE5E-848F61006893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pic>
        <p:nvPicPr>
          <p:cNvPr id="1026" name="Picture 2" descr="Electricity Icon Vector Art, Icons, and Graphics for Free ...">
            <a:extLst>
              <a:ext uri="{FF2B5EF4-FFF2-40B4-BE49-F238E27FC236}">
                <a16:creationId xmlns:a16="http://schemas.microsoft.com/office/drawing/2014/main" id="{2F86B8F1-17B0-033A-0BEA-9F1D7A8D9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2100625"/>
            <a:ext cx="3260322" cy="3112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86BE15-11B9-2305-D0FC-FBC1BECB9EE7}"/>
              </a:ext>
            </a:extLst>
          </p:cNvPr>
          <p:cNvSpPr txBox="1"/>
          <p:nvPr/>
        </p:nvSpPr>
        <p:spPr>
          <a:xfrm>
            <a:off x="4800600" y="2743200"/>
            <a:ext cx="312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utilities base discount amount on electricity usage:</a:t>
            </a:r>
          </a:p>
          <a:p>
            <a:r>
              <a:rPr lang="en-US" dirty="0"/>
              <a:t>Otter Tail Power Company</a:t>
            </a:r>
          </a:p>
          <a:p>
            <a:r>
              <a:rPr lang="en-US" dirty="0"/>
              <a:t>$15 (&lt;7,500 kWh/year)</a:t>
            </a:r>
          </a:p>
          <a:p>
            <a:r>
              <a:rPr lang="en-US" dirty="0"/>
              <a:t>$25 (7,500 – 12,000 kWh/year)</a:t>
            </a:r>
          </a:p>
          <a:p>
            <a:r>
              <a:rPr lang="en-US" dirty="0"/>
              <a:t>$40 (12,000+ kWh/year)</a:t>
            </a:r>
          </a:p>
        </p:txBody>
      </p:sp>
    </p:spTree>
    <p:extLst>
      <p:ext uri="{BB962C8B-B14F-4D97-AF65-F5344CB8AC3E}">
        <p14:creationId xmlns:p14="http://schemas.microsoft.com/office/powerpoint/2010/main" val="262031533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0C645-548D-AEF2-46FD-3CF3C6558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j-lt"/>
                <a:cs typeface="Calibri" panose="020F0502020204030204" pitchFamily="34" charset="0"/>
              </a:rPr>
              <a:t>SEPTEMBER 9 </a:t>
            </a:r>
            <a:r>
              <a:rPr lang="en-US" dirty="0" err="1">
                <a:latin typeface="+mj-lt"/>
                <a:cs typeface="Calibri" panose="020F0502020204030204" pitchFamily="34" charset="0"/>
              </a:rPr>
              <a:t>prac</a:t>
            </a:r>
            <a:r>
              <a:rPr lang="en-US" dirty="0">
                <a:latin typeface="+mj-lt"/>
                <a:cs typeface="Calibri" panose="020F0502020204030204" pitchFamily="34" charset="0"/>
              </a:rPr>
              <a:t> Agenda</a:t>
            </a:r>
            <a:endParaRPr lang="en-US" dirty="0"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BD88F-3817-3295-13B2-ADED153A0A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217" y="1828800"/>
            <a:ext cx="8305800" cy="3810000"/>
          </a:xfrm>
        </p:spPr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I.  </a:t>
            </a:r>
            <a:r>
              <a:rPr lang="en-US" sz="1200" dirty="0">
                <a:cs typeface="Arial" panose="020B0604020202020204" pitchFamily="34" charset="0"/>
              </a:rPr>
              <a:t>Low-income rates/riders from other IOUs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Categories of low-income rates/riders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Eligibility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Qualifying / application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Rate types / amounts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Monthly bill discounts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Who pays? A focus on residential surcharges.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Program evaluation</a:t>
            </a:r>
          </a:p>
          <a:p>
            <a:endParaRPr lang="en-US" sz="1200" dirty="0">
              <a:cs typeface="Arial" panose="020B0604020202020204" pitchFamily="34" charset="0"/>
            </a:endParaRPr>
          </a:p>
          <a:p>
            <a:r>
              <a:rPr lang="en-US" sz="1200" dirty="0">
                <a:cs typeface="Arial" panose="020B0604020202020204" pitchFamily="34" charset="0"/>
              </a:rPr>
              <a:t>II.  Low-income assistance applied in New Mexico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Federal programs participation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Back-of-the-envelope calculation of common low-income rate designs in other IOUs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Pros &amp; cons of common methods discussion</a:t>
            </a:r>
          </a:p>
          <a:p>
            <a:endParaRPr lang="en-US" sz="1200" dirty="0">
              <a:cs typeface="Arial" panose="020B0604020202020204" pitchFamily="34" charset="0"/>
            </a:endParaRPr>
          </a:p>
          <a:p>
            <a:r>
              <a:rPr lang="en-US" sz="1200" dirty="0">
                <a:cs typeface="Arial" panose="020B0604020202020204" pitchFamily="34" charset="0"/>
              </a:rPr>
              <a:t>III.  PNM Rate Design Principles</a:t>
            </a:r>
          </a:p>
          <a:p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082EE2-42C6-16EC-3C01-551D3FFD0E24}"/>
              </a:ext>
            </a:extLst>
          </p:cNvPr>
          <p:cNvSpPr txBox="1"/>
          <p:nvPr/>
        </p:nvSpPr>
        <p:spPr>
          <a:xfrm>
            <a:off x="152400" y="571500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3498514031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9DFA8-642F-3A74-DED0-8B4F677CF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2182F-C0A4-FACE-7995-A8D8DF08C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E3F21-4A3D-276C-65B1-87BADA3EB02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Characteristics applicable to all the different rates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1D678-ED2F-B97D-F8CF-96F73D6CB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" y="3048000"/>
            <a:ext cx="7848600" cy="1118822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i="1" dirty="0"/>
              <a:t>Who Pays?</a:t>
            </a:r>
          </a:p>
          <a:p>
            <a:pPr marL="0" indent="0">
              <a:buNone/>
            </a:pPr>
            <a:endParaRPr lang="en-US" sz="1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A8E6C4-6CA8-44CC-1AF3-37804C4B1097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1450944566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B1AAF-7BC5-A536-967D-44292BB86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pays?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E8A1B-039E-29DE-4D64-A786040473E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 survey of residential charges to fund low-income riders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7B0F19-A4A5-2BA4-1377-DFCF013C9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4419600" cy="3657600"/>
          </a:xfrm>
        </p:spPr>
        <p:txBody>
          <a:bodyPr/>
          <a:lstStyle/>
          <a:p>
            <a:r>
              <a:rPr lang="en-US" dirty="0"/>
              <a:t>Kentucky Power:  $0.40/bill</a:t>
            </a:r>
          </a:p>
          <a:p>
            <a:r>
              <a:rPr lang="en-US" dirty="0"/>
              <a:t>Minnesota Power:  $1.28/bill</a:t>
            </a:r>
          </a:p>
          <a:p>
            <a:r>
              <a:rPr lang="en-US" dirty="0"/>
              <a:t>Rocky Mountain Power (UT):  $0.16/bill</a:t>
            </a:r>
          </a:p>
          <a:p>
            <a:r>
              <a:rPr lang="en-US" dirty="0"/>
              <a:t>Indiana Michigan Power (MI):  $1.25/retail billing meter/month</a:t>
            </a:r>
          </a:p>
          <a:p>
            <a:r>
              <a:rPr lang="en-US" dirty="0" err="1"/>
              <a:t>OtterTail</a:t>
            </a:r>
            <a:r>
              <a:rPr lang="en-US" dirty="0"/>
              <a:t> Power (MN):  $0.32/month</a:t>
            </a:r>
          </a:p>
          <a:p>
            <a:r>
              <a:rPr lang="en-US" dirty="0"/>
              <a:t>Duke Energy Progress, $0.00034/kWh </a:t>
            </a:r>
            <a:r>
              <a:rPr lang="en-US" sz="900" dirty="0"/>
              <a:t>(all other rates schedules pay $/bill)</a:t>
            </a:r>
          </a:p>
          <a:p>
            <a:r>
              <a:rPr lang="en-US" dirty="0"/>
              <a:t>Union Electric (MO):  </a:t>
            </a:r>
            <a:r>
              <a:rPr lang="en-US" sz="900" dirty="0"/>
              <a:t>couldn’t find details, just a list of rates schedules that pay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89AE011-DB7E-381B-EB5D-C64A03598E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786445"/>
              </p:ext>
            </p:extLst>
          </p:nvPr>
        </p:nvGraphicFramePr>
        <p:xfrm>
          <a:off x="5720031" y="1944600"/>
          <a:ext cx="299217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390">
                  <a:extLst>
                    <a:ext uri="{9D8B030D-6E8A-4147-A177-3AD203B41FA5}">
                      <a16:colId xmlns:a16="http://schemas.microsoft.com/office/drawing/2014/main" val="3255721579"/>
                    </a:ext>
                  </a:extLst>
                </a:gridCol>
                <a:gridCol w="864405">
                  <a:extLst>
                    <a:ext uri="{9D8B030D-6E8A-4147-A177-3AD203B41FA5}">
                      <a16:colId xmlns:a16="http://schemas.microsoft.com/office/drawing/2014/main" val="1815916105"/>
                    </a:ext>
                  </a:extLst>
                </a:gridCol>
                <a:gridCol w="1130375">
                  <a:extLst>
                    <a:ext uri="{9D8B030D-6E8A-4147-A177-3AD203B41FA5}">
                      <a16:colId xmlns:a16="http://schemas.microsoft.com/office/drawing/2014/main" val="3278017641"/>
                    </a:ext>
                  </a:extLst>
                </a:gridCol>
              </a:tblGrid>
              <a:tr h="257899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Table 3-5 Residential Rate Surcharges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203188"/>
                  </a:ext>
                </a:extLst>
              </a:tr>
              <a:tr h="484113">
                <a:tc>
                  <a:txBody>
                    <a:bodyPr/>
                    <a:lstStyle/>
                    <a:p>
                      <a:r>
                        <a:rPr lang="en-US" sz="1000" b="1" dirty="0"/>
                        <a:t>Colorado Utility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Fuel Type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Residential Monthly Fee Nov 2023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843453"/>
                  </a:ext>
                </a:extLst>
              </a:tr>
              <a:tr h="206319">
                <a:tc>
                  <a:txBody>
                    <a:bodyPr/>
                    <a:lstStyle/>
                    <a:p>
                      <a:r>
                        <a:rPr lang="en-US" sz="1000" dirty="0"/>
                        <a:t>Atmos Energy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$1.00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877703"/>
                  </a:ext>
                </a:extLst>
              </a:tr>
              <a:tr h="206319">
                <a:tc rowSpan="2">
                  <a:txBody>
                    <a:bodyPr/>
                    <a:lstStyle/>
                    <a:p>
                      <a:r>
                        <a:rPr lang="en-US" sz="1000" dirty="0"/>
                        <a:t>Black Hills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$0.04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834713"/>
                  </a:ext>
                </a:extLst>
              </a:tr>
              <a:tr h="206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Electric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$0.51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278909"/>
                  </a:ext>
                </a:extLst>
              </a:tr>
              <a:tr h="206319">
                <a:tc>
                  <a:txBody>
                    <a:bodyPr/>
                    <a:lstStyle/>
                    <a:p>
                      <a:r>
                        <a:rPr lang="en-US" sz="1000" dirty="0"/>
                        <a:t>CNG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$1.00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916030"/>
                  </a:ext>
                </a:extLst>
              </a:tr>
              <a:tr h="206319">
                <a:tc rowSpan="2">
                  <a:txBody>
                    <a:bodyPr/>
                    <a:lstStyle/>
                    <a:p>
                      <a:r>
                        <a:rPr lang="en-US" sz="1000" dirty="0"/>
                        <a:t>Public Service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$1.00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75950"/>
                  </a:ext>
                </a:extLst>
              </a:tr>
              <a:tr h="206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Electric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$1.00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408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16624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8A844-8CAF-82FF-F254-8D6E036DA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ABCB5-2948-53CD-0DC3-7746D3FD8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9C3E4-2AED-BB1C-6AA0-E6DFD5508B2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Characteristics applicable to all the different rates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3DB805-6466-4483-8EF4-735EA5980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" y="3048000"/>
            <a:ext cx="7848600" cy="1118822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i="1" dirty="0"/>
              <a:t>Program Evaluation</a:t>
            </a:r>
          </a:p>
          <a:p>
            <a:pPr marL="0" indent="0">
              <a:buNone/>
            </a:pPr>
            <a:endParaRPr lang="en-US" sz="1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FCA0A7-7B74-86CF-D6D0-5F7C477E2ED9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2912447821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F0BF7-A41A-3706-E27C-A118A9F9F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4840C-7208-DDDC-7E10-FAD4A2C9E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24C78-138E-9828-A0E8-BDD55CE07E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Colorado’s evaluation of PIPP (March 2024)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D4DE98-8D58-59A2-6517-2C2483203DF0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983DBA2C-8825-2F81-F1B6-FC7AB3697958}"/>
              </a:ext>
            </a:extLst>
          </p:cNvPr>
          <p:cNvSpPr/>
          <p:nvPr/>
        </p:nvSpPr>
        <p:spPr>
          <a:xfrm>
            <a:off x="5791200" y="2057400"/>
            <a:ext cx="2819400" cy="13716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u="sng" dirty="0"/>
              <a:t>Enrollment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200" dirty="0"/>
              <a:t>Multiple methods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200" dirty="0"/>
              <a:t>Automatic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200" dirty="0"/>
              <a:t>Coordinate other low-income, EE, Financial Assistance programs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200" dirty="0"/>
              <a:t>Quick application process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18372AA-7431-F20B-87CE-7C26BE84AB06}"/>
              </a:ext>
            </a:extLst>
          </p:cNvPr>
          <p:cNvSpPr/>
          <p:nvPr/>
        </p:nvSpPr>
        <p:spPr>
          <a:xfrm>
            <a:off x="342901" y="2237160"/>
            <a:ext cx="2133600" cy="1752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u="sng" dirty="0"/>
          </a:p>
          <a:p>
            <a:r>
              <a:rPr lang="en-US" u="sng" dirty="0"/>
              <a:t>$ Benefit$</a:t>
            </a:r>
            <a:endParaRPr lang="en-US" dirty="0"/>
          </a:p>
          <a:p>
            <a:pPr marL="285750" indent="-285750">
              <a:buSzPct val="75000"/>
              <a:buFont typeface="Wingdings" panose="05000000000000000000" pitchFamily="2" charset="2"/>
              <a:buChar char="q"/>
            </a:pPr>
            <a:r>
              <a:rPr lang="en-US" sz="1300" dirty="0"/>
              <a:t>Tiered benefit amounts</a:t>
            </a:r>
          </a:p>
          <a:p>
            <a:pPr marL="285750" indent="-285750">
              <a:buSzPct val="75000"/>
              <a:buFont typeface="Wingdings" panose="05000000000000000000" pitchFamily="2" charset="2"/>
              <a:buChar char="q"/>
            </a:pPr>
            <a:r>
              <a:rPr lang="en-US" sz="1300" dirty="0"/>
              <a:t>Frequent distribution</a:t>
            </a:r>
          </a:p>
          <a:p>
            <a:pPr marL="285750" indent="-285750">
              <a:buSzPct val="75000"/>
              <a:buFont typeface="Wingdings" panose="05000000000000000000" pitchFamily="2" charset="2"/>
              <a:buChar char="q"/>
            </a:pPr>
            <a:r>
              <a:rPr lang="en-US" sz="1300" dirty="0"/>
              <a:t>Arrearages forgiveness</a:t>
            </a:r>
          </a:p>
          <a:p>
            <a:pPr marL="285750" indent="-285750">
              <a:buSzPct val="75000"/>
              <a:buFont typeface="Wingdings" panose="05000000000000000000" pitchFamily="2" charset="2"/>
              <a:buChar char="q"/>
            </a:pPr>
            <a:r>
              <a:rPr lang="en-US" sz="1300" dirty="0"/>
              <a:t>Energy burden &lt;= 6%	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C9CD661-05DB-4F61-E7DD-7E0D9880F28A}"/>
              </a:ext>
            </a:extLst>
          </p:cNvPr>
          <p:cNvSpPr/>
          <p:nvPr/>
        </p:nvSpPr>
        <p:spPr>
          <a:xfrm>
            <a:off x="6019800" y="4224155"/>
            <a:ext cx="2895600" cy="132690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u="sng" dirty="0"/>
          </a:p>
          <a:p>
            <a:r>
              <a:rPr lang="en-US" u="sng" dirty="0"/>
              <a:t>Awareness</a:t>
            </a:r>
          </a:p>
          <a:p>
            <a:pPr marL="285750" indent="-285750">
              <a:buSzPct val="75000"/>
              <a:buFont typeface="Wingdings" panose="05000000000000000000" pitchFamily="2" charset="2"/>
              <a:buChar char="v"/>
            </a:pPr>
            <a:r>
              <a:rPr lang="en-US" sz="1400" dirty="0"/>
              <a:t>Market to low-income customers</a:t>
            </a:r>
          </a:p>
          <a:p>
            <a:pPr marL="285750" indent="-285750">
              <a:buSzPct val="75000"/>
              <a:buFont typeface="Wingdings" panose="05000000000000000000" pitchFamily="2" charset="2"/>
              <a:buChar char="v"/>
            </a:pPr>
            <a:r>
              <a:rPr lang="en-US" sz="1400" dirty="0"/>
              <a:t>Standard name within state</a:t>
            </a:r>
          </a:p>
          <a:p>
            <a:pPr marL="285750" indent="-285750">
              <a:buSzPct val="75000"/>
              <a:buFont typeface="Wingdings" panose="05000000000000000000" pitchFamily="2" charset="2"/>
              <a:buChar char="v"/>
            </a:pPr>
            <a:r>
              <a:rPr lang="en-US" sz="1400" dirty="0"/>
              <a:t>Spanish-speaking customer service reps</a:t>
            </a:r>
          </a:p>
          <a:p>
            <a:pPr algn="ctr"/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9049744-B53F-9F04-348E-369C7ED53085}"/>
              </a:ext>
            </a:extLst>
          </p:cNvPr>
          <p:cNvSpPr/>
          <p:nvPr/>
        </p:nvSpPr>
        <p:spPr>
          <a:xfrm>
            <a:off x="662407" y="4648200"/>
            <a:ext cx="1944837" cy="69532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u="sng" dirty="0"/>
              <a:t>Who pays?</a:t>
            </a:r>
          </a:p>
          <a:p>
            <a:pPr marL="285750" indent="-285750">
              <a:buSzPct val="75000"/>
              <a:buFont typeface="Wingdings" panose="05000000000000000000" pitchFamily="2" charset="2"/>
              <a:buChar char="Ø"/>
            </a:pPr>
            <a:r>
              <a:rPr lang="en-US" sz="1400" dirty="0"/>
              <a:t>All rate classes</a:t>
            </a:r>
          </a:p>
        </p:txBody>
      </p:sp>
      <p:sp>
        <p:nvSpPr>
          <p:cNvPr id="10" name="Star: 7 Points 9">
            <a:extLst>
              <a:ext uri="{FF2B5EF4-FFF2-40B4-BE49-F238E27FC236}">
                <a16:creationId xmlns:a16="http://schemas.microsoft.com/office/drawing/2014/main" id="{61A1904B-D3CE-6001-76BF-705CE5B7536C}"/>
              </a:ext>
            </a:extLst>
          </p:cNvPr>
          <p:cNvSpPr/>
          <p:nvPr/>
        </p:nvSpPr>
        <p:spPr>
          <a:xfrm>
            <a:off x="2999072" y="2895600"/>
            <a:ext cx="2628899" cy="1899339"/>
          </a:xfrm>
          <a:prstGeom prst="star7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Best Practices</a:t>
            </a:r>
          </a:p>
        </p:txBody>
      </p:sp>
    </p:spTree>
    <p:extLst>
      <p:ext uri="{BB962C8B-B14F-4D97-AF65-F5344CB8AC3E}">
        <p14:creationId xmlns:p14="http://schemas.microsoft.com/office/powerpoint/2010/main" val="803078557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1A1CB-B741-0694-2661-FC971326A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E66EA-F43B-2E33-EE57-B6D2DCF7E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F7059-271A-5BD1-5C95-8F2A9292679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Colorado utilities (gas &amp; electric) </a:t>
            </a:r>
            <a:r>
              <a:rPr lang="en-US" dirty="0" err="1"/>
              <a:t>pipp</a:t>
            </a:r>
            <a:r>
              <a:rPr lang="en-US" dirty="0"/>
              <a:t> program evaluation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5911A1-1127-33D9-DFF0-C1B04E32ABB5}"/>
              </a:ext>
            </a:extLst>
          </p:cNvPr>
          <p:cNvSpPr txBox="1"/>
          <p:nvPr/>
        </p:nvSpPr>
        <p:spPr>
          <a:xfrm>
            <a:off x="0" y="5786561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C11CF84-5653-9AFE-5345-9EB5BE36C2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303699"/>
              </p:ext>
            </p:extLst>
          </p:nvPr>
        </p:nvGraphicFramePr>
        <p:xfrm>
          <a:off x="1295400" y="2514600"/>
          <a:ext cx="6324598" cy="2665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514">
                  <a:extLst>
                    <a:ext uri="{9D8B030D-6E8A-4147-A177-3AD203B41FA5}">
                      <a16:colId xmlns:a16="http://schemas.microsoft.com/office/drawing/2014/main" val="707169135"/>
                    </a:ext>
                  </a:extLst>
                </a:gridCol>
                <a:gridCol w="903514">
                  <a:extLst>
                    <a:ext uri="{9D8B030D-6E8A-4147-A177-3AD203B41FA5}">
                      <a16:colId xmlns:a16="http://schemas.microsoft.com/office/drawing/2014/main" val="232175833"/>
                    </a:ext>
                  </a:extLst>
                </a:gridCol>
                <a:gridCol w="903514">
                  <a:extLst>
                    <a:ext uri="{9D8B030D-6E8A-4147-A177-3AD203B41FA5}">
                      <a16:colId xmlns:a16="http://schemas.microsoft.com/office/drawing/2014/main" val="827644477"/>
                    </a:ext>
                  </a:extLst>
                </a:gridCol>
                <a:gridCol w="903514">
                  <a:extLst>
                    <a:ext uri="{9D8B030D-6E8A-4147-A177-3AD203B41FA5}">
                      <a16:colId xmlns:a16="http://schemas.microsoft.com/office/drawing/2014/main" val="2083335365"/>
                    </a:ext>
                  </a:extLst>
                </a:gridCol>
                <a:gridCol w="903514">
                  <a:extLst>
                    <a:ext uri="{9D8B030D-6E8A-4147-A177-3AD203B41FA5}">
                      <a16:colId xmlns:a16="http://schemas.microsoft.com/office/drawing/2014/main" val="3650861664"/>
                    </a:ext>
                  </a:extLst>
                </a:gridCol>
                <a:gridCol w="903514">
                  <a:extLst>
                    <a:ext uri="{9D8B030D-6E8A-4147-A177-3AD203B41FA5}">
                      <a16:colId xmlns:a16="http://schemas.microsoft.com/office/drawing/2014/main" val="2070170614"/>
                    </a:ext>
                  </a:extLst>
                </a:gridCol>
                <a:gridCol w="903514">
                  <a:extLst>
                    <a:ext uri="{9D8B030D-6E8A-4147-A177-3AD203B41FA5}">
                      <a16:colId xmlns:a16="http://schemas.microsoft.com/office/drawing/2014/main" val="3877524247"/>
                    </a:ext>
                  </a:extLst>
                </a:gridCol>
              </a:tblGrid>
              <a:tr h="257888">
                <a:tc gridSpan="7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Table 3-9 Program Participants and Costs for Program Year 2021-2022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67877"/>
                  </a:ext>
                </a:extLst>
              </a:tr>
              <a:tr h="339216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Atmos Energy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Black Hills – electric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Black Hills – gas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CNG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Public Service – electric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Public Service - gas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336925"/>
                  </a:ext>
                </a:extLst>
              </a:tr>
              <a:tr h="339216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# of participants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879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948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363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194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34,205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44,872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080343"/>
                  </a:ext>
                </a:extLst>
              </a:tr>
              <a:tr h="339216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Total Admin Costs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$1,168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$23,960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$18,984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$9,651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$249,215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$124,759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929824"/>
                  </a:ext>
                </a:extLst>
              </a:tr>
              <a:tr h="339216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Fixed Bill Credits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$67,615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$1,120,020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$179,336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$87,662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$11,036,108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$4,385,295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683698"/>
                  </a:ext>
                </a:extLst>
              </a:tr>
              <a:tr h="339216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Arrearage Credits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$88,170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$97,439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$17,892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$6,867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$689,633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845235"/>
                  </a:ext>
                </a:extLst>
              </a:tr>
              <a:tr h="257888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Other Costs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$1,564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$3,274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$100,000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$100,000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230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809871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30961-06E2-9EA5-AC18-6B92EA0C1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683F1-6360-D601-6948-87739E85B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1D26F-A1D9-F426-FC68-0B20271E5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" y="2514600"/>
            <a:ext cx="7848600" cy="2165105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i="1" dirty="0"/>
              <a:t>These programs if applied at PNM</a:t>
            </a:r>
          </a:p>
          <a:p>
            <a:pPr marL="0" indent="0">
              <a:buNone/>
            </a:pPr>
            <a:endParaRPr lang="en-US" sz="1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08BD51-7401-D117-BD2C-9CCCC668B651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3339724789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FE141-DAA8-A157-B0E9-B0877103A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6619F-0820-D096-1B2A-D36A400E9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II.  Mini analysis of these programs at pnm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A3E4A-DDF9-0B20-726E-C6FDCE36278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what would these programs look like for pnm?  A very basic analysis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B3479-CA15-6D62-7858-ADAB9779C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8305800" cy="3581400"/>
          </a:xfrm>
        </p:spPr>
        <p:txBody>
          <a:bodyPr/>
          <a:lstStyle/>
          <a:p>
            <a:pPr lvl="1"/>
            <a:r>
              <a:rPr lang="en-US" dirty="0"/>
              <a:t>Energy burden statistics</a:t>
            </a:r>
          </a:p>
          <a:p>
            <a:pPr lvl="1"/>
            <a:r>
              <a:rPr lang="en-US" dirty="0"/>
              <a:t>Federal aid in New Mexico and their income eligibility guidelines</a:t>
            </a:r>
          </a:p>
          <a:p>
            <a:pPr lvl="1"/>
            <a:r>
              <a:rPr lang="en-US" dirty="0"/>
              <a:t>Standard programs examined to consider cost</a:t>
            </a:r>
          </a:p>
          <a:p>
            <a:pPr lvl="2"/>
            <a:r>
              <a:rPr lang="en-US" b="1" dirty="0"/>
              <a:t>Flat Discount </a:t>
            </a:r>
            <a:r>
              <a:rPr lang="en-US" dirty="0"/>
              <a:t>(discount the customer charge)</a:t>
            </a:r>
          </a:p>
          <a:p>
            <a:pPr lvl="2"/>
            <a:r>
              <a:rPr lang="en-US" b="1" dirty="0"/>
              <a:t>PIPP</a:t>
            </a:r>
            <a:r>
              <a:rPr lang="en-US" dirty="0"/>
              <a:t> (assume 3% of monthly income) is the acceptable energy burden for the base rate component of bills)</a:t>
            </a:r>
          </a:p>
          <a:p>
            <a:pPr lvl="2"/>
            <a:r>
              <a:rPr lang="en-US" b="1" dirty="0"/>
              <a:t>Discount Rate </a:t>
            </a:r>
            <a:r>
              <a:rPr lang="en-US" dirty="0"/>
              <a:t>(a summer discount only with tiers)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DA6630-DF04-F334-231C-3E1D3FE448ED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2528138436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8BBEC-EAB2-415E-2ABD-D18C24A1B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13BA8-6EB8-AC41-312A-AF5509DEF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burden in NM recap from august 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AD80F-E968-8CEC-CBED-075CCC74E0B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Low-Income Energy Affordability data (Lead) tool – us. Dept of energy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BB5B17C-F5F2-56AF-1EB6-BEFC7B7122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29379853"/>
              </p:ext>
            </p:extLst>
          </p:nvPr>
        </p:nvGraphicFramePr>
        <p:xfrm>
          <a:off x="2359706" y="1896975"/>
          <a:ext cx="4348388" cy="37840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8841">
                  <a:extLst>
                    <a:ext uri="{9D8B030D-6E8A-4147-A177-3AD203B41FA5}">
                      <a16:colId xmlns:a16="http://schemas.microsoft.com/office/drawing/2014/main" val="1372536978"/>
                    </a:ext>
                  </a:extLst>
                </a:gridCol>
                <a:gridCol w="619232">
                  <a:extLst>
                    <a:ext uri="{9D8B030D-6E8A-4147-A177-3AD203B41FA5}">
                      <a16:colId xmlns:a16="http://schemas.microsoft.com/office/drawing/2014/main" val="3721956676"/>
                    </a:ext>
                  </a:extLst>
                </a:gridCol>
                <a:gridCol w="627489">
                  <a:extLst>
                    <a:ext uri="{9D8B030D-6E8A-4147-A177-3AD203B41FA5}">
                      <a16:colId xmlns:a16="http://schemas.microsoft.com/office/drawing/2014/main" val="3354691877"/>
                    </a:ext>
                  </a:extLst>
                </a:gridCol>
                <a:gridCol w="652258">
                  <a:extLst>
                    <a:ext uri="{9D8B030D-6E8A-4147-A177-3AD203B41FA5}">
                      <a16:colId xmlns:a16="http://schemas.microsoft.com/office/drawing/2014/main" val="836223236"/>
                    </a:ext>
                  </a:extLst>
                </a:gridCol>
                <a:gridCol w="701797">
                  <a:extLst>
                    <a:ext uri="{9D8B030D-6E8A-4147-A177-3AD203B41FA5}">
                      <a16:colId xmlns:a16="http://schemas.microsoft.com/office/drawing/2014/main" val="3392153620"/>
                    </a:ext>
                  </a:extLst>
                </a:gridCol>
                <a:gridCol w="668771">
                  <a:extLst>
                    <a:ext uri="{9D8B030D-6E8A-4147-A177-3AD203B41FA5}">
                      <a16:colId xmlns:a16="http://schemas.microsoft.com/office/drawing/2014/main" val="2350790381"/>
                    </a:ext>
                  </a:extLst>
                </a:gridCol>
              </a:tblGrid>
              <a:tr h="16512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Energy Burden Breakdown by FPL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873534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Fuel Type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0-100%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100-150%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150-200%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200-400%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400%+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100111899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Electricity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537812530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Gas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6%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491665809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Other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1546203104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Total Energy Burden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17%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2673447806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Housing Count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120,266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78,297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74,097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234,011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306,180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1330211574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2120510223"/>
                  </a:ext>
                </a:extLst>
              </a:tr>
              <a:tr h="272462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# HH &lt;200% FPL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272,660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2423613372"/>
                  </a:ext>
                </a:extLst>
              </a:tr>
              <a:tr h="272462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Pct HH &lt;200% FPL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34%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2243616354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1669014618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Energy Cost Breakdown by FPL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753835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Fuel Type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0-100%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100-150%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150-200%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200-400%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400%+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2705720679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Electricity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1,058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1,010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1,052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1,118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1,204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4184568113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Gas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666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745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787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752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803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1769360854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Other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158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137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131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 123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  101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636427358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Total Energy Costs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1,882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1,892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1,970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  1,993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 2,108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4051340928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Housing Count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120,266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78,297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74,097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234,011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306,180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2427281400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477475929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867700935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724499655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Income Breakdown by FPL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481211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0-100%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100-150%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150-200%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200-400%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400%+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1522539175"/>
                  </a:ext>
                </a:extLst>
              </a:tr>
              <a:tr h="140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Avg Inc. NM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10,650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25,125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36,314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 $         60,632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 $      149,492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6" marR="8256" marT="8256" marB="0" anchor="b"/>
                </a:tc>
                <a:extLst>
                  <a:ext uri="{0D108BD9-81ED-4DB2-BD59-A6C34878D82A}">
                    <a16:rowId xmlns:a16="http://schemas.microsoft.com/office/drawing/2014/main" val="115236469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FF01AC7-82FB-9E48-5B8A-7C59261DD951}"/>
              </a:ext>
            </a:extLst>
          </p:cNvPr>
          <p:cNvSpPr txBox="1"/>
          <p:nvPr/>
        </p:nvSpPr>
        <p:spPr>
          <a:xfrm>
            <a:off x="2359706" y="5750564"/>
            <a:ext cx="43483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https://www.energy.gov/scep/low-income-energy-affordability-data-lead-tool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EAB93C-AEFB-A0A2-D287-ABDA465A5440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943750253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D7D7B-AF26-45A7-AE85-33CCD1A73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D8620-3AE6-E4B3-6F52-5458C1B5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1A9C4-F360-E55C-7A76-7D1B0ABA57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Who qualifies?  Income eligibility for Federal aid programs in nm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45C2C-E59E-57CF-3263-A91A4330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8229600" cy="990600"/>
          </a:xfrm>
        </p:spPr>
        <p:txBody>
          <a:bodyPr/>
          <a:lstStyle/>
          <a:p>
            <a:r>
              <a:rPr lang="en-US" sz="1200" dirty="0"/>
              <a:t>SNAP, Commodity Supplemental Food Program (USDA), Emergency Food Assistance Program (USDA), and Medicaid in NM administered by NM Health Care Authority</a:t>
            </a:r>
          </a:p>
          <a:p>
            <a:r>
              <a:rPr lang="en-US" sz="1200" dirty="0"/>
              <a:t>YES New Mexico has application for SNAP and WIC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50E464-8A42-2FB1-E935-F2738D2BEE50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sp>
        <p:nvSpPr>
          <p:cNvPr id="7" name="Flowchart: Internal Storage 6">
            <a:extLst>
              <a:ext uri="{FF2B5EF4-FFF2-40B4-BE49-F238E27FC236}">
                <a16:creationId xmlns:a16="http://schemas.microsoft.com/office/drawing/2014/main" id="{CFA8F633-17BB-CFE0-A64A-58B933BB7FBF}"/>
              </a:ext>
            </a:extLst>
          </p:cNvPr>
          <p:cNvSpPr/>
          <p:nvPr/>
        </p:nvSpPr>
        <p:spPr>
          <a:xfrm>
            <a:off x="609600" y="3888015"/>
            <a:ext cx="3200400" cy="762000"/>
          </a:xfrm>
          <a:prstGeom prst="flowChartInternalStorag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Commodity Supplemental Food Program</a:t>
            </a:r>
          </a:p>
          <a:p>
            <a:pPr algn="ctr"/>
            <a:r>
              <a:rPr lang="en-US" sz="1200" dirty="0"/>
              <a:t>Federal Senior Poverty Guidelines 150%</a:t>
            </a:r>
          </a:p>
        </p:txBody>
      </p:sp>
      <p:sp>
        <p:nvSpPr>
          <p:cNvPr id="8" name="Flowchart: Internal Storage 7">
            <a:extLst>
              <a:ext uri="{FF2B5EF4-FFF2-40B4-BE49-F238E27FC236}">
                <a16:creationId xmlns:a16="http://schemas.microsoft.com/office/drawing/2014/main" id="{30F7E719-951E-6637-DA00-22E68A8AE986}"/>
              </a:ext>
            </a:extLst>
          </p:cNvPr>
          <p:cNvSpPr/>
          <p:nvPr/>
        </p:nvSpPr>
        <p:spPr>
          <a:xfrm>
            <a:off x="1143000" y="4678590"/>
            <a:ext cx="3200400" cy="762000"/>
          </a:xfrm>
          <a:prstGeom prst="flowChartInternalStorag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The Emergency Food Assistance Program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~ 175% FPL</a:t>
            </a:r>
          </a:p>
        </p:txBody>
      </p:sp>
      <p:sp>
        <p:nvSpPr>
          <p:cNvPr id="9" name="Flowchart: Internal Storage 8">
            <a:extLst>
              <a:ext uri="{FF2B5EF4-FFF2-40B4-BE49-F238E27FC236}">
                <a16:creationId xmlns:a16="http://schemas.microsoft.com/office/drawing/2014/main" id="{B021E335-A0C5-4426-BC90-7451EB4AE2F4}"/>
              </a:ext>
            </a:extLst>
          </p:cNvPr>
          <p:cNvSpPr/>
          <p:nvPr/>
        </p:nvSpPr>
        <p:spPr>
          <a:xfrm>
            <a:off x="4343400" y="3868965"/>
            <a:ext cx="3962400" cy="1295400"/>
          </a:xfrm>
          <a:prstGeom prst="flowChartInternalStorag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Supplemental Nutrition Assistance Program (SNAP)</a:t>
            </a: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Federal Poverty Guidelines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100% FPG Net Income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130% FPG Gross Income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200% FPG Gross Income for Categorical Eligibility</a:t>
            </a:r>
            <a:r>
              <a:rPr lang="en-US" sz="1200" dirty="0">
                <a:solidFill>
                  <a:schemeClr val="tx1"/>
                </a:solidFill>
              </a:rPr>
              <a:t>	</a:t>
            </a:r>
          </a:p>
          <a:p>
            <a:pPr algn="ctr"/>
            <a:endParaRPr lang="en-US" dirty="0"/>
          </a:p>
        </p:txBody>
      </p:sp>
      <p:sp>
        <p:nvSpPr>
          <p:cNvPr id="10" name="Flowchart: Internal Storage 9">
            <a:extLst>
              <a:ext uri="{FF2B5EF4-FFF2-40B4-BE49-F238E27FC236}">
                <a16:creationId xmlns:a16="http://schemas.microsoft.com/office/drawing/2014/main" id="{9C5179BE-35E6-963E-7A0A-F32310C4D0A2}"/>
              </a:ext>
            </a:extLst>
          </p:cNvPr>
          <p:cNvSpPr/>
          <p:nvPr/>
        </p:nvSpPr>
        <p:spPr>
          <a:xfrm>
            <a:off x="3048000" y="2792640"/>
            <a:ext cx="4191000" cy="1066800"/>
          </a:xfrm>
          <a:prstGeom prst="flowChartInternalStorage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Medicaid</a:t>
            </a:r>
            <a:endParaRPr lang="en-US" sz="900" dirty="0"/>
          </a:p>
          <a:p>
            <a:pPr algn="ctr"/>
            <a:r>
              <a:rPr lang="en-US" sz="1200" dirty="0"/>
              <a:t>Childless Adults, 138% FPL</a:t>
            </a:r>
          </a:p>
          <a:p>
            <a:pPr algn="ctr"/>
            <a:r>
              <a:rPr lang="en-US" sz="1200" dirty="0"/>
              <a:t>Seniors and People with disabilities, 74% to 222% FPL</a:t>
            </a:r>
          </a:p>
          <a:p>
            <a:pPr algn="ctr"/>
            <a:r>
              <a:rPr lang="en-US" sz="1200" dirty="0"/>
              <a:t>Children, 305% FPL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705444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099CC-8B38-2ED9-560F-43B6ADD21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280C1-3877-75FD-1AE6-953CAAFEA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D7048-5DC5-AF7B-8F92-E6C4F2B68C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Federal aid program in NM 2022 </a:t>
            </a:r>
            <a:r>
              <a:rPr lang="en-US" sz="1100" dirty="0"/>
              <a:t>[USDA, food and nutrition service]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1F658-CDAB-C93A-6887-4B19D3D02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8305800" cy="3581400"/>
          </a:xfrm>
        </p:spPr>
        <p:txBody>
          <a:bodyPr/>
          <a:lstStyle/>
          <a:p>
            <a:r>
              <a:rPr lang="en-US" sz="1200" dirty="0"/>
              <a:t>SNAP (FY 2022)</a:t>
            </a:r>
          </a:p>
          <a:p>
            <a:pPr lvl="1"/>
            <a:r>
              <a:rPr lang="en-US" sz="1200" dirty="0"/>
              <a:t>Total Participants 492,516</a:t>
            </a:r>
          </a:p>
          <a:p>
            <a:pPr lvl="1"/>
            <a:r>
              <a:rPr lang="en-US" sz="1200" dirty="0"/>
              <a:t>258,863 households</a:t>
            </a:r>
          </a:p>
          <a:p>
            <a:pPr lvl="1"/>
            <a:r>
              <a:rPr lang="en-US" sz="1200" dirty="0"/>
              <a:t>81% of NM households receiving SNAP in FY 2022 had income at or below poverty line</a:t>
            </a:r>
          </a:p>
          <a:p>
            <a:pPr marL="228600" lvl="1" indent="0">
              <a:buNone/>
            </a:pPr>
            <a:endParaRPr lang="en-US" sz="1200" dirty="0"/>
          </a:p>
          <a:p>
            <a:r>
              <a:rPr lang="en-US" sz="1200" dirty="0"/>
              <a:t>MEDICAID (July 2025 Health Care Authority Dashboard)</a:t>
            </a:r>
          </a:p>
          <a:p>
            <a:pPr lvl="1"/>
            <a:r>
              <a:rPr lang="en-US" sz="1200" dirty="0"/>
              <a:t>809,454 New Mexicans enrolled (38.23% of NM’s population)</a:t>
            </a:r>
          </a:p>
          <a:p>
            <a:pPr lvl="1"/>
            <a:r>
              <a:rPr lang="en-US" sz="1200" dirty="0"/>
              <a:t>37% are children, 14% have 3+ chronic conditions</a:t>
            </a:r>
          </a:p>
          <a:p>
            <a:pPr marL="228600" lvl="1" indent="0">
              <a:buNone/>
            </a:pPr>
            <a:endParaRPr lang="en-US" sz="1200" dirty="0"/>
          </a:p>
          <a:p>
            <a:r>
              <a:rPr lang="en-US" sz="1200" dirty="0"/>
              <a:t>WIC</a:t>
            </a:r>
          </a:p>
          <a:p>
            <a:pPr lvl="1"/>
            <a:r>
              <a:rPr lang="en-US" sz="1200" dirty="0"/>
              <a:t>20,200 eligible women (8,200 participants)</a:t>
            </a:r>
          </a:p>
          <a:p>
            <a:pPr lvl="1"/>
            <a:r>
              <a:rPr lang="en-US" sz="1200" dirty="0"/>
              <a:t>According to </a:t>
            </a:r>
            <a:r>
              <a:rPr lang="en-US" sz="1200" i="1" dirty="0"/>
              <a:t>Santa Fe New Mexican</a:t>
            </a:r>
            <a:r>
              <a:rPr lang="en-US" sz="1200" dirty="0"/>
              <a:t>, if a family applies to Medicaid, SNAP or TANF, automatically integrated into WIC system if certain criteria met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5C5169-E81C-A3FB-C0FC-A8B88016C65E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193428740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EE6ED-3B68-21B6-AC6B-2615F0BC7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</a:t>
            </a:r>
            <a:r>
              <a:rPr lang="en-US" dirty="0"/>
              <a:t>.  Low-income rates and programs</a:t>
            </a:r>
            <a:endParaRPr lang="en-US" sz="2000" dirty="0">
              <a:latin typeface="+mj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8F7E1EA-4A95-9DC2-2C59-046701992AC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97285352"/>
              </p:ext>
            </p:extLst>
          </p:nvPr>
        </p:nvGraphicFramePr>
        <p:xfrm>
          <a:off x="369888" y="1895475"/>
          <a:ext cx="8334375" cy="3743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E58516A-5740-CBED-AFAE-1AF8A8C1731B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2816283215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4CCAB-81B4-B1EA-B9FE-08CA2DA64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28643-3884-815C-930F-6987450C2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utility research if applied to pnm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A8C62-10FA-7E9C-A953-7662A2D247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Discount the customer charge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6C0E0-D1E5-B63D-CA63-97AC090D1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36618" y="2085975"/>
            <a:ext cx="4648200" cy="685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Residential 1A Customer Charge (effective April 1, 2026)   $11.93</a:t>
            </a:r>
            <a:r>
              <a:rPr lang="en-US" sz="1800" b="1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F3B62C-BA67-1549-33C0-E882E18675BD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25D7CA0-8B32-6F90-993D-D4FBDF38C1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539956"/>
              </p:ext>
            </p:extLst>
          </p:nvPr>
        </p:nvGraphicFramePr>
        <p:xfrm>
          <a:off x="2133600" y="2771775"/>
          <a:ext cx="5312734" cy="2066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2558">
                  <a:extLst>
                    <a:ext uri="{9D8B030D-6E8A-4147-A177-3AD203B41FA5}">
                      <a16:colId xmlns:a16="http://schemas.microsoft.com/office/drawing/2014/main" val="2343938644"/>
                    </a:ext>
                  </a:extLst>
                </a:gridCol>
                <a:gridCol w="1708409">
                  <a:extLst>
                    <a:ext uri="{9D8B030D-6E8A-4147-A177-3AD203B41FA5}">
                      <a16:colId xmlns:a16="http://schemas.microsoft.com/office/drawing/2014/main" val="2458218430"/>
                    </a:ext>
                  </a:extLst>
                </a:gridCol>
                <a:gridCol w="2291767">
                  <a:extLst>
                    <a:ext uri="{9D8B030D-6E8A-4147-A177-3AD203B41FA5}">
                      <a16:colId xmlns:a16="http://schemas.microsoft.com/office/drawing/2014/main" val="2949642693"/>
                    </a:ext>
                  </a:extLst>
                </a:gridCol>
              </a:tblGrid>
              <a:tr h="885825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# of customers, (</a:t>
                      </a:r>
                      <a:r>
                        <a:rPr lang="en-US" sz="1050" u="none" strike="noStrike" dirty="0">
                          <a:effectLst/>
                        </a:rPr>
                        <a:t>estimated Dec 2023)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Annual Cost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81691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100% of FPL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49,673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($7,111,187)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389972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150% of FPL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75,689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($10,835,637)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44056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200% of FPL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123,516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($17,682,551)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614182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250% of FPL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178,557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($25,562,220)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704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029054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1FCD1-8641-806E-0B08-BB9466761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03B58-07D3-1AAF-94BA-3BDAF8996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utility research if applied to pnm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F86CC-3EDC-40F9-3C8C-137EBFA5CE7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pipp</a:t>
            </a:r>
            <a:r>
              <a:rPr lang="en-US" dirty="0"/>
              <a:t> thought experiment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F69E30-450D-0FF2-1473-846C688162ED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CDA4096-4EA8-9361-A89B-05D5A5FE19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581293"/>
              </p:ext>
            </p:extLst>
          </p:nvPr>
        </p:nvGraphicFramePr>
        <p:xfrm>
          <a:off x="723899" y="2509535"/>
          <a:ext cx="7696202" cy="25736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1415">
                  <a:extLst>
                    <a:ext uri="{9D8B030D-6E8A-4147-A177-3AD203B41FA5}">
                      <a16:colId xmlns:a16="http://schemas.microsoft.com/office/drawing/2014/main" val="2343938644"/>
                    </a:ext>
                  </a:extLst>
                </a:gridCol>
                <a:gridCol w="1832385">
                  <a:extLst>
                    <a:ext uri="{9D8B030D-6E8A-4147-A177-3AD203B41FA5}">
                      <a16:colId xmlns:a16="http://schemas.microsoft.com/office/drawing/2014/main" val="245821843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94964269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223558561"/>
                    </a:ext>
                  </a:extLst>
                </a:gridCol>
                <a:gridCol w="1371602">
                  <a:extLst>
                    <a:ext uri="{9D8B030D-6E8A-4147-A177-3AD203B41FA5}">
                      <a16:colId xmlns:a16="http://schemas.microsoft.com/office/drawing/2014/main" val="2309473858"/>
                    </a:ext>
                  </a:extLst>
                </a:gridCol>
              </a:tblGrid>
              <a:tr h="88582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Poverty Level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# of customers, (</a:t>
                      </a:r>
                      <a:r>
                        <a:rPr lang="en-US" sz="1200" u="none" strike="noStrike" dirty="0">
                          <a:effectLst/>
                        </a:rPr>
                        <a:t>estimated Dec 2023)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July2023 kWh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Dec2023 kWh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Est.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81691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49,673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$14,488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389972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101-150%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$36,246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44056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151-200%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47,830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$39,666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6141822"/>
                  </a:ext>
                </a:extLst>
              </a:tr>
              <a:tr h="147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201-250%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$50,832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7046689"/>
                  </a:ext>
                </a:extLst>
              </a:tr>
              <a:tr h="147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estimated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30,450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564173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low income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277,659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$114,591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093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930142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633F2-150F-9773-1B9C-84C4FD100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6A082-82E0-5362-4B76-673CDF939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utility research if applied to pnm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15706-1621-CE16-F9E4-8AF76A35747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Pipp thought experiment, continued….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7E139B-5116-4FAB-D1DE-28CE341CA318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365523-7C66-7D1B-E742-4A95C51347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182255"/>
              </p:ext>
            </p:extLst>
          </p:nvPr>
        </p:nvGraphicFramePr>
        <p:xfrm>
          <a:off x="228600" y="2266307"/>
          <a:ext cx="4267200" cy="19488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611">
                  <a:extLst>
                    <a:ext uri="{9D8B030D-6E8A-4147-A177-3AD203B41FA5}">
                      <a16:colId xmlns:a16="http://schemas.microsoft.com/office/drawing/2014/main" val="2343938644"/>
                    </a:ext>
                  </a:extLst>
                </a:gridCol>
                <a:gridCol w="698269">
                  <a:extLst>
                    <a:ext uri="{9D8B030D-6E8A-4147-A177-3AD203B41FA5}">
                      <a16:colId xmlns:a16="http://schemas.microsoft.com/office/drawing/2014/main" val="2458218430"/>
                    </a:ext>
                  </a:extLst>
                </a:gridCol>
                <a:gridCol w="931025">
                  <a:extLst>
                    <a:ext uri="{9D8B030D-6E8A-4147-A177-3AD203B41FA5}">
                      <a16:colId xmlns:a16="http://schemas.microsoft.com/office/drawing/2014/main" val="2949642693"/>
                    </a:ext>
                  </a:extLst>
                </a:gridCol>
                <a:gridCol w="775855">
                  <a:extLst>
                    <a:ext uri="{9D8B030D-6E8A-4147-A177-3AD203B41FA5}">
                      <a16:colId xmlns:a16="http://schemas.microsoft.com/office/drawing/2014/main" val="2903554027"/>
                    </a:ext>
                  </a:extLst>
                </a:gridCol>
                <a:gridCol w="853440">
                  <a:extLst>
                    <a:ext uri="{9D8B030D-6E8A-4147-A177-3AD203B41FA5}">
                      <a16:colId xmlns:a16="http://schemas.microsoft.com/office/drawing/2014/main" val="4223558561"/>
                    </a:ext>
                  </a:extLst>
                </a:gridCol>
              </a:tblGrid>
              <a:tr h="8858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Poverty Level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July 2023 kWh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July 2023 base rates bill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Est. Monthly Income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burden, base rates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81691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$93.85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$1,207.34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389972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101-150%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$103.45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$3,020.48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44056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151-200%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$99.11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$3,305.47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6141822"/>
                  </a:ext>
                </a:extLst>
              </a:tr>
              <a:tr h="147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201-250%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$102.17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$4,236.03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704668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4211D4D-D414-072B-E993-50627C40F96B}"/>
              </a:ext>
            </a:extLst>
          </p:cNvPr>
          <p:cNvSpPr txBox="1"/>
          <p:nvPr/>
        </p:nvSpPr>
        <p:spPr>
          <a:xfrm>
            <a:off x="990600" y="1901776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July 2023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9EC892F-266D-6DA0-0431-747CB6CE1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888552"/>
              </p:ext>
            </p:extLst>
          </p:nvPr>
        </p:nvGraphicFramePr>
        <p:xfrm>
          <a:off x="4495799" y="3904195"/>
          <a:ext cx="4267198" cy="19488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610">
                  <a:extLst>
                    <a:ext uri="{9D8B030D-6E8A-4147-A177-3AD203B41FA5}">
                      <a16:colId xmlns:a16="http://schemas.microsoft.com/office/drawing/2014/main" val="2343938644"/>
                    </a:ext>
                  </a:extLst>
                </a:gridCol>
                <a:gridCol w="698269">
                  <a:extLst>
                    <a:ext uri="{9D8B030D-6E8A-4147-A177-3AD203B41FA5}">
                      <a16:colId xmlns:a16="http://schemas.microsoft.com/office/drawing/2014/main" val="2458218430"/>
                    </a:ext>
                  </a:extLst>
                </a:gridCol>
                <a:gridCol w="931025">
                  <a:extLst>
                    <a:ext uri="{9D8B030D-6E8A-4147-A177-3AD203B41FA5}">
                      <a16:colId xmlns:a16="http://schemas.microsoft.com/office/drawing/2014/main" val="2949642693"/>
                    </a:ext>
                  </a:extLst>
                </a:gridCol>
                <a:gridCol w="775854">
                  <a:extLst>
                    <a:ext uri="{9D8B030D-6E8A-4147-A177-3AD203B41FA5}">
                      <a16:colId xmlns:a16="http://schemas.microsoft.com/office/drawing/2014/main" val="2903554027"/>
                    </a:ext>
                  </a:extLst>
                </a:gridCol>
                <a:gridCol w="853440">
                  <a:extLst>
                    <a:ext uri="{9D8B030D-6E8A-4147-A177-3AD203B41FA5}">
                      <a16:colId xmlns:a16="http://schemas.microsoft.com/office/drawing/2014/main" val="4223558561"/>
                    </a:ext>
                  </a:extLst>
                </a:gridCol>
              </a:tblGrid>
              <a:tr h="8858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Poverty Level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Dec 2023 kWh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Dec 2023 base rates bill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Est. Monthly Income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burden, base rates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81691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$69.74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$1,207.34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389972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101-150%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$76.12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$3,020.48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44056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151-200%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$71.19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$3,305.47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6141822"/>
                  </a:ext>
                </a:extLst>
              </a:tr>
              <a:tr h="147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201-250%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$71.22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$4,236.03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704668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4307C31-EA9B-81FE-FF54-5A193A9A77F9}"/>
              </a:ext>
            </a:extLst>
          </p:cNvPr>
          <p:cNvSpPr txBox="1"/>
          <p:nvPr/>
        </p:nvSpPr>
        <p:spPr>
          <a:xfrm>
            <a:off x="5943600" y="3487554"/>
            <a:ext cx="1981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December 2023</a:t>
            </a:r>
          </a:p>
        </p:txBody>
      </p:sp>
      <p:pic>
        <p:nvPicPr>
          <p:cNvPr id="1026" name="Picture 2" descr="Sun - Free nature icons">
            <a:extLst>
              <a:ext uri="{FF2B5EF4-FFF2-40B4-BE49-F238E27FC236}">
                <a16:creationId xmlns:a16="http://schemas.microsoft.com/office/drawing/2014/main" id="{08E6CD69-A829-635F-0445-8067C3F28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2" y="1745504"/>
            <a:ext cx="898558" cy="898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nowflake - Free nature icons">
            <a:extLst>
              <a:ext uri="{FF2B5EF4-FFF2-40B4-BE49-F238E27FC236}">
                <a16:creationId xmlns:a16="http://schemas.microsoft.com/office/drawing/2014/main" id="{AD58C72C-7D01-A8DC-B774-AB41D9FD8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237" y="3165582"/>
            <a:ext cx="1048362" cy="104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1504988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1E2AC-5EF5-FFC3-F2C9-2C700B91C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4E136-D482-521B-BCFC-B0100015A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utility research if applied to pnm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5B260-DA3E-EC00-7431-8E9B69A512F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Pipp thought experiment, conclusion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FF966D-FF0A-A4C3-7BD2-585A0559762C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879A6FB-4B2B-166B-C954-BD671A1FF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930928"/>
              </p:ext>
            </p:extLst>
          </p:nvPr>
        </p:nvGraphicFramePr>
        <p:xfrm>
          <a:off x="228600" y="2266307"/>
          <a:ext cx="4267200" cy="19488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611">
                  <a:extLst>
                    <a:ext uri="{9D8B030D-6E8A-4147-A177-3AD203B41FA5}">
                      <a16:colId xmlns:a16="http://schemas.microsoft.com/office/drawing/2014/main" val="2343938644"/>
                    </a:ext>
                  </a:extLst>
                </a:gridCol>
                <a:gridCol w="698269">
                  <a:extLst>
                    <a:ext uri="{9D8B030D-6E8A-4147-A177-3AD203B41FA5}">
                      <a16:colId xmlns:a16="http://schemas.microsoft.com/office/drawing/2014/main" val="2458218430"/>
                    </a:ext>
                  </a:extLst>
                </a:gridCol>
                <a:gridCol w="931025">
                  <a:extLst>
                    <a:ext uri="{9D8B030D-6E8A-4147-A177-3AD203B41FA5}">
                      <a16:colId xmlns:a16="http://schemas.microsoft.com/office/drawing/2014/main" val="2949642693"/>
                    </a:ext>
                  </a:extLst>
                </a:gridCol>
                <a:gridCol w="775855">
                  <a:extLst>
                    <a:ext uri="{9D8B030D-6E8A-4147-A177-3AD203B41FA5}">
                      <a16:colId xmlns:a16="http://schemas.microsoft.com/office/drawing/2014/main" val="2903554027"/>
                    </a:ext>
                  </a:extLst>
                </a:gridCol>
                <a:gridCol w="853440">
                  <a:extLst>
                    <a:ext uri="{9D8B030D-6E8A-4147-A177-3AD203B41FA5}">
                      <a16:colId xmlns:a16="http://schemas.microsoft.com/office/drawing/2014/main" val="4223558561"/>
                    </a:ext>
                  </a:extLst>
                </a:gridCol>
              </a:tblGrid>
              <a:tr h="8858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Poverty Level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Est. Monthly Income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July 2023 base rates bill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PIPP base rates limit 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 PIPP discount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81691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$1,207.34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$93.85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$36.22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($57.63)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389972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101-150%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$3,020.48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$103.45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$90.61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($12.83)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44056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151-200%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$3,305.47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$99.11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$99.16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$0.05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6141822"/>
                  </a:ext>
                </a:extLst>
              </a:tr>
              <a:tr h="147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201-250%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$4,236.03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$102.17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$127.08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$24.91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704668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F1E4AC5-82A6-58CF-A566-393037A1CBFB}"/>
              </a:ext>
            </a:extLst>
          </p:cNvPr>
          <p:cNvSpPr txBox="1"/>
          <p:nvPr/>
        </p:nvSpPr>
        <p:spPr>
          <a:xfrm>
            <a:off x="990600" y="1901776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July 2023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6CF2C80-5D4E-C2F9-42B4-0C2BF82CC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947656"/>
              </p:ext>
            </p:extLst>
          </p:nvPr>
        </p:nvGraphicFramePr>
        <p:xfrm>
          <a:off x="4495799" y="3904195"/>
          <a:ext cx="4267198" cy="19488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610">
                  <a:extLst>
                    <a:ext uri="{9D8B030D-6E8A-4147-A177-3AD203B41FA5}">
                      <a16:colId xmlns:a16="http://schemas.microsoft.com/office/drawing/2014/main" val="2343938644"/>
                    </a:ext>
                  </a:extLst>
                </a:gridCol>
                <a:gridCol w="698269">
                  <a:extLst>
                    <a:ext uri="{9D8B030D-6E8A-4147-A177-3AD203B41FA5}">
                      <a16:colId xmlns:a16="http://schemas.microsoft.com/office/drawing/2014/main" val="2458218430"/>
                    </a:ext>
                  </a:extLst>
                </a:gridCol>
                <a:gridCol w="931025">
                  <a:extLst>
                    <a:ext uri="{9D8B030D-6E8A-4147-A177-3AD203B41FA5}">
                      <a16:colId xmlns:a16="http://schemas.microsoft.com/office/drawing/2014/main" val="2949642693"/>
                    </a:ext>
                  </a:extLst>
                </a:gridCol>
                <a:gridCol w="775854">
                  <a:extLst>
                    <a:ext uri="{9D8B030D-6E8A-4147-A177-3AD203B41FA5}">
                      <a16:colId xmlns:a16="http://schemas.microsoft.com/office/drawing/2014/main" val="2903554027"/>
                    </a:ext>
                  </a:extLst>
                </a:gridCol>
                <a:gridCol w="853440">
                  <a:extLst>
                    <a:ext uri="{9D8B030D-6E8A-4147-A177-3AD203B41FA5}">
                      <a16:colId xmlns:a16="http://schemas.microsoft.com/office/drawing/2014/main" val="4223558561"/>
                    </a:ext>
                  </a:extLst>
                </a:gridCol>
              </a:tblGrid>
              <a:tr h="8858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Poverty Level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Est. Monthly Income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Dec 2023 base rates bill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PIPP base rates limit 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PIPP discount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81691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$1,207.34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$69.74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$36.22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($33.52)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389972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101-150%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$3,020.48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$76.12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$90.61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$14.50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44056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151-200%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$3,305.47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$71.19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$99.16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$27.98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6141822"/>
                  </a:ext>
                </a:extLst>
              </a:tr>
              <a:tr h="147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201-250%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$4,236.03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$71.22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$127.08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$55.86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704668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9EEBE8C-F665-F92F-B8AA-3451E255458D}"/>
              </a:ext>
            </a:extLst>
          </p:cNvPr>
          <p:cNvSpPr txBox="1"/>
          <p:nvPr/>
        </p:nvSpPr>
        <p:spPr>
          <a:xfrm>
            <a:off x="5943600" y="3487554"/>
            <a:ext cx="1981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December 2023</a:t>
            </a:r>
          </a:p>
        </p:txBody>
      </p:sp>
      <p:pic>
        <p:nvPicPr>
          <p:cNvPr id="1026" name="Picture 2" descr="Sun - Free nature icons">
            <a:extLst>
              <a:ext uri="{FF2B5EF4-FFF2-40B4-BE49-F238E27FC236}">
                <a16:creationId xmlns:a16="http://schemas.microsoft.com/office/drawing/2014/main" id="{4EAB9890-5B03-DD57-1179-72970EB64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2" y="1745504"/>
            <a:ext cx="898558" cy="898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nowflake - Free nature icons">
            <a:extLst>
              <a:ext uri="{FF2B5EF4-FFF2-40B4-BE49-F238E27FC236}">
                <a16:creationId xmlns:a16="http://schemas.microsoft.com/office/drawing/2014/main" id="{4AC3BD1A-6503-BB02-4D7C-88D832AFF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237" y="3165582"/>
            <a:ext cx="1048362" cy="104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0096461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EDFD1-E246-AE29-B81B-CEEA85B2E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5FAFA-83BE-0789-9778-F6C25E610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utility research if applied to pnm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38BB9-0844-E213-97D5-7CC0E91356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PIPP 3% energy burden base rates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895BD8-4EC0-D894-270B-25C4FB0DF9A8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2512969-2D36-96A6-9D17-1E9848D94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148502"/>
              </p:ext>
            </p:extLst>
          </p:nvPr>
        </p:nvGraphicFramePr>
        <p:xfrm>
          <a:off x="457200" y="2771775"/>
          <a:ext cx="8246534" cy="2066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34393864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45821843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94964269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09746447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703891212"/>
                    </a:ext>
                  </a:extLst>
                </a:gridCol>
                <a:gridCol w="1608667">
                  <a:extLst>
                    <a:ext uri="{9D8B030D-6E8A-4147-A177-3AD203B41FA5}">
                      <a16:colId xmlns:a16="http://schemas.microsoft.com/office/drawing/2014/main" val="1717776019"/>
                    </a:ext>
                  </a:extLst>
                </a:gridCol>
                <a:gridCol w="1608667">
                  <a:extLst>
                    <a:ext uri="{9D8B030D-6E8A-4147-A177-3AD203B41FA5}">
                      <a16:colId xmlns:a16="http://schemas.microsoft.com/office/drawing/2014/main" val="264831466"/>
                    </a:ext>
                  </a:extLst>
                </a:gridCol>
              </a:tblGrid>
              <a:tr h="88582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# of customers, (estimated Dec 2023)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July PIPP Discount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Discount to maintain 3% PIPP, July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December PIPP Discount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Discount to maintain 3% PIPP, December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2-month Total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81691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100% of FPL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49,673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($57.63)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($2,862,433)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($33.52)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($1,664,958)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($4,527,391)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389972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150% of FPL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($12.83)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($333,911)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($333,911)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44056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200% of FPL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47,830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614182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250% of FPL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704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646216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E4088-4DED-539C-79D4-518FC5F07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C0331-0F34-3851-3782-67A9E2997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utility research if applied to pnm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A2897-202D-3137-34CA-F8FB33E7152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Seasonal Discount rate 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6D5BF0-111B-FD3F-8CFF-D6A724058002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548F438-F326-977B-7AFA-F0AEE30BE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065938"/>
              </p:ext>
            </p:extLst>
          </p:nvPr>
        </p:nvGraphicFramePr>
        <p:xfrm>
          <a:off x="272273" y="2753928"/>
          <a:ext cx="8537872" cy="18942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4489">
                  <a:extLst>
                    <a:ext uri="{9D8B030D-6E8A-4147-A177-3AD203B41FA5}">
                      <a16:colId xmlns:a16="http://schemas.microsoft.com/office/drawing/2014/main" val="2343938644"/>
                    </a:ext>
                  </a:extLst>
                </a:gridCol>
                <a:gridCol w="1104489">
                  <a:extLst>
                    <a:ext uri="{9D8B030D-6E8A-4147-A177-3AD203B41FA5}">
                      <a16:colId xmlns:a16="http://schemas.microsoft.com/office/drawing/2014/main" val="2458218430"/>
                    </a:ext>
                  </a:extLst>
                </a:gridCol>
                <a:gridCol w="690096">
                  <a:extLst>
                    <a:ext uri="{9D8B030D-6E8A-4147-A177-3AD203B41FA5}">
                      <a16:colId xmlns:a16="http://schemas.microsoft.com/office/drawing/2014/main" val="294964269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09746447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70389121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71777601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6483146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145444098"/>
                    </a:ext>
                  </a:extLst>
                </a:gridCol>
                <a:gridCol w="1142998">
                  <a:extLst>
                    <a:ext uri="{9D8B030D-6E8A-4147-A177-3AD203B41FA5}">
                      <a16:colId xmlns:a16="http://schemas.microsoft.com/office/drawing/2014/main" val="2479020361"/>
                    </a:ext>
                  </a:extLst>
                </a:gridCol>
              </a:tblGrid>
              <a:tr h="70960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# of customers, (estimated Dec 2023)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June 2023 kWh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July 2023 kWh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Aug 2023 kWh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customer Summer Energy charges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Summer Tiered Discount per customer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 Summer energy charge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cost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816913"/>
                  </a:ext>
                </a:extLst>
              </a:tr>
              <a:tr h="2961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100% of FPL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49,673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$227.06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($200)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$27.06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($9,934,600)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3899726"/>
                  </a:ext>
                </a:extLst>
              </a:tr>
              <a:tr h="2961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150% of FPL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$254.96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($150)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$104.96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($3,902,400)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440568"/>
                  </a:ext>
                </a:extLst>
              </a:tr>
              <a:tr h="2961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200% of FPL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47,830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$242.69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($125)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$117.69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($5,978,750)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6141822"/>
                  </a:ext>
                </a:extLst>
              </a:tr>
              <a:tr h="2961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250% of FPL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$250.95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($50)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$200.95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($2,751,900)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704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187216"/>
      </p:ext>
    </p:extLst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751E3-E527-0294-B441-084FD5370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28237-3708-A9B9-5028-C09BE8495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utility research if applied to pnm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2CC2A-59C2-67EA-0772-5FC9FC6EE9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Discuss Pros and cons of the various methodologies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1AE904-642C-A6DE-D05C-0C77E7034AD9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0799ED7-F56E-0343-8DF0-1D0F406BF9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037965"/>
              </p:ext>
            </p:extLst>
          </p:nvPr>
        </p:nvGraphicFramePr>
        <p:xfrm>
          <a:off x="457200" y="3429000"/>
          <a:ext cx="7703507" cy="2028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501">
                  <a:extLst>
                    <a:ext uri="{9D8B030D-6E8A-4147-A177-3AD203B41FA5}">
                      <a16:colId xmlns:a16="http://schemas.microsoft.com/office/drawing/2014/main" val="707169135"/>
                    </a:ext>
                  </a:extLst>
                </a:gridCol>
                <a:gridCol w="1100501">
                  <a:extLst>
                    <a:ext uri="{9D8B030D-6E8A-4147-A177-3AD203B41FA5}">
                      <a16:colId xmlns:a16="http://schemas.microsoft.com/office/drawing/2014/main" val="232175833"/>
                    </a:ext>
                  </a:extLst>
                </a:gridCol>
                <a:gridCol w="1100501">
                  <a:extLst>
                    <a:ext uri="{9D8B030D-6E8A-4147-A177-3AD203B41FA5}">
                      <a16:colId xmlns:a16="http://schemas.microsoft.com/office/drawing/2014/main" val="827644477"/>
                    </a:ext>
                  </a:extLst>
                </a:gridCol>
                <a:gridCol w="1100501">
                  <a:extLst>
                    <a:ext uri="{9D8B030D-6E8A-4147-A177-3AD203B41FA5}">
                      <a16:colId xmlns:a16="http://schemas.microsoft.com/office/drawing/2014/main" val="2083335365"/>
                    </a:ext>
                  </a:extLst>
                </a:gridCol>
                <a:gridCol w="1100501">
                  <a:extLst>
                    <a:ext uri="{9D8B030D-6E8A-4147-A177-3AD203B41FA5}">
                      <a16:colId xmlns:a16="http://schemas.microsoft.com/office/drawing/2014/main" val="3650861664"/>
                    </a:ext>
                  </a:extLst>
                </a:gridCol>
                <a:gridCol w="1100501">
                  <a:extLst>
                    <a:ext uri="{9D8B030D-6E8A-4147-A177-3AD203B41FA5}">
                      <a16:colId xmlns:a16="http://schemas.microsoft.com/office/drawing/2014/main" val="2070170614"/>
                    </a:ext>
                  </a:extLst>
                </a:gridCol>
                <a:gridCol w="1100501">
                  <a:extLst>
                    <a:ext uri="{9D8B030D-6E8A-4147-A177-3AD203B41FA5}">
                      <a16:colId xmlns:a16="http://schemas.microsoft.com/office/drawing/2014/main" val="3877524247"/>
                    </a:ext>
                  </a:extLst>
                </a:gridCol>
              </a:tblGrid>
              <a:tr h="200066">
                <a:tc gridSpan="7"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Table 3-9 Program Participants and Costs for Program Year 2021-2022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67877"/>
                  </a:ext>
                </a:extLst>
              </a:tr>
              <a:tr h="400132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Atmos Energy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Black Hills – electric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Black Hills – gas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CNG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Public Service – electric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Public Service - gas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336925"/>
                  </a:ext>
                </a:extLst>
              </a:tr>
              <a:tr h="288985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# of participants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879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948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363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194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34,205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44,872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080343"/>
                  </a:ext>
                </a:extLst>
              </a:tr>
              <a:tr h="288985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Total Admin Costs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$1,168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$23,960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$18,984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$9,651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$249,215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$124,759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929824"/>
                  </a:ext>
                </a:extLst>
              </a:tr>
              <a:tr h="288985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Fixed Bill Credits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$67,615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$1,120,020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$179,336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$87,662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$11,036,108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$4,385,295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683698"/>
                  </a:ext>
                </a:extLst>
              </a:tr>
              <a:tr h="288985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Arrearage Credits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$88,170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$97,439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$17,892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$6,867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$689,633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845235"/>
                  </a:ext>
                </a:extLst>
              </a:tr>
              <a:tr h="188082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Other Costs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$1,564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$3,274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$100,000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$100,000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23070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6DEBB87-D4C3-D62C-3109-4949D53FCF4E}"/>
              </a:ext>
            </a:extLst>
          </p:cNvPr>
          <p:cNvSpPr txBox="1"/>
          <p:nvPr/>
        </p:nvSpPr>
        <p:spPr>
          <a:xfrm>
            <a:off x="535618" y="1984264"/>
            <a:ext cx="6591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This table is from Colorado’s PIPP evaluation of the electric and gas utilities’ implementation.  These evaluation characteristics are a good starting point for discussion:</a:t>
            </a:r>
          </a:p>
          <a:p>
            <a:pPr marL="228600" indent="-228600">
              <a:buAutoNum type="arabicPeriod"/>
            </a:pPr>
            <a:r>
              <a:rPr lang="en-US" sz="1200" dirty="0"/>
              <a:t>Should there be a customer participation cap?</a:t>
            </a:r>
          </a:p>
          <a:p>
            <a:pPr marL="228600" indent="-228600">
              <a:buAutoNum type="arabicPeriod"/>
            </a:pPr>
            <a:r>
              <a:rPr lang="en-US" sz="1200" dirty="0"/>
              <a:t>Limits on total annual credit amount?  Administration costs?</a:t>
            </a:r>
          </a:p>
          <a:p>
            <a:pPr marL="228600" indent="-228600">
              <a:buAutoNum type="arabicPeriod"/>
            </a:pPr>
            <a:r>
              <a:rPr lang="en-US" sz="1200" dirty="0"/>
              <a:t>Is it important for discount to be easy to understand?</a:t>
            </a:r>
          </a:p>
          <a:p>
            <a:pPr marL="228600" indent="-228600">
              <a:buAutoNum type="arabicPeriod"/>
            </a:pPr>
            <a:r>
              <a:rPr lang="en-US" sz="1200" dirty="0"/>
              <a:t>What should the income cutoff for the discount be?</a:t>
            </a:r>
          </a:p>
          <a:p>
            <a:pPr marL="228600" indent="-228600">
              <a:buAutoNum type="arabicPeriod"/>
            </a:pPr>
            <a:r>
              <a:rPr lang="en-US" sz="1200" dirty="0"/>
              <a:t>And more…….</a:t>
            </a:r>
          </a:p>
          <a:p>
            <a:pPr marL="228600" indent="-228600">
              <a:buAutoNum type="arabicPeriod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27506485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6367F-8FF0-FD1C-2B1A-B51EA3A86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F0BDE29D-5245-01FC-5C23-74AF36C9F068}"/>
              </a:ext>
            </a:extLst>
          </p:cNvPr>
          <p:cNvSpPr/>
          <p:nvPr/>
        </p:nvSpPr>
        <p:spPr>
          <a:xfrm>
            <a:off x="3810000" y="2737782"/>
            <a:ext cx="3351290" cy="3215342"/>
          </a:xfrm>
          <a:prstGeom prst="ellipse">
            <a:avLst/>
          </a:prstGeom>
          <a:solidFill>
            <a:schemeClr val="accent6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chemeClr val="tx1"/>
                </a:solidFill>
              </a:rPr>
              <a:t>     Less Volatile /        More Predictable </a:t>
            </a:r>
          </a:p>
          <a:p>
            <a:pPr algn="r"/>
            <a:r>
              <a:rPr lang="en-US" b="1" dirty="0">
                <a:solidFill>
                  <a:schemeClr val="tx1"/>
                </a:solidFill>
              </a:rPr>
              <a:t>Bills and Revenue</a:t>
            </a:r>
          </a:p>
          <a:p>
            <a:pPr algn="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9FB0B40-60B3-9A22-D773-A912BFC0D70E}"/>
              </a:ext>
            </a:extLst>
          </p:cNvPr>
          <p:cNvSpPr/>
          <p:nvPr/>
        </p:nvSpPr>
        <p:spPr>
          <a:xfrm>
            <a:off x="1373109" y="2737028"/>
            <a:ext cx="3351291" cy="3215342"/>
          </a:xfrm>
          <a:prstGeom prst="ellipse">
            <a:avLst/>
          </a:prstGeom>
          <a:solidFill>
            <a:schemeClr val="accent3">
              <a:lumMod val="60000"/>
              <a:lumOff val="40000"/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Fairness and Affordability</a:t>
            </a:r>
          </a:p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DAEB790-36C9-993F-6D4B-2A637F421F21}"/>
              </a:ext>
            </a:extLst>
          </p:cNvPr>
          <p:cNvSpPr/>
          <p:nvPr/>
        </p:nvSpPr>
        <p:spPr>
          <a:xfrm>
            <a:off x="2516110" y="828676"/>
            <a:ext cx="3351290" cy="3286124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Align Cost Causation with Cost Recovery</a:t>
            </a:r>
          </a:p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67549D-35E0-7A8D-9DA6-325E09E0A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662" y="288976"/>
            <a:ext cx="8334675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RATE DESIGN PRINcIPLES - What is pnm trying to achieve?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780E6-F0E5-BFD9-334F-232F5083D979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D98A5D-162A-ABE8-983D-AC42AB3270D4}"/>
              </a:ext>
            </a:extLst>
          </p:cNvPr>
          <p:cNvSpPr txBox="1"/>
          <p:nvPr/>
        </p:nvSpPr>
        <p:spPr>
          <a:xfrm>
            <a:off x="2888055" y="3148015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</a:rPr>
              <a:t>Reasonable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99E4BD-C920-F955-3D95-2E986C18A061}"/>
              </a:ext>
            </a:extLst>
          </p:cNvPr>
          <p:cNvSpPr txBox="1"/>
          <p:nvPr/>
        </p:nvSpPr>
        <p:spPr>
          <a:xfrm>
            <a:off x="4418845" y="3109579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</a:rPr>
              <a:t>Sustainable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454BE7-3472-21E9-F643-F0DA91F982CB}"/>
              </a:ext>
            </a:extLst>
          </p:cNvPr>
          <p:cNvSpPr txBox="1"/>
          <p:nvPr/>
        </p:nvSpPr>
        <p:spPr>
          <a:xfrm>
            <a:off x="3802834" y="4309633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2060"/>
                </a:solidFill>
              </a:rPr>
              <a:t>Equitable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3D4E79-8E52-829D-576D-522FA250DEFB}"/>
              </a:ext>
            </a:extLst>
          </p:cNvPr>
          <p:cNvSpPr txBox="1"/>
          <p:nvPr/>
        </p:nvSpPr>
        <p:spPr>
          <a:xfrm>
            <a:off x="3840934" y="3417355"/>
            <a:ext cx="914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>
                <a:solidFill>
                  <a:srgbClr val="C00000"/>
                </a:solidFill>
              </a:rPr>
              <a:t>Modern Rate Design</a:t>
            </a:r>
          </a:p>
        </p:txBody>
      </p:sp>
      <p:sp>
        <p:nvSpPr>
          <p:cNvPr id="14" name="Arrow: Striped Right 13">
            <a:extLst>
              <a:ext uri="{FF2B5EF4-FFF2-40B4-BE49-F238E27FC236}">
                <a16:creationId xmlns:a16="http://schemas.microsoft.com/office/drawing/2014/main" id="{1564C18D-520D-A78A-58A5-C64162C13B9B}"/>
              </a:ext>
            </a:extLst>
          </p:cNvPr>
          <p:cNvSpPr/>
          <p:nvPr/>
        </p:nvSpPr>
        <p:spPr>
          <a:xfrm>
            <a:off x="5783465" y="1986937"/>
            <a:ext cx="2846182" cy="2245283"/>
          </a:xfrm>
          <a:prstGeom prst="strip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rial Black" panose="020B0A04020102020204" pitchFamily="34" charset="0"/>
              </a:rPr>
              <a:t>ETA</a:t>
            </a:r>
          </a:p>
        </p:txBody>
      </p:sp>
    </p:spTree>
    <p:extLst>
      <p:ext uri="{BB962C8B-B14F-4D97-AF65-F5344CB8AC3E}">
        <p14:creationId xmlns:p14="http://schemas.microsoft.com/office/powerpoint/2010/main" val="37257602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3" grpId="0" animBg="1"/>
      <p:bldP spid="6" grpId="0"/>
      <p:bldP spid="7" grpId="0"/>
      <p:bldP spid="9" grpId="0"/>
      <p:bldP spid="10" grpId="0"/>
      <p:bldP spid="14" grpId="1" animBg="1"/>
      <p:bldP spid="14" grpId="2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F9CA9-8CB0-8F18-C9FD-D13292845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9BC11-D6A4-53E6-66B9-12C5A657C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D8AD7-6C3A-7C04-7174-6F694B3879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October 14, 2025 (registration link on PNM.com/</a:t>
            </a:r>
            <a:r>
              <a:rPr lang="en-US" dirty="0" err="1"/>
              <a:t>prac</a:t>
            </a:r>
            <a:r>
              <a:rPr lang="en-US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7EB74C-FD75-80D1-9385-BD9408A1F217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BD08E9-1979-2317-309E-4906277DD393}"/>
              </a:ext>
            </a:extLst>
          </p:cNvPr>
          <p:cNvSpPr txBox="1"/>
          <p:nvPr/>
        </p:nvSpPr>
        <p:spPr>
          <a:xfrm>
            <a:off x="609600" y="21336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Low-income rate proposals</a:t>
            </a:r>
          </a:p>
          <a:p>
            <a:endParaRPr lang="en-US" dirty="0"/>
          </a:p>
          <a:p>
            <a:r>
              <a:rPr lang="en-US" dirty="0"/>
              <a:t>2. Road to Default TOD rate design </a:t>
            </a:r>
          </a:p>
        </p:txBody>
      </p:sp>
    </p:spTree>
    <p:extLst>
      <p:ext uri="{BB962C8B-B14F-4D97-AF65-F5344CB8AC3E}">
        <p14:creationId xmlns:p14="http://schemas.microsoft.com/office/powerpoint/2010/main" val="1774476245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035270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C6389-DABB-BC98-65E1-DDDFCD740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9EB8E-6BD9-3CD6-322D-9FDBD2637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Low-income rates and programs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3DB2521-C6C9-49B8-D03E-3A4D03C758E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03897821"/>
              </p:ext>
            </p:extLst>
          </p:nvPr>
        </p:nvGraphicFramePr>
        <p:xfrm>
          <a:off x="494985" y="1917699"/>
          <a:ext cx="8085138" cy="3689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7523">
                  <a:extLst>
                    <a:ext uri="{9D8B030D-6E8A-4147-A177-3AD203B41FA5}">
                      <a16:colId xmlns:a16="http://schemas.microsoft.com/office/drawing/2014/main" val="1819860544"/>
                    </a:ext>
                  </a:extLst>
                </a:gridCol>
                <a:gridCol w="1347523">
                  <a:extLst>
                    <a:ext uri="{9D8B030D-6E8A-4147-A177-3AD203B41FA5}">
                      <a16:colId xmlns:a16="http://schemas.microsoft.com/office/drawing/2014/main" val="1344067399"/>
                    </a:ext>
                  </a:extLst>
                </a:gridCol>
                <a:gridCol w="1347523">
                  <a:extLst>
                    <a:ext uri="{9D8B030D-6E8A-4147-A177-3AD203B41FA5}">
                      <a16:colId xmlns:a16="http://schemas.microsoft.com/office/drawing/2014/main" val="2204481218"/>
                    </a:ext>
                  </a:extLst>
                </a:gridCol>
                <a:gridCol w="1223169">
                  <a:extLst>
                    <a:ext uri="{9D8B030D-6E8A-4147-A177-3AD203B41FA5}">
                      <a16:colId xmlns:a16="http://schemas.microsoft.com/office/drawing/2014/main" val="491444802"/>
                    </a:ext>
                  </a:extLst>
                </a:gridCol>
                <a:gridCol w="1471877">
                  <a:extLst>
                    <a:ext uri="{9D8B030D-6E8A-4147-A177-3AD203B41FA5}">
                      <a16:colId xmlns:a16="http://schemas.microsoft.com/office/drawing/2014/main" val="3916069694"/>
                    </a:ext>
                  </a:extLst>
                </a:gridCol>
                <a:gridCol w="1347523">
                  <a:extLst>
                    <a:ext uri="{9D8B030D-6E8A-4147-A177-3AD203B41FA5}">
                      <a16:colId xmlns:a16="http://schemas.microsoft.com/office/drawing/2014/main" val="1477804787"/>
                    </a:ext>
                  </a:extLst>
                </a:gridCol>
              </a:tblGrid>
              <a:tr h="444501">
                <a:tc>
                  <a:txBody>
                    <a:bodyPr/>
                    <a:lstStyle/>
                    <a:p>
                      <a:r>
                        <a:rPr lang="en-US" dirty="0"/>
                        <a:t>California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Colorado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Illinois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Ohio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Pennsylvania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Virginia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63708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200" dirty="0"/>
                        <a:t>Pacific Gas &amp; Electric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Black Hills 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Ameren Illinois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AEP Ohio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Duquesne Light 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Appalachian Power Company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067769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200" dirty="0"/>
                        <a:t>San Diego Gas &amp; Electric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PSCo</a:t>
                      </a:r>
                      <a:r>
                        <a:rPr lang="en-US" sz="1200" dirty="0"/>
                        <a:t> - 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AES Ohio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Metropolitan Edison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Dominion Energy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63686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200" dirty="0"/>
                        <a:t>Southern California Edison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Duke 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PECO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5177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The Illuminating 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Pennelec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675314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Ohio Edison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Pennsylvania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013935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Toledo Edison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UGI Utilities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6092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West Penn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5831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D6AFBCA-86C1-0A14-11F9-E6808EF0EA08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F5183E-F33D-D156-4272-AAD1DD500057}"/>
              </a:ext>
            </a:extLst>
          </p:cNvPr>
          <p:cNvSpPr txBox="1"/>
          <p:nvPr/>
        </p:nvSpPr>
        <p:spPr>
          <a:xfrm>
            <a:off x="533400" y="1371600"/>
            <a:ext cx="7162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Utilities with Percentage of Income Payment Plan (PIPP)</a:t>
            </a:r>
          </a:p>
        </p:txBody>
      </p:sp>
    </p:spTree>
    <p:extLst>
      <p:ext uri="{BB962C8B-B14F-4D97-AF65-F5344CB8AC3E}">
        <p14:creationId xmlns:p14="http://schemas.microsoft.com/office/powerpoint/2010/main" val="349066015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DAAC4-C950-4659-3342-E568263E0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F2024-9FE2-2F7D-818F-A0520A1BC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Low-income rates and programs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4FA4B07-0393-1D31-F4F9-038F4375342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16527935"/>
              </p:ext>
            </p:extLst>
          </p:nvPr>
        </p:nvGraphicFramePr>
        <p:xfrm>
          <a:off x="1056166" y="2133600"/>
          <a:ext cx="6962775" cy="3487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6215">
                  <a:extLst>
                    <a:ext uri="{9D8B030D-6E8A-4147-A177-3AD203B41FA5}">
                      <a16:colId xmlns:a16="http://schemas.microsoft.com/office/drawing/2014/main" val="1819860544"/>
                    </a:ext>
                  </a:extLst>
                </a:gridCol>
                <a:gridCol w="1514160">
                  <a:extLst>
                    <a:ext uri="{9D8B030D-6E8A-4147-A177-3AD203B41FA5}">
                      <a16:colId xmlns:a16="http://schemas.microsoft.com/office/drawing/2014/main" val="134406739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204481218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914448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916069694"/>
                    </a:ext>
                  </a:extLst>
                </a:gridCol>
              </a:tblGrid>
              <a:tr h="44450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63708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Arizona Public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ComEd, Exelon (IL)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Montana-Dakota Utilities Co. (MT)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Rhode Island 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Potomac Edison Corp (WV)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067769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Liberty, Algonquin Power &amp; Utilities Corp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Cleco Corporate Holdings (LA)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NorthWestern</a:t>
                      </a:r>
                      <a:r>
                        <a:rPr lang="en-US" sz="1100" dirty="0"/>
                        <a:t> Energy (MT)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Green Mountain Power (VT)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Pacific Power (OR)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63686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Pacific Gas &amp; Electric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Eversource Energy (MA)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Eversource Energy (NH)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Avista Utilities (WA)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Portland General Electric (OR)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5177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San Diego Gas &amp; Electric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National Grid (MA)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Liberty, Algonquin Power &amp; Utilities Corp (NH)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PacifiCorp (WA)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Minnesota Power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675314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Southern California Edison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Until Corporation (MA)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Until Corporation (NH)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Puget Sound Energy (WA)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DTE Energy (MI)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013935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Eversource Energy (CT)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United Illuminating Company, Avangrid (CT)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Appalachian Power Co. (WV)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Mon Power (WV)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6092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D3757FD-1F20-B68C-C869-522B67ABCCAE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AE07A4-D822-8E93-3F8F-12AE192529D5}"/>
              </a:ext>
            </a:extLst>
          </p:cNvPr>
          <p:cNvSpPr txBox="1"/>
          <p:nvPr/>
        </p:nvSpPr>
        <p:spPr>
          <a:xfrm>
            <a:off x="457200" y="1392809"/>
            <a:ext cx="3266117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Utilities offering Discount Rate</a:t>
            </a:r>
          </a:p>
        </p:txBody>
      </p:sp>
    </p:spTree>
    <p:extLst>
      <p:ext uri="{BB962C8B-B14F-4D97-AF65-F5344CB8AC3E}">
        <p14:creationId xmlns:p14="http://schemas.microsoft.com/office/powerpoint/2010/main" val="270026774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AEFCB-B2E2-BCA7-FEC0-F2F3990D4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93B1F-1B0B-695B-9515-B08D1E5A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Low-income rates and programs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207CD53-D89B-EC4A-772B-D1262651892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05927933"/>
              </p:ext>
            </p:extLst>
          </p:nvPr>
        </p:nvGraphicFramePr>
        <p:xfrm>
          <a:off x="1219200" y="1965679"/>
          <a:ext cx="6962775" cy="3618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6215">
                  <a:extLst>
                    <a:ext uri="{9D8B030D-6E8A-4147-A177-3AD203B41FA5}">
                      <a16:colId xmlns:a16="http://schemas.microsoft.com/office/drawing/2014/main" val="1819860544"/>
                    </a:ext>
                  </a:extLst>
                </a:gridCol>
                <a:gridCol w="1514160">
                  <a:extLst>
                    <a:ext uri="{9D8B030D-6E8A-4147-A177-3AD203B41FA5}">
                      <a16:colId xmlns:a16="http://schemas.microsoft.com/office/drawing/2014/main" val="134406739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204481218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914448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916069694"/>
                    </a:ext>
                  </a:extLst>
                </a:gridCol>
              </a:tblGrid>
              <a:tr h="44450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63708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Alabama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Georgia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Indiana Michigan Power (MI)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Evergy</a:t>
                      </a:r>
                      <a:r>
                        <a:rPr lang="en-US" sz="1100" dirty="0"/>
                        <a:t> (MO)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Orange and Rockland Utilities, </a:t>
                      </a:r>
                      <a:r>
                        <a:rPr lang="en-US" sz="1100" dirty="0" err="1"/>
                        <a:t>ConEd</a:t>
                      </a:r>
                      <a:r>
                        <a:rPr lang="en-US" sz="1100" dirty="0"/>
                        <a:t> (NY)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067769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Tucson Electric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Kentucky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Xcel Energy (MI)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Liberty, Algonquin Power &amp; Utilities Corp (MO)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PSEG Long Island (NY)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63686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Unisource Energy (AZ)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Central Maine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Minnesota Power (MN)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Central Hudson Gas &amp; Electric (NY)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Rochester Gas and Electric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5177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Oklahoma Gas &amp; Electric (AR) and (OK)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Versant Power (ME)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Otter Tail Power Company (MN)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Consolidated Edison Company of New York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Duke Energy Progress (NC)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675314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Public Service Company of Colorado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Consumers Energy (MI)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Mississippi Power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National Grid (NY)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PPL Electric Utilities (PA)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013935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r>
                        <a:rPr lang="en-US" sz="1100" dirty="0"/>
                        <a:t>Pepco, Exelon Corp (Washington DC)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DTE Energy (MI)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Ameren Missouri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New York State Electric &amp; 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Rocky Mountain Power (UT)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6092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2A778C6-4F5E-E4F9-8BB5-C96B961413E4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8CA6FB-40BA-F247-254B-3E337AA3C922}"/>
              </a:ext>
            </a:extLst>
          </p:cNvPr>
          <p:cNvSpPr txBox="1"/>
          <p:nvPr/>
        </p:nvSpPr>
        <p:spPr>
          <a:xfrm>
            <a:off x="457200" y="1392809"/>
            <a:ext cx="3570917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Utilities offering Flat Discount</a:t>
            </a:r>
          </a:p>
        </p:txBody>
      </p:sp>
    </p:spTree>
    <p:extLst>
      <p:ext uri="{BB962C8B-B14F-4D97-AF65-F5344CB8AC3E}">
        <p14:creationId xmlns:p14="http://schemas.microsoft.com/office/powerpoint/2010/main" val="295088816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9191C-FC06-0BED-6C95-B9BA207CB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69752-4525-F85D-4E0E-F51A054290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Characteristics applicable to all the different rates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2DE26-98DB-9439-087D-E11157923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83808" y="1949927"/>
            <a:ext cx="4983791" cy="4003198"/>
          </a:xfrm>
        </p:spPr>
        <p:txBody>
          <a:bodyPr/>
          <a:lstStyle/>
          <a:p>
            <a:r>
              <a:rPr lang="en-US" sz="1800" i="1" dirty="0"/>
              <a:t>Eligibility</a:t>
            </a:r>
          </a:p>
          <a:p>
            <a:pPr marL="0" indent="0">
              <a:buNone/>
            </a:pPr>
            <a:endParaRPr lang="en-US" sz="1800" i="1" dirty="0"/>
          </a:p>
          <a:p>
            <a:r>
              <a:rPr lang="en-US" sz="1800" i="1" dirty="0"/>
              <a:t>Qualifying / application process</a:t>
            </a:r>
          </a:p>
          <a:p>
            <a:pPr marL="0" indent="0">
              <a:buNone/>
            </a:pPr>
            <a:endParaRPr lang="en-US" sz="1800" i="1" dirty="0"/>
          </a:p>
          <a:p>
            <a:r>
              <a:rPr lang="en-US" sz="1800" i="1" dirty="0"/>
              <a:t>Rate types / amounts</a:t>
            </a:r>
          </a:p>
          <a:p>
            <a:pPr marL="0" indent="0">
              <a:buNone/>
            </a:pPr>
            <a:endParaRPr lang="en-US" sz="1800" i="1" dirty="0"/>
          </a:p>
          <a:p>
            <a:r>
              <a:rPr lang="en-US" sz="1800" i="1" dirty="0"/>
              <a:t>Monthly bill discounts</a:t>
            </a:r>
          </a:p>
          <a:p>
            <a:endParaRPr lang="en-US" sz="1800" i="1" dirty="0"/>
          </a:p>
          <a:p>
            <a:r>
              <a:rPr lang="en-US" sz="1800" i="1" dirty="0"/>
              <a:t>Who pays?</a:t>
            </a:r>
          </a:p>
          <a:p>
            <a:endParaRPr lang="en-US" sz="1800" i="1" dirty="0"/>
          </a:p>
          <a:p>
            <a:r>
              <a:rPr lang="en-US" sz="1800" i="1" dirty="0"/>
              <a:t>Program evaluation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818561-D75F-11E1-1AAF-A2BAA1A8785B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108349316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3F74A-E4A9-2092-4EB9-9DFF07443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23F29-9EA7-B8E7-43E2-252574EB2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679BC-1A6A-1904-7AA0-1E2149CD73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Characteristics applicable to all the different rates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B10FBC-ABE4-3AE6-017D-AEBDCD116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19400" y="2919778"/>
            <a:ext cx="3276600" cy="1174273"/>
          </a:xfrm>
        </p:spPr>
        <p:txBody>
          <a:bodyPr/>
          <a:lstStyle/>
          <a:p>
            <a:pPr marL="0" indent="0">
              <a:buNone/>
            </a:pPr>
            <a:r>
              <a:rPr lang="en-US" sz="5400" i="1" dirty="0"/>
              <a:t>Eligibility</a:t>
            </a:r>
          </a:p>
          <a:p>
            <a:pPr marL="0" indent="0">
              <a:buNone/>
            </a:pPr>
            <a:endParaRPr lang="en-US" sz="1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FF15D9-0020-D9D8-F78A-69349AD3E891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</p:spTree>
    <p:extLst>
      <p:ext uri="{BB962C8B-B14F-4D97-AF65-F5344CB8AC3E}">
        <p14:creationId xmlns:p14="http://schemas.microsoft.com/office/powerpoint/2010/main" val="83564699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B5D42-6AA1-F331-10D3-3413C22CB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6536-B2E8-725C-1BA8-E78529EAD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Low-income rates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D2ED3-FD19-3B16-5483-1F4883632D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eligibility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147429-59BA-F8F7-F2AC-09F2478D5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57400" y="2362200"/>
            <a:ext cx="5288591" cy="1731851"/>
          </a:xfrm>
        </p:spPr>
        <p:txBody>
          <a:bodyPr/>
          <a:lstStyle/>
          <a:p>
            <a:pPr marL="0" indent="0">
              <a:buNone/>
            </a:pPr>
            <a:endParaRPr lang="en-US" sz="5400" i="1" dirty="0"/>
          </a:p>
          <a:p>
            <a:pPr marL="0" indent="0">
              <a:buNone/>
            </a:pPr>
            <a:endParaRPr lang="en-US" sz="12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A042DC-563B-8046-EB4D-E00E12B1C0DE}"/>
              </a:ext>
            </a:extLst>
          </p:cNvPr>
          <p:cNvSpPr txBox="1"/>
          <p:nvPr/>
        </p:nvSpPr>
        <p:spPr>
          <a:xfrm>
            <a:off x="0" y="573768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Working group – not for reproduction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F77A5D5-25E6-CF7B-78AE-CCC1E73191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280153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827F684-F51E-1CDD-E7B5-07CB7AC202C5}"/>
              </a:ext>
            </a:extLst>
          </p:cNvPr>
          <p:cNvSpPr txBox="1"/>
          <p:nvPr/>
        </p:nvSpPr>
        <p:spPr>
          <a:xfrm>
            <a:off x="1447800" y="5029200"/>
            <a:ext cx="1981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*Either related to a percentage of the Federal Poverty Level or the median income of the state.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91CD4E-66BD-A3E3-EA85-F9819B9D06D7}"/>
              </a:ext>
            </a:extLst>
          </p:cNvPr>
          <p:cNvSpPr txBox="1"/>
          <p:nvPr/>
        </p:nvSpPr>
        <p:spPr>
          <a:xfrm>
            <a:off x="5676900" y="4953169"/>
            <a:ext cx="1981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*Seems to be the most common.</a:t>
            </a:r>
          </a:p>
        </p:txBody>
      </p:sp>
    </p:spTree>
    <p:extLst>
      <p:ext uri="{BB962C8B-B14F-4D97-AF65-F5344CB8AC3E}">
        <p14:creationId xmlns:p14="http://schemas.microsoft.com/office/powerpoint/2010/main" val="213751606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13502</TotalTime>
  <Words>3282</Words>
  <Application>Microsoft Office PowerPoint</Application>
  <PresentationFormat>On-screen Show (4:3)</PresentationFormat>
  <Paragraphs>846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Arial Black</vt:lpstr>
      <vt:lpstr>Calibri</vt:lpstr>
      <vt:lpstr>Courier New</vt:lpstr>
      <vt:lpstr>Times New Roman</vt:lpstr>
      <vt:lpstr>Wingdings</vt:lpstr>
      <vt:lpstr>Office Theme</vt:lpstr>
      <vt:lpstr>Pricing Advisory Committee (PRAC) </vt:lpstr>
      <vt:lpstr>SEPTEMBER 9 prac Agenda</vt:lpstr>
      <vt:lpstr>i.  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Low-income rates and programs</vt:lpstr>
      <vt:lpstr>Who pays?</vt:lpstr>
      <vt:lpstr>Low-income rates and programs</vt:lpstr>
      <vt:lpstr>Low-income rates and programs</vt:lpstr>
      <vt:lpstr>Low-income rates and programs</vt:lpstr>
      <vt:lpstr>Low-income rates and programs</vt:lpstr>
      <vt:lpstr>II.  Mini analysis of these programs at pnm</vt:lpstr>
      <vt:lpstr>Energy burden in NM recap from august 19</vt:lpstr>
      <vt:lpstr>Low-income rates and programs</vt:lpstr>
      <vt:lpstr>Low-income rates and programs</vt:lpstr>
      <vt:lpstr>Low-income utility research if applied to pnm</vt:lpstr>
      <vt:lpstr>Low-income utility research if applied to pnm</vt:lpstr>
      <vt:lpstr>Low-income utility research if applied to pnm</vt:lpstr>
      <vt:lpstr>Low-income utility research if applied to pnm</vt:lpstr>
      <vt:lpstr>Low-income utility research if applied to pnm</vt:lpstr>
      <vt:lpstr>Low-income utility research if applied to pnm</vt:lpstr>
      <vt:lpstr>Low-income utility research if applied to pnm</vt:lpstr>
      <vt:lpstr>RATE DESIGN PRINcIPLES - What is pnm trying to achieve?</vt:lpstr>
      <vt:lpstr>Next meeting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Settlage, Michael</dc:creator>
  <cp:lastModifiedBy>Pitts, Heidi</cp:lastModifiedBy>
  <cp:revision>265</cp:revision>
  <cp:lastPrinted>2025-09-08T22:00:58Z</cp:lastPrinted>
  <dcterms:created xsi:type="dcterms:W3CDTF">1900-01-01T05:00:00Z</dcterms:created>
  <dcterms:modified xsi:type="dcterms:W3CDTF">2025-09-08T22:07:12Z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67428c-8df2-41b3-925f-2e32f93f53ed_Enabled">
    <vt:lpwstr>true</vt:lpwstr>
  </property>
  <property fmtid="{D5CDD505-2E9C-101B-9397-08002B2CF9AE}" pid="3" name="MSIP_Label_f367428c-8df2-41b3-925f-2e32f93f53ed_SetDate">
    <vt:lpwstr>2024-09-23T22:39:25Z</vt:lpwstr>
  </property>
  <property fmtid="{D5CDD505-2E9C-101B-9397-08002B2CF9AE}" pid="4" name="MSIP_Label_f367428c-8df2-41b3-925f-2e32f93f53ed_Method">
    <vt:lpwstr>Standard</vt:lpwstr>
  </property>
  <property fmtid="{D5CDD505-2E9C-101B-9397-08002B2CF9AE}" pid="5" name="MSIP_Label_f367428c-8df2-41b3-925f-2e32f93f53ed_Name">
    <vt:lpwstr>f367428c-8df2-41b3-925f-2e32f93f53ed</vt:lpwstr>
  </property>
  <property fmtid="{D5CDD505-2E9C-101B-9397-08002B2CF9AE}" pid="6" name="MSIP_Label_f367428c-8df2-41b3-925f-2e32f93f53ed_SiteId">
    <vt:lpwstr>6c1ea1fd-d5ee-4dc8-bcfe-8877bd40388b</vt:lpwstr>
  </property>
  <property fmtid="{D5CDD505-2E9C-101B-9397-08002B2CF9AE}" pid="7" name="MSIP_Label_f367428c-8df2-41b3-925f-2e32f93f53ed_ActionId">
    <vt:lpwstr>b33ed4e2-e785-41cf-afd3-18f3389203d4</vt:lpwstr>
  </property>
  <property fmtid="{D5CDD505-2E9C-101B-9397-08002B2CF9AE}" pid="8" name="MSIP_Label_f367428c-8df2-41b3-925f-2e32f93f53ed_ContentBits">
    <vt:lpwstr>0</vt:lpwstr>
  </property>
</Properties>
</file>