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63" r:id="rId5"/>
    <p:sldId id="258" r:id="rId6"/>
    <p:sldId id="268" r:id="rId7"/>
    <p:sldId id="264" r:id="rId8"/>
    <p:sldId id="269" r:id="rId9"/>
    <p:sldId id="257"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6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2C3"/>
    <a:srgbClr val="1738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60"/>
  </p:normalViewPr>
  <p:slideViewPr>
    <p:cSldViewPr>
      <p:cViewPr varScale="1">
        <p:scale>
          <a:sx n="108" d="100"/>
          <a:sy n="108" d="100"/>
        </p:scale>
        <p:origin x="162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53635F-7A67-4CBE-8D61-D4640491CA2A}" type="datetimeFigureOut">
              <a:rPr lang="en-US" smtClean="0"/>
              <a:pPr/>
              <a:t>5/12/2025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8BFB7-A97A-457D-BC0C-9E3C535FBB55}" type="slidenum">
              <a:rPr lang="en-US" smtClean="0"/>
              <a:pPr/>
              <a:t>‹#›</a:t>
            </a:fld>
            <a:endParaRPr lang="en-US"/>
          </a:p>
        </p:txBody>
      </p:sp>
    </p:spTree>
    <p:extLst>
      <p:ext uri="{BB962C8B-B14F-4D97-AF65-F5344CB8AC3E}">
        <p14:creationId xmlns:p14="http://schemas.microsoft.com/office/powerpoint/2010/main" val="372696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2148" y="-5863"/>
            <a:ext cx="9161917" cy="6877783"/>
          </a:xfrm>
          <a:prstGeom prst="rect">
            <a:avLst/>
          </a:prstGeom>
        </p:spPr>
      </p:pic>
      <p:sp>
        <p:nvSpPr>
          <p:cNvPr id="2" name="Title 1"/>
          <p:cNvSpPr>
            <a:spLocks noGrp="1"/>
          </p:cNvSpPr>
          <p:nvPr>
            <p:ph type="ctrTitle"/>
          </p:nvPr>
        </p:nvSpPr>
        <p:spPr>
          <a:xfrm>
            <a:off x="824742" y="838200"/>
            <a:ext cx="7591125" cy="1676400"/>
          </a:xfrm>
          <a:prstGeom prst="rect">
            <a:avLst/>
          </a:prstGeom>
        </p:spPr>
        <p:txBody>
          <a:bodyPr anchor="b" anchorCtr="0">
            <a:noAutofit/>
          </a:bodyPr>
          <a:lstStyle>
            <a:lvl1pPr algn="l">
              <a:lnSpc>
                <a:spcPct val="110000"/>
              </a:lnSpc>
              <a:defRPr sz="5000" b="0" cap="none" spc="100" baseline="0">
                <a:solidFill>
                  <a:schemeClr val="bg1"/>
                </a:solidFill>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825101" y="2590800"/>
            <a:ext cx="7620000" cy="457200"/>
          </a:xfrm>
          <a:prstGeom prst="rect">
            <a:avLst/>
          </a:prstGeom>
        </p:spPr>
        <p:txBody>
          <a:bodyPr anchor="ctr"/>
          <a:lstStyle>
            <a:lvl1pPr marL="0" indent="0" algn="l">
              <a:buNone/>
              <a:defRPr sz="1600" b="1" cap="all"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cxnSp>
        <p:nvCxnSpPr>
          <p:cNvPr id="12" name="Straight Connector 11"/>
          <p:cNvCxnSpPr/>
          <p:nvPr userDrawn="1"/>
        </p:nvCxnSpPr>
        <p:spPr>
          <a:xfrm flipV="1">
            <a:off x="914400" y="25908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cxnSp>
        <p:nvCxnSpPr>
          <p:cNvPr id="13" name="Straight Connector 12"/>
          <p:cNvCxnSpPr/>
          <p:nvPr userDrawn="1"/>
        </p:nvCxnSpPr>
        <p:spPr>
          <a:xfrm flipV="1">
            <a:off x="914400" y="30480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sp>
        <p:nvSpPr>
          <p:cNvPr id="15" name="TextBox 14"/>
          <p:cNvSpPr txBox="1"/>
          <p:nvPr userDrawn="1"/>
        </p:nvSpPr>
        <p:spPr>
          <a:xfrm>
            <a:off x="790875" y="6324600"/>
            <a:ext cx="3095325" cy="228600"/>
          </a:xfrm>
          <a:prstGeom prst="rect">
            <a:avLst/>
          </a:prstGeom>
          <a:noFill/>
        </p:spPr>
        <p:txBody>
          <a:bodyPr wrap="square" rtlCol="0">
            <a:spAutoFit/>
          </a:bodyPr>
          <a:lstStyle/>
          <a:p>
            <a:pPr algn="l"/>
            <a:fld id="{3F528397-F874-445B-BE8F-848615000AB2}" type="datetime4">
              <a:rPr lang="en-US" sz="900" b="1" cap="all" spc="100" baseline="0" smtClean="0">
                <a:solidFill>
                  <a:schemeClr val="tx1">
                    <a:lumMod val="65000"/>
                    <a:lumOff val="35000"/>
                  </a:schemeClr>
                </a:solidFill>
                <a:latin typeface="Arial" pitchFamily="34" charset="0"/>
                <a:cs typeface="Arial" pitchFamily="34" charset="0"/>
              </a:rPr>
              <a:pPr algn="l"/>
              <a:t>May 12, 2025</a:t>
            </a:fld>
            <a:endParaRPr lang="en-US" sz="900" b="1"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Standard Content with Copy">
    <p:spTree>
      <p:nvGrpSpPr>
        <p:cNvPr id="1" name=""/>
        <p:cNvGrpSpPr/>
        <p:nvPr/>
      </p:nvGrpSpPr>
      <p:grpSpPr>
        <a:xfrm>
          <a:off x="0" y="0"/>
          <a:ext cx="0" cy="0"/>
          <a:chOff x="0" y="0"/>
          <a:chExt cx="0" cy="0"/>
        </a:xfrm>
      </p:grpSpPr>
      <p:sp>
        <p:nvSpPr>
          <p:cNvPr id="2" name="Title 1"/>
          <p:cNvSpPr>
            <a:spLocks noGrp="1"/>
          </p:cNvSpPr>
          <p:nvPr>
            <p:ph type="title"/>
          </p:nvPr>
        </p:nvSpPr>
        <p:spPr>
          <a:xfrm>
            <a:off x="370217"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0217"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72533" y="2057400"/>
            <a:ext cx="8305800" cy="3657600"/>
          </a:xfrm>
          <a:prstGeom prst="rect">
            <a:avLst/>
          </a:prstGeom>
        </p:spPr>
        <p:txBody>
          <a:bodyPr/>
          <a:lstStyle>
            <a:lvl1pPr marL="0" indent="0">
              <a:lnSpc>
                <a:spcPct val="120000"/>
              </a:lnSpc>
              <a:spcBef>
                <a:spcPts val="200"/>
              </a:spcBef>
              <a:buNone/>
              <a:defRPr sz="1600">
                <a:solidFill>
                  <a:schemeClr val="tx1">
                    <a:lumMod val="65000"/>
                    <a:lumOff val="35000"/>
                  </a:schemeClr>
                </a:solidFill>
                <a:latin typeface="Arial" pitchFamily="34" charset="0"/>
              </a:defRPr>
            </a:lvl1pPr>
            <a:lvl2pPr marL="0" indent="0">
              <a:lnSpc>
                <a:spcPct val="120000"/>
              </a:lnSpc>
              <a:spcBef>
                <a:spcPts val="200"/>
              </a:spcBef>
              <a:buNone/>
              <a:defRPr sz="1600">
                <a:solidFill>
                  <a:schemeClr val="tx1">
                    <a:lumMod val="65000"/>
                    <a:lumOff val="35000"/>
                  </a:schemeClr>
                </a:solidFill>
                <a:latin typeface="Arial" pitchFamily="34" charset="0"/>
              </a:defRPr>
            </a:lvl2pPr>
            <a:lvl3pPr marL="0" indent="0">
              <a:lnSpc>
                <a:spcPct val="120000"/>
              </a:lnSpc>
              <a:spcBef>
                <a:spcPts val="200"/>
              </a:spcBef>
              <a:buNone/>
              <a:defRPr sz="1600">
                <a:solidFill>
                  <a:schemeClr val="tx1">
                    <a:lumMod val="65000"/>
                    <a:lumOff val="35000"/>
                  </a:schemeClr>
                </a:solidFill>
                <a:latin typeface="Arial" pitchFamily="34" charset="0"/>
              </a:defRPr>
            </a:lvl3pPr>
            <a:lvl4pPr marL="0" indent="0">
              <a:lnSpc>
                <a:spcPct val="120000"/>
              </a:lnSpc>
              <a:spcBef>
                <a:spcPts val="200"/>
              </a:spcBef>
              <a:buNone/>
              <a:defRPr sz="1600">
                <a:solidFill>
                  <a:schemeClr val="tx1">
                    <a:lumMod val="65000"/>
                    <a:lumOff val="35000"/>
                  </a:schemeClr>
                </a:solidFill>
                <a:latin typeface="Arial" pitchFamily="34" charset="0"/>
              </a:defRPr>
            </a:lvl4pPr>
            <a:lvl5pPr marL="0" indent="0">
              <a:lnSpc>
                <a:spcPct val="120000"/>
              </a:lnSpc>
              <a:spcBef>
                <a:spcPts val="200"/>
              </a:spcBef>
              <a:buNone/>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fld id="{C0BD2473-2625-4E03-A633-A5DABDD7898B}" type="datetime4">
              <a:rPr lang="en-US" sz="900" b="0" cap="all" spc="100" baseline="0" smtClean="0">
                <a:solidFill>
                  <a:schemeClr val="tx1">
                    <a:lumMod val="65000"/>
                    <a:lumOff val="35000"/>
                  </a:schemeClr>
                </a:solidFill>
                <a:latin typeface="Arial" pitchFamily="34" charset="0"/>
                <a:cs typeface="Arial" pitchFamily="34" charset="0"/>
              </a:rPr>
              <a:pPr algn="l"/>
              <a:t>May 12, 2025</a:t>
            </a:fld>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tandard Conten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377526"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8684"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81000" y="2057400"/>
            <a:ext cx="8305800" cy="3657600"/>
          </a:xfrm>
          <a:prstGeom prst="rect">
            <a:avLst/>
          </a:prstGeom>
        </p:spPr>
        <p:txBody>
          <a:bodyPr/>
          <a:lstStyle>
            <a:lvl1pPr marL="228600" indent="-228600">
              <a:lnSpc>
                <a:spcPct val="120000"/>
              </a:lnSpc>
              <a:spcBef>
                <a:spcPts val="200"/>
              </a:spcBef>
              <a:defRPr sz="1600">
                <a:solidFill>
                  <a:schemeClr val="tx1">
                    <a:lumMod val="65000"/>
                    <a:lumOff val="35000"/>
                  </a:schemeClr>
                </a:solidFill>
                <a:latin typeface="Arial" pitchFamily="34" charset="0"/>
              </a:defRPr>
            </a:lvl1pPr>
            <a:lvl2pPr marL="228600" indent="-228600">
              <a:lnSpc>
                <a:spcPct val="120000"/>
              </a:lnSpc>
              <a:spcBef>
                <a:spcPts val="200"/>
              </a:spcBef>
              <a:defRPr sz="1600">
                <a:solidFill>
                  <a:schemeClr val="tx1">
                    <a:lumMod val="65000"/>
                    <a:lumOff val="35000"/>
                  </a:schemeClr>
                </a:solidFill>
                <a:latin typeface="Arial" pitchFamily="34" charset="0"/>
              </a:defRPr>
            </a:lvl2pPr>
            <a:lvl3pPr marL="228600" indent="-228600">
              <a:lnSpc>
                <a:spcPct val="120000"/>
              </a:lnSpc>
              <a:spcBef>
                <a:spcPts val="200"/>
              </a:spcBef>
              <a:defRPr sz="1600">
                <a:solidFill>
                  <a:schemeClr val="tx1">
                    <a:lumMod val="65000"/>
                    <a:lumOff val="35000"/>
                  </a:schemeClr>
                </a:solidFill>
                <a:latin typeface="Arial" pitchFamily="34" charset="0"/>
              </a:defRPr>
            </a:lvl3pPr>
            <a:lvl4pPr marL="228600" indent="-228600">
              <a:lnSpc>
                <a:spcPct val="120000"/>
              </a:lnSpc>
              <a:spcBef>
                <a:spcPts val="200"/>
              </a:spcBef>
              <a:defRPr sz="1600">
                <a:solidFill>
                  <a:schemeClr val="tx1">
                    <a:lumMod val="65000"/>
                    <a:lumOff val="35000"/>
                  </a:schemeClr>
                </a:solidFill>
                <a:latin typeface="Arial" pitchFamily="34" charset="0"/>
              </a:defRPr>
            </a:lvl4pPr>
            <a:lvl5pPr marL="228600" indent="-228600">
              <a:lnSpc>
                <a:spcPct val="120000"/>
              </a:lnSpc>
              <a:spcBef>
                <a:spcPts val="200"/>
              </a:spcBef>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fld id="{03CB0A84-1B5F-4F8C-A1F0-9691D9DD6B6A}" type="datetime4">
              <a:rPr lang="en-US" sz="900" b="0" cap="all" spc="100" baseline="0" smtClean="0">
                <a:solidFill>
                  <a:schemeClr val="tx1">
                    <a:lumMod val="65000"/>
                    <a:lumOff val="35000"/>
                  </a:schemeClr>
                </a:solidFill>
                <a:latin typeface="Arial" pitchFamily="34" charset="0"/>
                <a:cs typeface="Arial" pitchFamily="34" charset="0"/>
              </a:rPr>
              <a:pPr algn="l"/>
              <a:t>May 12, 2025</a:t>
            </a:fld>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sic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0217" y="753175"/>
            <a:ext cx="8325050" cy="533399"/>
          </a:xfrm>
          <a:prstGeom prst="rect">
            <a:avLst/>
          </a:prstGeom>
        </p:spPr>
        <p:txBody>
          <a:bodyPr anchor="ctr" anchorCtr="0">
            <a:normAutofit/>
          </a:bodyPr>
          <a:lstStyle>
            <a:lvl1pPr algn="l">
              <a:defRPr sz="2200" b="0" cap="all" spc="100" baseline="0">
                <a:solidFill>
                  <a:schemeClr val="accent5">
                    <a:lumMod val="75000"/>
                  </a:schemeClr>
                </a:solidFill>
                <a:latin typeface="Arial" pitchFamily="34" charset="0"/>
              </a:defRPr>
            </a:lvl1pPr>
          </a:lstStyle>
          <a:p>
            <a:r>
              <a:rPr lang="en-US" dirty="0"/>
              <a:t>Click to edit Master title style</a:t>
            </a:r>
          </a:p>
        </p:txBody>
      </p:sp>
      <p:sp>
        <p:nvSpPr>
          <p:cNvPr id="3" name="Content Placeholder 2"/>
          <p:cNvSpPr>
            <a:spLocks noGrp="1"/>
          </p:cNvSpPr>
          <p:nvPr>
            <p:ph idx="1"/>
          </p:nvPr>
        </p:nvSpPr>
        <p:spPr>
          <a:xfrm>
            <a:off x="379841" y="1524000"/>
            <a:ext cx="8315425" cy="4343400"/>
          </a:xfrm>
          <a:prstGeom prst="rect">
            <a:avLst/>
          </a:prstGeom>
        </p:spPr>
        <p:txBody>
          <a:bodyPr/>
          <a:lstStyle>
            <a:lvl1pPr marL="0" indent="0">
              <a:lnSpc>
                <a:spcPct val="120000"/>
              </a:lnSpc>
              <a:spcBef>
                <a:spcPts val="0"/>
              </a:spcBef>
              <a:buNone/>
              <a:defRPr sz="1800" b="0">
                <a:solidFill>
                  <a:schemeClr val="tx1">
                    <a:lumMod val="75000"/>
                    <a:lumOff val="25000"/>
                  </a:schemeClr>
                </a:solidFill>
                <a:latin typeface="Arial" pitchFamily="34" charset="0"/>
                <a:cs typeface="Arial" pitchFamily="34" charset="0"/>
              </a:defRPr>
            </a:lvl1pPr>
            <a:lvl2pPr>
              <a:defRPr sz="2200" b="0">
                <a:solidFill>
                  <a:schemeClr val="tx1">
                    <a:lumMod val="75000"/>
                    <a:lumOff val="25000"/>
                  </a:schemeClr>
                </a:solidFill>
                <a:latin typeface="Times New Roman" pitchFamily="18" charset="0"/>
                <a:cs typeface="Times New Roman" pitchFamily="18" charset="0"/>
              </a:defRPr>
            </a:lvl2pPr>
            <a:lvl3pPr>
              <a:defRPr sz="2200" b="0">
                <a:solidFill>
                  <a:schemeClr val="tx1">
                    <a:lumMod val="75000"/>
                    <a:lumOff val="25000"/>
                  </a:schemeClr>
                </a:solidFill>
                <a:latin typeface="Times New Roman" pitchFamily="18" charset="0"/>
                <a:cs typeface="Times New Roman" pitchFamily="18" charset="0"/>
              </a:defRPr>
            </a:lvl3pPr>
            <a:lvl4pPr>
              <a:defRPr sz="2200" b="0">
                <a:solidFill>
                  <a:schemeClr val="tx1">
                    <a:lumMod val="75000"/>
                    <a:lumOff val="25000"/>
                  </a:schemeClr>
                </a:solidFill>
                <a:latin typeface="Times New Roman" pitchFamily="18" charset="0"/>
                <a:cs typeface="Times New Roman" pitchFamily="18" charset="0"/>
              </a:defRPr>
            </a:lvl4pPr>
            <a:lvl5pPr>
              <a:defRPr sz="2200" b="0">
                <a:solidFill>
                  <a:schemeClr val="tx1">
                    <a:lumMod val="75000"/>
                    <a:lumOff val="25000"/>
                  </a:schemeClr>
                </a:solidFill>
                <a:latin typeface="Times New Roman" pitchFamily="18" charset="0"/>
                <a:cs typeface="Times New Roman" pitchFamily="18" charset="0"/>
              </a:defRPr>
            </a:lvl5pPr>
          </a:lstStyle>
          <a:p>
            <a:pPr lvl="0"/>
            <a:r>
              <a:rPr lang="en-US" dirty="0"/>
              <a:t>Click to edit Master text styles</a:t>
            </a:r>
          </a:p>
        </p:txBody>
      </p:sp>
      <p:cxnSp>
        <p:nvCxnSpPr>
          <p:cNvPr id="10" name="Straight Connector 9"/>
          <p:cNvCxnSpPr/>
          <p:nvPr userDrawn="1"/>
        </p:nvCxnSpPr>
        <p:spPr>
          <a:xfrm>
            <a:off x="476450" y="7620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9" name="Straight Connector 8"/>
          <p:cNvCxnSpPr/>
          <p:nvPr userDrawn="1"/>
        </p:nvCxnSpPr>
        <p:spPr>
          <a:xfrm>
            <a:off x="486075" y="12954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1" name="TextBox 10"/>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fld id="{B793DEAE-D4F6-432D-AB66-61203C6CBC2F}" type="datetime4">
              <a:rPr lang="en-US" sz="900" b="0" cap="all" spc="100" baseline="0" smtClean="0">
                <a:solidFill>
                  <a:schemeClr val="tx1">
                    <a:lumMod val="65000"/>
                    <a:lumOff val="35000"/>
                  </a:schemeClr>
                </a:solidFill>
                <a:latin typeface="Arial" pitchFamily="34" charset="0"/>
                <a:cs typeface="Arial" pitchFamily="34" charset="0"/>
              </a:rPr>
              <a:pPr algn="l"/>
              <a:t>May 12, 2025</a:t>
            </a:fld>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with Graphic">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427038"/>
          </a:xfrm>
          <a:prstGeom prst="rect">
            <a:avLst/>
          </a:prstGeom>
        </p:spPr>
        <p:txBody>
          <a:bodyPr anchor="ctr"/>
          <a:lstStyle>
            <a:lvl1pPr algn="l">
              <a:defRPr sz="1400" b="1" cap="all" spc="100" baseline="0">
                <a:solidFill>
                  <a:schemeClr val="accent5">
                    <a:lumMod val="75000"/>
                  </a:schemeClr>
                </a:solidFill>
                <a:latin typeface="Arial" pitchFamily="34" charset="0"/>
              </a:defRPr>
            </a:lvl1pPr>
          </a:lstStyle>
          <a:p>
            <a:r>
              <a:rPr lang="en-US" dirty="0"/>
              <a:t>Click to edit Master title style</a:t>
            </a:r>
          </a:p>
        </p:txBody>
      </p:sp>
      <p:cxnSp>
        <p:nvCxnSpPr>
          <p:cNvPr id="4" name="Straight Connector 3"/>
          <p:cNvCxnSpPr/>
          <p:nvPr userDrawn="1"/>
        </p:nvCxnSpPr>
        <p:spPr>
          <a:xfrm>
            <a:off x="486075" y="1041399"/>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5" name="TextBox 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fld id="{A3F88214-2782-49C6-AF54-19344B4B5569}" type="datetime4">
              <a:rPr lang="en-US" sz="900" b="0" cap="all" spc="100" baseline="0" smtClean="0">
                <a:solidFill>
                  <a:schemeClr val="tx1">
                    <a:lumMod val="65000"/>
                    <a:lumOff val="35000"/>
                  </a:schemeClr>
                </a:solidFill>
                <a:latin typeface="Arial" pitchFamily="34" charset="0"/>
                <a:cs typeface="Arial" pitchFamily="34" charset="0"/>
              </a:rPr>
              <a:pPr algn="l"/>
              <a:t>May 12, 2025</a:t>
            </a:fld>
            <a:endParaRPr lang="en-US" sz="900" b="0" cap="all" spc="100" baseline="0" dirty="0">
              <a:solidFill>
                <a:schemeClr val="tx1">
                  <a:lumMod val="65000"/>
                  <a:lumOff val="35000"/>
                </a:schemeClr>
              </a:solidFill>
              <a:latin typeface="Arial" pitchFamily="34" charset="0"/>
              <a:cs typeface="Arial" pitchFamily="34" charset="0"/>
            </a:endParaRPr>
          </a:p>
        </p:txBody>
      </p:sp>
      <p:cxnSp>
        <p:nvCxnSpPr>
          <p:cNvPr id="7" name="Straight Connector 6"/>
          <p:cNvCxnSpPr/>
          <p:nvPr userDrawn="1"/>
        </p:nvCxnSpPr>
        <p:spPr>
          <a:xfrm>
            <a:off x="499535" y="6096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fld id="{081824C8-1B4A-4A59-AEF6-204D41726B3F}" type="datetime4">
              <a:rPr lang="en-US" sz="900" b="0" cap="all" spc="100" baseline="0" smtClean="0">
                <a:solidFill>
                  <a:schemeClr val="tx1">
                    <a:lumMod val="65000"/>
                    <a:lumOff val="35000"/>
                  </a:schemeClr>
                </a:solidFill>
                <a:latin typeface="Arial" pitchFamily="34" charset="0"/>
                <a:cs typeface="Arial" pitchFamily="34" charset="0"/>
              </a:rPr>
              <a:pPr algn="l"/>
              <a:t>May 12, 2025</a:t>
            </a:fld>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No Template">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hank you">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8" r:id="rId2"/>
    <p:sldLayoutId id="2147483652" r:id="rId3"/>
    <p:sldLayoutId id="2147483650" r:id="rId4"/>
    <p:sldLayoutId id="2147483654" r:id="rId5"/>
    <p:sldLayoutId id="2147483655" r:id="rId6"/>
    <p:sldLayoutId id="2147483657" r:id="rId7"/>
    <p:sldLayoutId id="2147483659" r:id="rId8"/>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mailto:DoNotReply@powerclerk.pnm.com"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PowerClerk User Guide</a:t>
            </a:r>
          </a:p>
        </p:txBody>
      </p:sp>
      <p:sp>
        <p:nvSpPr>
          <p:cNvPr id="5" name="Subtitle 4"/>
          <p:cNvSpPr>
            <a:spLocks noGrp="1"/>
          </p:cNvSpPr>
          <p:nvPr>
            <p:ph type="subTitle" idx="1"/>
          </p:nvPr>
        </p:nvSpPr>
        <p:spPr/>
        <p:txBody>
          <a:bodyPr/>
          <a:lstStyle/>
          <a:p>
            <a:r>
              <a:rPr lang="en-US" dirty="0"/>
              <a:t>Public service company of new Mexico</a:t>
            </a:r>
          </a:p>
          <a:p>
            <a:r>
              <a:rPr lang="en-US" dirty="0"/>
              <a:t>FERC Generator interconnections</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2A52A-92EE-8ED3-8B9C-45E250966A3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F91A561-F734-42B3-06BB-764F1E7A70DB}"/>
              </a:ext>
            </a:extLst>
          </p:cNvPr>
          <p:cNvSpPr>
            <a:spLocks noGrp="1"/>
          </p:cNvSpPr>
          <p:nvPr>
            <p:ph type="title"/>
          </p:nvPr>
        </p:nvSpPr>
        <p:spPr/>
        <p:txBody>
          <a:bodyPr/>
          <a:lstStyle/>
          <a:p>
            <a:r>
              <a:rPr lang="en-US" dirty="0"/>
              <a:t>Application submission</a:t>
            </a:r>
          </a:p>
        </p:txBody>
      </p:sp>
      <p:sp>
        <p:nvSpPr>
          <p:cNvPr id="5" name="Content Placeholder 4">
            <a:extLst>
              <a:ext uri="{FF2B5EF4-FFF2-40B4-BE49-F238E27FC236}">
                <a16:creationId xmlns:a16="http://schemas.microsoft.com/office/drawing/2014/main" id="{B9834C92-EEA6-7336-71E7-C0884974AFD6}"/>
              </a:ext>
            </a:extLst>
          </p:cNvPr>
          <p:cNvSpPr>
            <a:spLocks noGrp="1"/>
          </p:cNvSpPr>
          <p:nvPr>
            <p:ph idx="1"/>
          </p:nvPr>
        </p:nvSpPr>
        <p:spPr>
          <a:xfrm>
            <a:off x="379841" y="1524000"/>
            <a:ext cx="4039759" cy="4343400"/>
          </a:xfrm>
        </p:spPr>
        <p:txBody>
          <a:bodyPr/>
          <a:lstStyle/>
          <a:p>
            <a:r>
              <a:rPr lang="en-US" dirty="0">
                <a:solidFill>
                  <a:srgbClr val="000000"/>
                </a:solidFill>
              </a:rPr>
              <a:t>To submit the application, click the blue </a:t>
            </a:r>
            <a:r>
              <a:rPr lang="en-US" b="1" dirty="0">
                <a:solidFill>
                  <a:srgbClr val="000000"/>
                </a:solidFill>
              </a:rPr>
              <a:t>“Submit” </a:t>
            </a:r>
            <a:r>
              <a:rPr lang="en-US" dirty="0">
                <a:solidFill>
                  <a:srgbClr val="000000"/>
                </a:solidFill>
              </a:rPr>
              <a:t>button at the bottom of the very last page. </a:t>
            </a:r>
          </a:p>
          <a:p>
            <a:endParaRPr lang="en-US" dirty="0">
              <a:solidFill>
                <a:srgbClr val="000000"/>
              </a:solidFill>
            </a:endParaRPr>
          </a:p>
          <a:p>
            <a:r>
              <a:rPr lang="en-US" dirty="0">
                <a:solidFill>
                  <a:srgbClr val="000000"/>
                </a:solidFill>
              </a:rPr>
              <a:t>If any required information has not been entered, a red section will appear at the bottom of the page when you select </a:t>
            </a:r>
            <a:r>
              <a:rPr lang="en-US" b="1" dirty="0">
                <a:solidFill>
                  <a:srgbClr val="000000"/>
                </a:solidFill>
              </a:rPr>
              <a:t>“Submit”. </a:t>
            </a:r>
          </a:p>
          <a:p>
            <a:endParaRPr lang="en-US" dirty="0">
              <a:solidFill>
                <a:srgbClr val="000000"/>
              </a:solidFill>
            </a:endParaRPr>
          </a:p>
          <a:p>
            <a:r>
              <a:rPr lang="en-US" dirty="0">
                <a:solidFill>
                  <a:srgbClr val="000000"/>
                </a:solidFill>
              </a:rPr>
              <a:t>Select the </a:t>
            </a:r>
            <a:r>
              <a:rPr lang="en-US" b="1" dirty="0">
                <a:solidFill>
                  <a:srgbClr val="000000"/>
                </a:solidFill>
              </a:rPr>
              <a:t>blue page link </a:t>
            </a:r>
            <a:r>
              <a:rPr lang="en-US" dirty="0">
                <a:solidFill>
                  <a:srgbClr val="000000"/>
                </a:solidFill>
              </a:rPr>
              <a:t>to navigate to the portion of the application you need to fill out and re-submit.  </a:t>
            </a:r>
            <a:endParaRPr lang="en-US" sz="1800" b="0" i="0" u="none" strike="noStrike" dirty="0">
              <a:solidFill>
                <a:srgbClr val="000000"/>
              </a:solidFill>
              <a:effectLst/>
            </a:endParaRPr>
          </a:p>
          <a:p>
            <a:endParaRPr lang="en-US" dirty="0">
              <a:solidFill>
                <a:srgbClr val="000000"/>
              </a:solidFill>
              <a:latin typeface="Segoe UI Light" panose="020B0502040204020203" pitchFamily="34" charset="0"/>
            </a:endParaRPr>
          </a:p>
          <a:p>
            <a:endParaRPr lang="en-US" dirty="0"/>
          </a:p>
        </p:txBody>
      </p:sp>
      <p:pic>
        <p:nvPicPr>
          <p:cNvPr id="6" name="Picture 5">
            <a:extLst>
              <a:ext uri="{FF2B5EF4-FFF2-40B4-BE49-F238E27FC236}">
                <a16:creationId xmlns:a16="http://schemas.microsoft.com/office/drawing/2014/main" id="{D0317DBE-DACC-6877-107A-DC301600F13E}"/>
              </a:ext>
            </a:extLst>
          </p:cNvPr>
          <p:cNvPicPr>
            <a:picLocks noChangeAspect="1"/>
          </p:cNvPicPr>
          <p:nvPr/>
        </p:nvPicPr>
        <p:blipFill>
          <a:blip r:embed="rId2"/>
          <a:stretch>
            <a:fillRect/>
          </a:stretch>
        </p:blipFill>
        <p:spPr>
          <a:xfrm>
            <a:off x="5181600" y="3343109"/>
            <a:ext cx="3734321" cy="2476846"/>
          </a:xfrm>
          <a:prstGeom prst="rect">
            <a:avLst/>
          </a:prstGeom>
        </p:spPr>
      </p:pic>
      <p:pic>
        <p:nvPicPr>
          <p:cNvPr id="10" name="Picture 9">
            <a:extLst>
              <a:ext uri="{FF2B5EF4-FFF2-40B4-BE49-F238E27FC236}">
                <a16:creationId xmlns:a16="http://schemas.microsoft.com/office/drawing/2014/main" id="{ED321F20-F94B-E1B0-D324-315E01AAA13C}"/>
              </a:ext>
            </a:extLst>
          </p:cNvPr>
          <p:cNvPicPr>
            <a:picLocks noChangeAspect="1"/>
          </p:cNvPicPr>
          <p:nvPr/>
        </p:nvPicPr>
        <p:blipFill>
          <a:blip r:embed="rId3"/>
          <a:stretch>
            <a:fillRect/>
          </a:stretch>
        </p:blipFill>
        <p:spPr>
          <a:xfrm>
            <a:off x="6096000" y="2590800"/>
            <a:ext cx="1286054" cy="485843"/>
          </a:xfrm>
          <a:prstGeom prst="rect">
            <a:avLst/>
          </a:prstGeom>
        </p:spPr>
      </p:pic>
    </p:spTree>
    <p:extLst>
      <p:ext uri="{BB962C8B-B14F-4D97-AF65-F5344CB8AC3E}">
        <p14:creationId xmlns:p14="http://schemas.microsoft.com/office/powerpoint/2010/main" val="417192439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3DEF4-B50A-C586-3289-98D9A93A921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6AEB699-F029-69E4-1FE0-779AA50B3386}"/>
              </a:ext>
            </a:extLst>
          </p:cNvPr>
          <p:cNvSpPr>
            <a:spLocks noGrp="1"/>
          </p:cNvSpPr>
          <p:nvPr>
            <p:ph type="ctrTitle"/>
          </p:nvPr>
        </p:nvSpPr>
        <p:spPr/>
        <p:txBody>
          <a:bodyPr/>
          <a:lstStyle/>
          <a:p>
            <a:r>
              <a:rPr lang="en-US" dirty="0"/>
              <a:t>PowerClerk Home / Project Page</a:t>
            </a:r>
          </a:p>
        </p:txBody>
      </p:sp>
      <p:sp>
        <p:nvSpPr>
          <p:cNvPr id="6" name="Subtitle 5">
            <a:extLst>
              <a:ext uri="{FF2B5EF4-FFF2-40B4-BE49-F238E27FC236}">
                <a16:creationId xmlns:a16="http://schemas.microsoft.com/office/drawing/2014/main" id="{589105C0-36F0-0291-7BDA-D442D459D68C}"/>
              </a:ext>
            </a:extLst>
          </p:cNvPr>
          <p:cNvSpPr>
            <a:spLocks noGrp="1"/>
          </p:cNvSpPr>
          <p:nvPr>
            <p:ph type="subTitle" idx="1"/>
          </p:nvPr>
        </p:nvSpPr>
        <p:spPr/>
        <p:txBody>
          <a:bodyPr/>
          <a:lstStyle/>
          <a:p>
            <a:r>
              <a:rPr lang="en-US" dirty="0"/>
              <a:t>Navigating through projects</a:t>
            </a:r>
          </a:p>
        </p:txBody>
      </p:sp>
    </p:spTree>
    <p:extLst>
      <p:ext uri="{BB962C8B-B14F-4D97-AF65-F5344CB8AC3E}">
        <p14:creationId xmlns:p14="http://schemas.microsoft.com/office/powerpoint/2010/main" val="93947812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BFB99-42AE-F54C-3022-FA0F41418D0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2C6F94D-CDFF-6913-B166-6C6076852CB9}"/>
              </a:ext>
            </a:extLst>
          </p:cNvPr>
          <p:cNvSpPr>
            <a:spLocks noGrp="1"/>
          </p:cNvSpPr>
          <p:nvPr>
            <p:ph type="title"/>
          </p:nvPr>
        </p:nvSpPr>
        <p:spPr/>
        <p:txBody>
          <a:bodyPr/>
          <a:lstStyle/>
          <a:p>
            <a:r>
              <a:rPr lang="en-US" dirty="0"/>
              <a:t>PowerClerk home screen</a:t>
            </a:r>
          </a:p>
        </p:txBody>
      </p:sp>
      <p:sp>
        <p:nvSpPr>
          <p:cNvPr id="5" name="Content Placeholder 4">
            <a:extLst>
              <a:ext uri="{FF2B5EF4-FFF2-40B4-BE49-F238E27FC236}">
                <a16:creationId xmlns:a16="http://schemas.microsoft.com/office/drawing/2014/main" id="{05C07908-5928-D89B-3721-14FC7CDC853A}"/>
              </a:ext>
            </a:extLst>
          </p:cNvPr>
          <p:cNvSpPr>
            <a:spLocks noGrp="1"/>
          </p:cNvSpPr>
          <p:nvPr>
            <p:ph idx="1"/>
          </p:nvPr>
        </p:nvSpPr>
        <p:spPr>
          <a:xfrm>
            <a:off x="379841" y="1524000"/>
            <a:ext cx="4039759" cy="4343400"/>
          </a:xfrm>
        </p:spPr>
        <p:txBody>
          <a:bodyPr/>
          <a:lstStyle/>
          <a:p>
            <a:r>
              <a:rPr lang="en-US" dirty="0">
                <a:solidFill>
                  <a:srgbClr val="000000"/>
                </a:solidFill>
              </a:rPr>
              <a:t>Your PowerClerk home Page will show you </a:t>
            </a:r>
            <a:r>
              <a:rPr lang="en-US" b="1" dirty="0">
                <a:solidFill>
                  <a:srgbClr val="000000"/>
                </a:solidFill>
              </a:rPr>
              <a:t>every </a:t>
            </a:r>
            <a:r>
              <a:rPr lang="en-US" dirty="0">
                <a:solidFill>
                  <a:srgbClr val="000000"/>
                </a:solidFill>
              </a:rPr>
              <a:t>project that you have started a request for, have submitted, or have been granted access to</a:t>
            </a:r>
          </a:p>
          <a:p>
            <a:endParaRPr lang="en-US" dirty="0">
              <a:solidFill>
                <a:srgbClr val="000000"/>
              </a:solidFill>
            </a:endParaRPr>
          </a:p>
          <a:p>
            <a:r>
              <a:rPr lang="en-US" dirty="0">
                <a:solidFill>
                  <a:srgbClr val="000000"/>
                </a:solidFill>
              </a:rPr>
              <a:t>To view an individual project landing page, </a:t>
            </a:r>
            <a:r>
              <a:rPr lang="en-US" b="1" dirty="0">
                <a:solidFill>
                  <a:srgbClr val="000000"/>
                </a:solidFill>
              </a:rPr>
              <a:t>select</a:t>
            </a:r>
            <a:r>
              <a:rPr lang="en-US" dirty="0">
                <a:solidFill>
                  <a:srgbClr val="000000"/>
                </a:solidFill>
              </a:rPr>
              <a:t> the project followed by “</a:t>
            </a:r>
            <a:r>
              <a:rPr lang="en-US" b="1" dirty="0">
                <a:solidFill>
                  <a:srgbClr val="000000"/>
                </a:solidFill>
              </a:rPr>
              <a:t>View/Edit Project”</a:t>
            </a:r>
            <a:endParaRPr lang="en-US" sz="1800" b="1" i="0" u="none" strike="noStrike" dirty="0">
              <a:solidFill>
                <a:srgbClr val="000000"/>
              </a:solidFill>
              <a:effectLst/>
            </a:endParaRPr>
          </a:p>
          <a:p>
            <a:endParaRPr lang="en-US" dirty="0">
              <a:solidFill>
                <a:srgbClr val="000000"/>
              </a:solidFill>
              <a:latin typeface="Segoe UI Light" panose="020B0502040204020203" pitchFamily="34" charset="0"/>
            </a:endParaRPr>
          </a:p>
          <a:p>
            <a:endParaRPr lang="en-US" dirty="0"/>
          </a:p>
        </p:txBody>
      </p:sp>
      <p:pic>
        <p:nvPicPr>
          <p:cNvPr id="3" name="Picture 2">
            <a:extLst>
              <a:ext uri="{FF2B5EF4-FFF2-40B4-BE49-F238E27FC236}">
                <a16:creationId xmlns:a16="http://schemas.microsoft.com/office/drawing/2014/main" id="{B8A7EBF9-6969-5585-0FFE-24376678A42D}"/>
              </a:ext>
            </a:extLst>
          </p:cNvPr>
          <p:cNvPicPr>
            <a:picLocks noChangeAspect="1"/>
          </p:cNvPicPr>
          <p:nvPr/>
        </p:nvPicPr>
        <p:blipFill>
          <a:blip r:embed="rId2"/>
          <a:stretch>
            <a:fillRect/>
          </a:stretch>
        </p:blipFill>
        <p:spPr>
          <a:xfrm>
            <a:off x="4557623" y="1905000"/>
            <a:ext cx="4399193" cy="3145125"/>
          </a:xfrm>
          <a:prstGeom prst="rect">
            <a:avLst/>
          </a:prstGeom>
        </p:spPr>
      </p:pic>
    </p:spTree>
    <p:extLst>
      <p:ext uri="{BB962C8B-B14F-4D97-AF65-F5344CB8AC3E}">
        <p14:creationId xmlns:p14="http://schemas.microsoft.com/office/powerpoint/2010/main" val="66447907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C35E4-0F1C-A92C-5176-E5323E0E540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5A43E2E-CD84-6DCB-BD6D-4BD1368B0707}"/>
              </a:ext>
            </a:extLst>
          </p:cNvPr>
          <p:cNvSpPr>
            <a:spLocks noGrp="1"/>
          </p:cNvSpPr>
          <p:nvPr>
            <p:ph type="title"/>
          </p:nvPr>
        </p:nvSpPr>
        <p:spPr/>
        <p:txBody>
          <a:bodyPr/>
          <a:lstStyle/>
          <a:p>
            <a:r>
              <a:rPr lang="en-US" dirty="0"/>
              <a:t>Powerclerk project landing page (view/edit)</a:t>
            </a:r>
          </a:p>
        </p:txBody>
      </p:sp>
      <p:sp>
        <p:nvSpPr>
          <p:cNvPr id="5" name="Content Placeholder 4">
            <a:extLst>
              <a:ext uri="{FF2B5EF4-FFF2-40B4-BE49-F238E27FC236}">
                <a16:creationId xmlns:a16="http://schemas.microsoft.com/office/drawing/2014/main" id="{F1A23B31-5038-89F1-1965-C86624D2F185}"/>
              </a:ext>
            </a:extLst>
          </p:cNvPr>
          <p:cNvSpPr>
            <a:spLocks noGrp="1"/>
          </p:cNvSpPr>
          <p:nvPr>
            <p:ph idx="1"/>
          </p:nvPr>
        </p:nvSpPr>
        <p:spPr>
          <a:xfrm>
            <a:off x="379841" y="1524000"/>
            <a:ext cx="4039759" cy="4343400"/>
          </a:xfrm>
        </p:spPr>
        <p:txBody>
          <a:bodyPr/>
          <a:lstStyle/>
          <a:p>
            <a:r>
              <a:rPr lang="en-US" dirty="0">
                <a:solidFill>
                  <a:srgbClr val="000000"/>
                </a:solidFill>
              </a:rPr>
              <a:t>The PowerClerk project landing page houses all the information, attachments, communications, and additional forms for your project.</a:t>
            </a:r>
          </a:p>
          <a:p>
            <a:endParaRPr lang="en-US" dirty="0">
              <a:solidFill>
                <a:srgbClr val="000000"/>
              </a:solidFill>
            </a:endParaRPr>
          </a:p>
          <a:p>
            <a:r>
              <a:rPr lang="en-US" dirty="0">
                <a:solidFill>
                  <a:srgbClr val="000000"/>
                </a:solidFill>
              </a:rPr>
              <a:t>Milestones: Blue highlighted chevrons below your project number will indicate what milestone your project is currently in. </a:t>
            </a:r>
          </a:p>
          <a:p>
            <a:endParaRPr lang="en-US" sz="1800" b="1" i="0" u="none" strike="noStrike" dirty="0">
              <a:solidFill>
                <a:srgbClr val="000000"/>
              </a:solidFill>
              <a:effectLst/>
            </a:endParaRPr>
          </a:p>
          <a:p>
            <a:r>
              <a:rPr lang="en-US" dirty="0">
                <a:solidFill>
                  <a:srgbClr val="000000"/>
                </a:solidFill>
              </a:rPr>
              <a:t>Select the </a:t>
            </a:r>
            <a:r>
              <a:rPr lang="en-US" b="1" dirty="0">
                <a:solidFill>
                  <a:srgbClr val="000000"/>
                </a:solidFill>
              </a:rPr>
              <a:t>carrot (&gt;) </a:t>
            </a:r>
            <a:r>
              <a:rPr lang="en-US" dirty="0">
                <a:solidFill>
                  <a:srgbClr val="000000"/>
                </a:solidFill>
              </a:rPr>
              <a:t>next to each menu to expand the section and reveal important information</a:t>
            </a:r>
            <a:endParaRPr lang="en-US" sz="1800" i="0" u="none" strike="noStrike" dirty="0">
              <a:solidFill>
                <a:srgbClr val="000000"/>
              </a:solidFill>
              <a:effectLst/>
            </a:endParaRPr>
          </a:p>
          <a:p>
            <a:endParaRPr lang="en-US" dirty="0">
              <a:solidFill>
                <a:srgbClr val="000000"/>
              </a:solidFill>
              <a:latin typeface="Segoe UI Light" panose="020B0502040204020203" pitchFamily="34" charset="0"/>
            </a:endParaRPr>
          </a:p>
          <a:p>
            <a:endParaRPr lang="en-US" dirty="0"/>
          </a:p>
        </p:txBody>
      </p:sp>
      <p:pic>
        <p:nvPicPr>
          <p:cNvPr id="8" name="Picture 7">
            <a:extLst>
              <a:ext uri="{FF2B5EF4-FFF2-40B4-BE49-F238E27FC236}">
                <a16:creationId xmlns:a16="http://schemas.microsoft.com/office/drawing/2014/main" id="{1A7DA0E6-E79A-362E-B6E8-568D527E6B42}"/>
              </a:ext>
            </a:extLst>
          </p:cNvPr>
          <p:cNvPicPr>
            <a:picLocks noChangeAspect="1"/>
          </p:cNvPicPr>
          <p:nvPr/>
        </p:nvPicPr>
        <p:blipFill>
          <a:blip r:embed="rId2"/>
          <a:stretch>
            <a:fillRect/>
          </a:stretch>
        </p:blipFill>
        <p:spPr>
          <a:xfrm>
            <a:off x="4423888" y="1447799"/>
            <a:ext cx="4577824" cy="4249307"/>
          </a:xfrm>
          <a:prstGeom prst="rect">
            <a:avLst/>
          </a:prstGeom>
        </p:spPr>
      </p:pic>
    </p:spTree>
    <p:extLst>
      <p:ext uri="{BB962C8B-B14F-4D97-AF65-F5344CB8AC3E}">
        <p14:creationId xmlns:p14="http://schemas.microsoft.com/office/powerpoint/2010/main" val="35045389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C0B98-D3CF-DFE6-E88B-AF784CA6ED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E3E9388-D718-FE0A-6F5A-C1C810FAF362}"/>
              </a:ext>
            </a:extLst>
          </p:cNvPr>
          <p:cNvSpPr>
            <a:spLocks noGrp="1"/>
          </p:cNvSpPr>
          <p:nvPr>
            <p:ph type="ctrTitle"/>
          </p:nvPr>
        </p:nvSpPr>
        <p:spPr/>
        <p:txBody>
          <a:bodyPr/>
          <a:lstStyle/>
          <a:p>
            <a:r>
              <a:rPr lang="en-US" dirty="0"/>
              <a:t>Available Forms</a:t>
            </a:r>
          </a:p>
        </p:txBody>
      </p:sp>
      <p:sp>
        <p:nvSpPr>
          <p:cNvPr id="6" name="Subtitle 5">
            <a:extLst>
              <a:ext uri="{FF2B5EF4-FFF2-40B4-BE49-F238E27FC236}">
                <a16:creationId xmlns:a16="http://schemas.microsoft.com/office/drawing/2014/main" id="{1DDB4E5D-0278-FA1F-A393-F7457CB2DBC8}"/>
              </a:ext>
            </a:extLst>
          </p:cNvPr>
          <p:cNvSpPr>
            <a:spLocks noGrp="1"/>
          </p:cNvSpPr>
          <p:nvPr>
            <p:ph type="subTitle" idx="1"/>
          </p:nvPr>
        </p:nvSpPr>
        <p:spPr/>
        <p:txBody>
          <a:bodyPr/>
          <a:lstStyle/>
          <a:p>
            <a:r>
              <a:rPr lang="en-US" dirty="0"/>
              <a:t>How to submit additional project forms in powerclerk</a:t>
            </a:r>
          </a:p>
        </p:txBody>
      </p:sp>
    </p:spTree>
    <p:extLst>
      <p:ext uri="{BB962C8B-B14F-4D97-AF65-F5344CB8AC3E}">
        <p14:creationId xmlns:p14="http://schemas.microsoft.com/office/powerpoint/2010/main" val="272423729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C3096-D4FF-07FC-E4C7-D0A9A735C71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D68FC91-B1C5-66EF-B6FD-E7703C356FDB}"/>
              </a:ext>
            </a:extLst>
          </p:cNvPr>
          <p:cNvSpPr>
            <a:spLocks noGrp="1"/>
          </p:cNvSpPr>
          <p:nvPr>
            <p:ph type="title"/>
          </p:nvPr>
        </p:nvSpPr>
        <p:spPr/>
        <p:txBody>
          <a:bodyPr/>
          <a:lstStyle/>
          <a:p>
            <a:r>
              <a:rPr lang="en-US" dirty="0"/>
              <a:t>Powerclerk project landing page (view/edit)</a:t>
            </a:r>
          </a:p>
        </p:txBody>
      </p:sp>
      <p:sp>
        <p:nvSpPr>
          <p:cNvPr id="5" name="Content Placeholder 4">
            <a:extLst>
              <a:ext uri="{FF2B5EF4-FFF2-40B4-BE49-F238E27FC236}">
                <a16:creationId xmlns:a16="http://schemas.microsoft.com/office/drawing/2014/main" id="{956C9CDC-0E5C-19BE-753C-3849745F8834}"/>
              </a:ext>
            </a:extLst>
          </p:cNvPr>
          <p:cNvSpPr>
            <a:spLocks noGrp="1"/>
          </p:cNvSpPr>
          <p:nvPr>
            <p:ph idx="1"/>
          </p:nvPr>
        </p:nvSpPr>
        <p:spPr>
          <a:xfrm>
            <a:off x="379841" y="1447800"/>
            <a:ext cx="3826737" cy="4343400"/>
          </a:xfrm>
        </p:spPr>
        <p:txBody>
          <a:bodyPr/>
          <a:lstStyle/>
          <a:p>
            <a:r>
              <a:rPr lang="en-US" sz="1600" dirty="0">
                <a:solidFill>
                  <a:srgbClr val="000000"/>
                </a:solidFill>
              </a:rPr>
              <a:t>Depending on the status of your application certain forms will become available for the applicant to fill out and submit. </a:t>
            </a:r>
          </a:p>
          <a:p>
            <a:endParaRPr lang="en-US" sz="1600" i="0" u="none" strike="noStrike" dirty="0">
              <a:solidFill>
                <a:srgbClr val="000000"/>
              </a:solidFill>
              <a:effectLst/>
            </a:endParaRPr>
          </a:p>
          <a:p>
            <a:r>
              <a:rPr lang="en-US" sz="1600" dirty="0">
                <a:solidFill>
                  <a:srgbClr val="000000"/>
                </a:solidFill>
              </a:rPr>
              <a:t>Forms not designated with an (if applicable) title are mandatory forms that must be completed and submitted to move your project along its workflow. Select “Begin” next to the form you wish to fill out and submit. </a:t>
            </a:r>
          </a:p>
          <a:p>
            <a:endParaRPr lang="en-US" sz="1600" i="0" u="none" strike="noStrike" dirty="0">
              <a:solidFill>
                <a:srgbClr val="000000"/>
              </a:solidFill>
              <a:effectLst/>
            </a:endParaRPr>
          </a:p>
          <a:p>
            <a:r>
              <a:rPr lang="en-US" sz="1600" dirty="0">
                <a:solidFill>
                  <a:srgbClr val="000000"/>
                </a:solidFill>
              </a:rPr>
              <a:t>Forms designated with (if applicable) are optional forms to be filled out at different stages of the project lifecycle. </a:t>
            </a:r>
            <a:endParaRPr lang="en-US" sz="1600" i="0" u="none" strike="noStrike" dirty="0">
              <a:solidFill>
                <a:srgbClr val="000000"/>
              </a:solidFill>
              <a:effectLst/>
            </a:endParaRPr>
          </a:p>
          <a:p>
            <a:endParaRPr lang="en-US" sz="1400" dirty="0">
              <a:solidFill>
                <a:srgbClr val="000000"/>
              </a:solidFill>
            </a:endParaRPr>
          </a:p>
          <a:p>
            <a:endParaRPr lang="en-US" sz="1400" dirty="0"/>
          </a:p>
        </p:txBody>
      </p:sp>
      <p:pic>
        <p:nvPicPr>
          <p:cNvPr id="7" name="Picture 6">
            <a:extLst>
              <a:ext uri="{FF2B5EF4-FFF2-40B4-BE49-F238E27FC236}">
                <a16:creationId xmlns:a16="http://schemas.microsoft.com/office/drawing/2014/main" id="{B3049603-35FA-A904-0763-2C3B5CDD3F34}"/>
              </a:ext>
            </a:extLst>
          </p:cNvPr>
          <p:cNvPicPr>
            <a:picLocks noChangeAspect="1"/>
          </p:cNvPicPr>
          <p:nvPr/>
        </p:nvPicPr>
        <p:blipFill>
          <a:blip r:embed="rId2"/>
          <a:stretch>
            <a:fillRect/>
          </a:stretch>
        </p:blipFill>
        <p:spPr>
          <a:xfrm>
            <a:off x="4206578" y="2209799"/>
            <a:ext cx="4804819" cy="2752939"/>
          </a:xfrm>
          <a:prstGeom prst="rect">
            <a:avLst/>
          </a:prstGeom>
        </p:spPr>
      </p:pic>
    </p:spTree>
    <p:extLst>
      <p:ext uri="{BB962C8B-B14F-4D97-AF65-F5344CB8AC3E}">
        <p14:creationId xmlns:p14="http://schemas.microsoft.com/office/powerpoint/2010/main" val="4163588169"/>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8819E-4E7A-BF14-8626-50D9D3F3C3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949F12B-5684-4CEB-FF50-1A7751CDF0D0}"/>
              </a:ext>
            </a:extLst>
          </p:cNvPr>
          <p:cNvSpPr>
            <a:spLocks noGrp="1"/>
          </p:cNvSpPr>
          <p:nvPr>
            <p:ph type="ctrTitle"/>
          </p:nvPr>
        </p:nvSpPr>
        <p:spPr/>
        <p:txBody>
          <a:bodyPr/>
          <a:lstStyle/>
          <a:p>
            <a:r>
              <a:rPr lang="en-US" dirty="0"/>
              <a:t>PowerClerk Notification Emails</a:t>
            </a:r>
          </a:p>
        </p:txBody>
      </p:sp>
      <p:sp>
        <p:nvSpPr>
          <p:cNvPr id="6" name="Subtitle 5">
            <a:extLst>
              <a:ext uri="{FF2B5EF4-FFF2-40B4-BE49-F238E27FC236}">
                <a16:creationId xmlns:a16="http://schemas.microsoft.com/office/drawing/2014/main" id="{52BA5B81-1262-3491-1C7A-BE391FEAB29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1356260"/>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30E3B-AD6F-626B-E78C-CB5903D764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5EE17EC-B9E1-E991-3DCE-E20C79676375}"/>
              </a:ext>
            </a:extLst>
          </p:cNvPr>
          <p:cNvSpPr>
            <a:spLocks noGrp="1"/>
          </p:cNvSpPr>
          <p:nvPr>
            <p:ph type="title"/>
          </p:nvPr>
        </p:nvSpPr>
        <p:spPr/>
        <p:txBody>
          <a:bodyPr/>
          <a:lstStyle/>
          <a:p>
            <a:r>
              <a:rPr lang="en-US" dirty="0"/>
              <a:t>Powerclerk notification emails</a:t>
            </a:r>
          </a:p>
        </p:txBody>
      </p:sp>
      <p:sp>
        <p:nvSpPr>
          <p:cNvPr id="5" name="Content Placeholder 4">
            <a:extLst>
              <a:ext uri="{FF2B5EF4-FFF2-40B4-BE49-F238E27FC236}">
                <a16:creationId xmlns:a16="http://schemas.microsoft.com/office/drawing/2014/main" id="{6DBB35DE-D5BC-9C87-6414-182BC2890EEA}"/>
              </a:ext>
            </a:extLst>
          </p:cNvPr>
          <p:cNvSpPr>
            <a:spLocks noGrp="1"/>
          </p:cNvSpPr>
          <p:nvPr>
            <p:ph idx="1"/>
          </p:nvPr>
        </p:nvSpPr>
        <p:spPr>
          <a:xfrm>
            <a:off x="533400" y="1496683"/>
            <a:ext cx="8217500" cy="1905000"/>
          </a:xfrm>
        </p:spPr>
        <p:txBody>
          <a:bodyPr/>
          <a:lstStyle/>
          <a:p>
            <a:r>
              <a:rPr lang="en-US" sz="1400" dirty="0">
                <a:solidFill>
                  <a:srgbClr val="000000"/>
                </a:solidFill>
              </a:rPr>
              <a:t>From time to time, PowerClerk will send emails with action items. </a:t>
            </a:r>
          </a:p>
          <a:p>
            <a:r>
              <a:rPr lang="en-US" sz="1400" i="0" u="none" strike="noStrike" dirty="0">
                <a:solidFill>
                  <a:srgbClr val="000000"/>
                </a:solidFill>
                <a:effectLst/>
              </a:rPr>
              <a:t>These emails will come from </a:t>
            </a:r>
            <a:r>
              <a:rPr lang="en-US" sz="1400" i="0" u="none" strike="noStrike" dirty="0">
                <a:solidFill>
                  <a:srgbClr val="000000"/>
                </a:solidFill>
                <a:effectLst/>
                <a:hlinkClick r:id="rId2"/>
              </a:rPr>
              <a:t>DoNotReply@powerclerk.pnm.com</a:t>
            </a:r>
            <a:endParaRPr lang="en-US" sz="1400" i="0" u="none" strike="noStrike" dirty="0">
              <a:solidFill>
                <a:srgbClr val="000000"/>
              </a:solidFill>
              <a:effectLst/>
            </a:endParaRPr>
          </a:p>
          <a:p>
            <a:r>
              <a:rPr lang="en-US" sz="1400" i="0" u="none" strike="noStrike" dirty="0">
                <a:solidFill>
                  <a:srgbClr val="000000"/>
                </a:solidFill>
                <a:effectLst/>
              </a:rPr>
              <a:t>Within the email will be a description of the action required and a link to direct you to PowerClerk.</a:t>
            </a:r>
          </a:p>
          <a:p>
            <a:r>
              <a:rPr lang="en-US" sz="1400" b="1" dirty="0">
                <a:solidFill>
                  <a:srgbClr val="000000"/>
                </a:solidFill>
              </a:rPr>
              <a:t>Please monitor your email inbox for communications sent from PowerClerk. </a:t>
            </a:r>
            <a:endParaRPr lang="en-US" sz="1400" b="1" i="0" u="none" strike="noStrike" dirty="0">
              <a:solidFill>
                <a:srgbClr val="000000"/>
              </a:solidFill>
              <a:effectLst/>
            </a:endParaRPr>
          </a:p>
          <a:p>
            <a:endParaRPr lang="en-US" sz="1300" dirty="0">
              <a:solidFill>
                <a:srgbClr val="000000"/>
              </a:solidFill>
            </a:endParaRPr>
          </a:p>
          <a:p>
            <a:endParaRPr lang="en-US" sz="1400" dirty="0"/>
          </a:p>
        </p:txBody>
      </p:sp>
      <p:pic>
        <p:nvPicPr>
          <p:cNvPr id="3" name="Picture 2">
            <a:extLst>
              <a:ext uri="{FF2B5EF4-FFF2-40B4-BE49-F238E27FC236}">
                <a16:creationId xmlns:a16="http://schemas.microsoft.com/office/drawing/2014/main" id="{A69B8D91-4227-FEFD-37B5-0ADC7EBF477D}"/>
              </a:ext>
            </a:extLst>
          </p:cNvPr>
          <p:cNvPicPr>
            <a:picLocks noChangeAspect="1"/>
          </p:cNvPicPr>
          <p:nvPr/>
        </p:nvPicPr>
        <p:blipFill>
          <a:blip r:embed="rId3"/>
          <a:stretch>
            <a:fillRect/>
          </a:stretch>
        </p:blipFill>
        <p:spPr>
          <a:xfrm>
            <a:off x="1600200" y="2895600"/>
            <a:ext cx="5654587" cy="3110750"/>
          </a:xfrm>
          <a:prstGeom prst="rect">
            <a:avLst/>
          </a:prstGeom>
        </p:spPr>
      </p:pic>
    </p:spTree>
    <p:extLst>
      <p:ext uri="{BB962C8B-B14F-4D97-AF65-F5344CB8AC3E}">
        <p14:creationId xmlns:p14="http://schemas.microsoft.com/office/powerpoint/2010/main" val="266469811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B7623-0F14-2740-DE6D-C2A86E9E604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192B5C-F737-93C7-4783-5EBC817A4C82}"/>
              </a:ext>
            </a:extLst>
          </p:cNvPr>
          <p:cNvSpPr>
            <a:spLocks noGrp="1"/>
          </p:cNvSpPr>
          <p:nvPr>
            <p:ph type="ctrTitle"/>
          </p:nvPr>
        </p:nvSpPr>
        <p:spPr/>
        <p:txBody>
          <a:bodyPr/>
          <a:lstStyle/>
          <a:p>
            <a:r>
              <a:rPr lang="en-US" dirty="0"/>
              <a:t>Need Help? “Ask a Question”</a:t>
            </a:r>
          </a:p>
        </p:txBody>
      </p:sp>
      <p:sp>
        <p:nvSpPr>
          <p:cNvPr id="6" name="Subtitle 5">
            <a:extLst>
              <a:ext uri="{FF2B5EF4-FFF2-40B4-BE49-F238E27FC236}">
                <a16:creationId xmlns:a16="http://schemas.microsoft.com/office/drawing/2014/main" id="{66D90334-0FDF-7A03-3E24-A72B6450C7F1}"/>
              </a:ext>
            </a:extLst>
          </p:cNvPr>
          <p:cNvSpPr>
            <a:spLocks noGrp="1"/>
          </p:cNvSpPr>
          <p:nvPr>
            <p:ph type="subTitle" idx="1"/>
          </p:nvPr>
        </p:nvSpPr>
        <p:spPr/>
        <p:txBody>
          <a:bodyPr/>
          <a:lstStyle/>
          <a:p>
            <a:r>
              <a:rPr lang="en-US" dirty="0"/>
              <a:t>How to submit questions to pnm</a:t>
            </a:r>
          </a:p>
        </p:txBody>
      </p:sp>
    </p:spTree>
    <p:extLst>
      <p:ext uri="{BB962C8B-B14F-4D97-AF65-F5344CB8AC3E}">
        <p14:creationId xmlns:p14="http://schemas.microsoft.com/office/powerpoint/2010/main" val="165499654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7AF8A-1447-4C6C-C624-DBEF4E0753D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9DB35D5-C105-7A65-5E3A-4CFDF900264F}"/>
              </a:ext>
            </a:extLst>
          </p:cNvPr>
          <p:cNvSpPr>
            <a:spLocks noGrp="1"/>
          </p:cNvSpPr>
          <p:nvPr>
            <p:ph type="title"/>
          </p:nvPr>
        </p:nvSpPr>
        <p:spPr/>
        <p:txBody>
          <a:bodyPr/>
          <a:lstStyle/>
          <a:p>
            <a:r>
              <a:rPr lang="en-US" dirty="0"/>
              <a:t>Powerclerk notification emails</a:t>
            </a:r>
          </a:p>
        </p:txBody>
      </p:sp>
      <p:sp>
        <p:nvSpPr>
          <p:cNvPr id="5" name="Content Placeholder 4">
            <a:extLst>
              <a:ext uri="{FF2B5EF4-FFF2-40B4-BE49-F238E27FC236}">
                <a16:creationId xmlns:a16="http://schemas.microsoft.com/office/drawing/2014/main" id="{6FCE2F72-3FCA-13F5-546C-45E8CBAD68F8}"/>
              </a:ext>
            </a:extLst>
          </p:cNvPr>
          <p:cNvSpPr>
            <a:spLocks noGrp="1"/>
          </p:cNvSpPr>
          <p:nvPr>
            <p:ph idx="1"/>
          </p:nvPr>
        </p:nvSpPr>
        <p:spPr>
          <a:xfrm>
            <a:off x="533400" y="1496683"/>
            <a:ext cx="8217500" cy="1905000"/>
          </a:xfrm>
        </p:spPr>
        <p:txBody>
          <a:bodyPr/>
          <a:lstStyle/>
          <a:p>
            <a:r>
              <a:rPr lang="en-US" sz="1400" dirty="0">
                <a:solidFill>
                  <a:srgbClr val="000000"/>
                </a:solidFill>
              </a:rPr>
              <a:t>Select the “Ask a Question” button located on the top right of the PowerClerk screen to fill out and submit a project related question to PNM.</a:t>
            </a:r>
          </a:p>
          <a:p>
            <a:endParaRPr lang="en-US" sz="1400" b="1" i="0" u="none" strike="noStrike" dirty="0">
              <a:solidFill>
                <a:srgbClr val="000000"/>
              </a:solidFill>
              <a:effectLst/>
            </a:endParaRPr>
          </a:p>
          <a:p>
            <a:r>
              <a:rPr lang="en-US" sz="1400" dirty="0">
                <a:solidFill>
                  <a:srgbClr val="000000"/>
                </a:solidFill>
              </a:rPr>
              <a:t>Once PNM has responded to your question you will receive an email from PowerClerk directing you to navigate to the </a:t>
            </a:r>
            <a:r>
              <a:rPr lang="en-US" sz="1400" b="1" dirty="0">
                <a:solidFill>
                  <a:srgbClr val="000000"/>
                </a:solidFill>
              </a:rPr>
              <a:t>“View/Edit” </a:t>
            </a:r>
            <a:r>
              <a:rPr lang="en-US" sz="1400" dirty="0">
                <a:solidFill>
                  <a:srgbClr val="000000"/>
                </a:solidFill>
              </a:rPr>
              <a:t>page of your project. </a:t>
            </a:r>
            <a:endParaRPr lang="en-US" sz="1400" i="0" u="none" strike="noStrike" dirty="0">
              <a:solidFill>
                <a:srgbClr val="000000"/>
              </a:solidFill>
              <a:effectLst/>
            </a:endParaRPr>
          </a:p>
          <a:p>
            <a:endParaRPr lang="en-US" sz="1300" dirty="0">
              <a:solidFill>
                <a:srgbClr val="000000"/>
              </a:solidFill>
            </a:endParaRPr>
          </a:p>
          <a:p>
            <a:endParaRPr lang="en-US" sz="1400" dirty="0"/>
          </a:p>
        </p:txBody>
      </p:sp>
      <p:pic>
        <p:nvPicPr>
          <p:cNvPr id="6" name="Picture 5">
            <a:extLst>
              <a:ext uri="{FF2B5EF4-FFF2-40B4-BE49-F238E27FC236}">
                <a16:creationId xmlns:a16="http://schemas.microsoft.com/office/drawing/2014/main" id="{FE1987F1-0641-3574-BA13-8940CE4B9CE0}"/>
              </a:ext>
            </a:extLst>
          </p:cNvPr>
          <p:cNvPicPr>
            <a:picLocks noChangeAspect="1"/>
          </p:cNvPicPr>
          <p:nvPr/>
        </p:nvPicPr>
        <p:blipFill>
          <a:blip r:embed="rId2"/>
          <a:stretch>
            <a:fillRect/>
          </a:stretch>
        </p:blipFill>
        <p:spPr>
          <a:xfrm>
            <a:off x="304800" y="3467820"/>
            <a:ext cx="8271539" cy="533398"/>
          </a:xfrm>
          <a:prstGeom prst="rect">
            <a:avLst/>
          </a:prstGeom>
        </p:spPr>
      </p:pic>
    </p:spTree>
    <p:extLst>
      <p:ext uri="{BB962C8B-B14F-4D97-AF65-F5344CB8AC3E}">
        <p14:creationId xmlns:p14="http://schemas.microsoft.com/office/powerpoint/2010/main" val="391365361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Powerclerk overview and benefits</a:t>
            </a:r>
          </a:p>
        </p:txBody>
      </p:sp>
      <p:sp>
        <p:nvSpPr>
          <p:cNvPr id="5" name="Content Placeholder 4"/>
          <p:cNvSpPr>
            <a:spLocks noGrp="1"/>
          </p:cNvSpPr>
          <p:nvPr>
            <p:ph sz="half" idx="1"/>
          </p:nvPr>
        </p:nvSpPr>
        <p:spPr/>
        <p:txBody>
          <a:bodyPr/>
          <a:lstStyle/>
          <a:p>
            <a:r>
              <a:rPr lang="en-US" dirty="0"/>
              <a:t>PowerClerk is the online interconnection management system for pnm and will be used to:</a:t>
            </a:r>
          </a:p>
        </p:txBody>
      </p:sp>
      <p:sp>
        <p:nvSpPr>
          <p:cNvPr id="6" name="Content Placeholder 5"/>
          <p:cNvSpPr>
            <a:spLocks noGrp="1"/>
          </p:cNvSpPr>
          <p:nvPr>
            <p:ph sz="half" idx="2"/>
          </p:nvPr>
        </p:nvSpPr>
        <p:spPr/>
        <p:txBody>
          <a:bodyPr/>
          <a:lstStyle/>
          <a:p>
            <a:pPr>
              <a:lnSpc>
                <a:spcPct val="250000"/>
              </a:lnSpc>
            </a:pPr>
            <a:r>
              <a:rPr lang="en-US" sz="1800" dirty="0">
                <a:solidFill>
                  <a:schemeClr val="tx1"/>
                </a:solidFill>
              </a:rPr>
              <a:t>Create and submit new FERC Generator Interconnection Requests</a:t>
            </a:r>
          </a:p>
          <a:p>
            <a:pPr>
              <a:lnSpc>
                <a:spcPct val="250000"/>
              </a:lnSpc>
            </a:pPr>
            <a:r>
              <a:rPr lang="en-US" sz="1800" dirty="0">
                <a:solidFill>
                  <a:schemeClr val="tx1"/>
                </a:solidFill>
              </a:rPr>
              <a:t>Monitor the progress of FERC Generator Interconnection Requests</a:t>
            </a:r>
          </a:p>
          <a:p>
            <a:pPr>
              <a:lnSpc>
                <a:spcPct val="250000"/>
              </a:lnSpc>
            </a:pPr>
            <a:r>
              <a:rPr lang="en-US" sz="1800" dirty="0">
                <a:solidFill>
                  <a:schemeClr val="tx1"/>
                </a:solidFill>
              </a:rPr>
              <a:t>Send and receive notifications about project status and updates</a:t>
            </a:r>
          </a:p>
          <a:p>
            <a:pPr>
              <a:lnSpc>
                <a:spcPct val="250000"/>
              </a:lnSpc>
            </a:pPr>
            <a:r>
              <a:rPr lang="en-US" sz="1800" dirty="0">
                <a:solidFill>
                  <a:schemeClr val="tx1"/>
                </a:solidFill>
              </a:rPr>
              <a:t>Submit all FERC Generator Interconnection related forms</a:t>
            </a:r>
          </a:p>
          <a:p>
            <a:endParaRPr lang="en-US" dirty="0"/>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5406F-F9A1-7F55-B5DE-C96DD9A7A5C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CBBA80D-337D-FB01-7E06-8CA96569175A}"/>
              </a:ext>
            </a:extLst>
          </p:cNvPr>
          <p:cNvSpPr>
            <a:spLocks noGrp="1"/>
          </p:cNvSpPr>
          <p:nvPr>
            <p:ph type="title"/>
          </p:nvPr>
        </p:nvSpPr>
        <p:spPr/>
        <p:txBody>
          <a:bodyPr/>
          <a:lstStyle/>
          <a:p>
            <a:r>
              <a:rPr lang="en-US" dirty="0"/>
              <a:t>How to view and respond to ask a question</a:t>
            </a:r>
          </a:p>
        </p:txBody>
      </p:sp>
      <p:sp>
        <p:nvSpPr>
          <p:cNvPr id="5" name="Content Placeholder 4">
            <a:extLst>
              <a:ext uri="{FF2B5EF4-FFF2-40B4-BE49-F238E27FC236}">
                <a16:creationId xmlns:a16="http://schemas.microsoft.com/office/drawing/2014/main" id="{D750EADF-A4B1-A559-F684-77B3627FA0F0}"/>
              </a:ext>
            </a:extLst>
          </p:cNvPr>
          <p:cNvSpPr>
            <a:spLocks noGrp="1"/>
          </p:cNvSpPr>
          <p:nvPr>
            <p:ph idx="1"/>
          </p:nvPr>
        </p:nvSpPr>
        <p:spPr>
          <a:xfrm>
            <a:off x="533400" y="1496683"/>
            <a:ext cx="2438400" cy="1905000"/>
          </a:xfrm>
        </p:spPr>
        <p:txBody>
          <a:bodyPr/>
          <a:lstStyle/>
          <a:p>
            <a:r>
              <a:rPr lang="en-US" sz="1600" dirty="0">
                <a:solidFill>
                  <a:srgbClr val="000000"/>
                </a:solidFill>
              </a:rPr>
              <a:t>You will be able to review and respond to the </a:t>
            </a:r>
            <a:r>
              <a:rPr lang="en-US" sz="1600" b="1" dirty="0">
                <a:solidFill>
                  <a:srgbClr val="000000"/>
                </a:solidFill>
              </a:rPr>
              <a:t>“Ask a Question” </a:t>
            </a:r>
            <a:r>
              <a:rPr lang="en-US" sz="1600" dirty="0">
                <a:solidFill>
                  <a:srgbClr val="000000"/>
                </a:solidFill>
              </a:rPr>
              <a:t>thread within your project’s “</a:t>
            </a:r>
            <a:r>
              <a:rPr lang="en-US" sz="1600" b="1" dirty="0">
                <a:solidFill>
                  <a:srgbClr val="000000"/>
                </a:solidFill>
              </a:rPr>
              <a:t>View/Edit” page. </a:t>
            </a:r>
          </a:p>
          <a:p>
            <a:endParaRPr lang="en-US" sz="1600" i="0" u="none" strike="noStrike" dirty="0">
              <a:solidFill>
                <a:srgbClr val="000000"/>
              </a:solidFill>
              <a:effectLst/>
            </a:endParaRPr>
          </a:p>
          <a:p>
            <a:r>
              <a:rPr lang="en-US" sz="1600" dirty="0">
                <a:solidFill>
                  <a:srgbClr val="000000"/>
                </a:solidFill>
              </a:rPr>
              <a:t>You may respond to PNM directly from PowerClerk by selecting the </a:t>
            </a:r>
            <a:r>
              <a:rPr lang="en-US" sz="1600" b="1" dirty="0">
                <a:solidFill>
                  <a:srgbClr val="000000"/>
                </a:solidFill>
              </a:rPr>
              <a:t>“Ask a Questions Thread” </a:t>
            </a:r>
            <a:r>
              <a:rPr lang="en-US" sz="1600" dirty="0">
                <a:solidFill>
                  <a:srgbClr val="000000"/>
                </a:solidFill>
              </a:rPr>
              <a:t>and selecting </a:t>
            </a:r>
            <a:r>
              <a:rPr lang="en-US" sz="1600" b="1" dirty="0">
                <a:solidFill>
                  <a:srgbClr val="000000"/>
                </a:solidFill>
              </a:rPr>
              <a:t>“Add Reply”.</a:t>
            </a:r>
          </a:p>
          <a:p>
            <a:endParaRPr lang="en-US" sz="1600" i="0" u="none" strike="noStrike" dirty="0">
              <a:solidFill>
                <a:srgbClr val="000000"/>
              </a:solidFill>
              <a:effectLst/>
            </a:endParaRPr>
          </a:p>
          <a:p>
            <a:endParaRPr lang="en-US" sz="1600" dirty="0">
              <a:solidFill>
                <a:srgbClr val="000000"/>
              </a:solidFill>
            </a:endParaRPr>
          </a:p>
          <a:p>
            <a:endParaRPr lang="en-US" sz="1600" dirty="0"/>
          </a:p>
        </p:txBody>
      </p:sp>
      <p:pic>
        <p:nvPicPr>
          <p:cNvPr id="8" name="Picture 7">
            <a:extLst>
              <a:ext uri="{FF2B5EF4-FFF2-40B4-BE49-F238E27FC236}">
                <a16:creationId xmlns:a16="http://schemas.microsoft.com/office/drawing/2014/main" id="{695AD333-189B-4E48-6CE3-4DE28A2641AD}"/>
              </a:ext>
            </a:extLst>
          </p:cNvPr>
          <p:cNvPicPr>
            <a:picLocks noChangeAspect="1"/>
          </p:cNvPicPr>
          <p:nvPr/>
        </p:nvPicPr>
        <p:blipFill>
          <a:blip r:embed="rId2"/>
          <a:stretch>
            <a:fillRect/>
          </a:stretch>
        </p:blipFill>
        <p:spPr>
          <a:xfrm>
            <a:off x="3048000" y="2457185"/>
            <a:ext cx="5754041" cy="2860766"/>
          </a:xfrm>
          <a:prstGeom prst="rect">
            <a:avLst/>
          </a:prstGeom>
        </p:spPr>
      </p:pic>
    </p:spTree>
    <p:extLst>
      <p:ext uri="{BB962C8B-B14F-4D97-AF65-F5344CB8AC3E}">
        <p14:creationId xmlns:p14="http://schemas.microsoft.com/office/powerpoint/2010/main" val="966786593"/>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4381C0-D65F-1F29-4C01-2A15A7BD2015}"/>
              </a:ext>
            </a:extLst>
          </p:cNvPr>
          <p:cNvSpPr>
            <a:spLocks noGrp="1"/>
          </p:cNvSpPr>
          <p:nvPr>
            <p:ph type="ctrTitle"/>
          </p:nvPr>
        </p:nvSpPr>
        <p:spPr/>
        <p:txBody>
          <a:bodyPr/>
          <a:lstStyle/>
          <a:p>
            <a:r>
              <a:rPr lang="en-US" dirty="0"/>
              <a:t>ACCOUNT REGISTRATION</a:t>
            </a:r>
          </a:p>
        </p:txBody>
      </p:sp>
      <p:sp>
        <p:nvSpPr>
          <p:cNvPr id="6" name="Subtitle 5">
            <a:extLst>
              <a:ext uri="{FF2B5EF4-FFF2-40B4-BE49-F238E27FC236}">
                <a16:creationId xmlns:a16="http://schemas.microsoft.com/office/drawing/2014/main" id="{F39C7A21-E019-87DB-4920-2FFA18743E2B}"/>
              </a:ext>
            </a:extLst>
          </p:cNvPr>
          <p:cNvSpPr>
            <a:spLocks noGrp="1"/>
          </p:cNvSpPr>
          <p:nvPr>
            <p:ph type="subTitle" idx="1"/>
          </p:nvPr>
        </p:nvSpPr>
        <p:spPr/>
        <p:txBody>
          <a:bodyPr/>
          <a:lstStyle/>
          <a:p>
            <a:r>
              <a:rPr lang="en-US" dirty="0"/>
              <a:t>How to create a new powerclerk account </a:t>
            </a:r>
          </a:p>
          <a:p>
            <a:r>
              <a:rPr lang="en-US" dirty="0"/>
              <a:t>Register an existing powerclerk account</a:t>
            </a:r>
          </a:p>
        </p:txBody>
      </p:sp>
    </p:spTree>
    <p:extLst>
      <p:ext uri="{BB962C8B-B14F-4D97-AF65-F5344CB8AC3E}">
        <p14:creationId xmlns:p14="http://schemas.microsoft.com/office/powerpoint/2010/main" val="75804428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New account registration</a:t>
            </a:r>
          </a:p>
        </p:txBody>
      </p:sp>
      <p:sp>
        <p:nvSpPr>
          <p:cNvPr id="6" name="Content Placeholder 5"/>
          <p:cNvSpPr>
            <a:spLocks noGrp="1"/>
          </p:cNvSpPr>
          <p:nvPr>
            <p:ph sz="half" idx="1"/>
          </p:nvPr>
        </p:nvSpPr>
        <p:spPr/>
        <p:txBody>
          <a:bodyPr/>
          <a:lstStyle/>
          <a:p>
            <a:r>
              <a:rPr lang="en-US" dirty="0"/>
              <a:t>For users logging into powerclerk for the first time</a:t>
            </a:r>
          </a:p>
        </p:txBody>
      </p:sp>
      <p:sp>
        <p:nvSpPr>
          <p:cNvPr id="7" name="Content Placeholder 6"/>
          <p:cNvSpPr>
            <a:spLocks noGrp="1"/>
          </p:cNvSpPr>
          <p:nvPr>
            <p:ph sz="half" idx="2"/>
          </p:nvPr>
        </p:nvSpPr>
        <p:spPr>
          <a:xfrm>
            <a:off x="372533" y="1905000"/>
            <a:ext cx="4961467" cy="3657600"/>
          </a:xfrm>
        </p:spPr>
        <p:txBody>
          <a:bodyPr/>
          <a:lstStyle/>
          <a:p>
            <a:r>
              <a:rPr lang="en-US" sz="1300" b="1" dirty="0">
                <a:cs typeface="Arial" panose="020B0604020202020204" pitchFamily="34" charset="0"/>
              </a:rPr>
              <a:t>Step One</a:t>
            </a:r>
          </a:p>
          <a:p>
            <a:r>
              <a:rPr lang="en-US" sz="1300" dirty="0">
                <a:cs typeface="Arial" panose="020B0604020202020204" pitchFamily="34" charset="0"/>
              </a:rPr>
              <a:t>Click ‘Register’ a New Account, enter your email address, create a password in accordance with the requirements, and complete the rest of the required fields</a:t>
            </a:r>
          </a:p>
          <a:p>
            <a:endParaRPr lang="en-US" sz="1300" dirty="0">
              <a:cs typeface="Arial" panose="020B0604020202020204" pitchFamily="34" charset="0"/>
            </a:endParaRPr>
          </a:p>
          <a:p>
            <a:r>
              <a:rPr lang="en-US" sz="1300" b="1" dirty="0">
                <a:cs typeface="Arial" panose="020B0604020202020204" pitchFamily="34" charset="0"/>
              </a:rPr>
              <a:t>Step Two:</a:t>
            </a:r>
          </a:p>
          <a:p>
            <a:r>
              <a:rPr lang="en-US" sz="1300" b="0" i="0" u="none" strike="noStrike" dirty="0">
                <a:solidFill>
                  <a:srgbClr val="000000"/>
                </a:solidFill>
                <a:effectLst/>
                <a:cs typeface="Arial" panose="020B0604020202020204" pitchFamily="34" charset="0"/>
              </a:rPr>
              <a:t>Under Role, select </a:t>
            </a:r>
            <a:r>
              <a:rPr lang="en-US" sz="1300" b="1" dirty="0">
                <a:solidFill>
                  <a:srgbClr val="000000"/>
                </a:solidFill>
                <a:cs typeface="Arial" panose="020B0604020202020204" pitchFamily="34" charset="0"/>
              </a:rPr>
              <a:t>“</a:t>
            </a:r>
            <a:r>
              <a:rPr lang="en-US" sz="1300" b="1" i="0" u="none" strike="noStrike" dirty="0">
                <a:solidFill>
                  <a:srgbClr val="000000"/>
                </a:solidFill>
                <a:effectLst/>
                <a:cs typeface="Arial" panose="020B0604020202020204" pitchFamily="34" charset="0"/>
              </a:rPr>
              <a:t>FERC_Interconnections_Applicant</a:t>
            </a:r>
            <a:r>
              <a:rPr lang="en-US" sz="1300" b="1" dirty="0">
                <a:solidFill>
                  <a:srgbClr val="000000"/>
                </a:solidFill>
                <a:cs typeface="Arial" panose="020B0604020202020204" pitchFamily="34" charset="0"/>
              </a:rPr>
              <a:t>”</a:t>
            </a:r>
            <a:endParaRPr lang="en-US" sz="1300" b="1" i="0" u="none" strike="noStrike" dirty="0">
              <a:solidFill>
                <a:srgbClr val="000000"/>
              </a:solidFill>
              <a:effectLst/>
              <a:cs typeface="Arial" panose="020B0604020202020204" pitchFamily="34" charset="0"/>
            </a:endParaRPr>
          </a:p>
          <a:p>
            <a:endParaRPr lang="en-US" sz="1300" b="1" dirty="0">
              <a:solidFill>
                <a:srgbClr val="000000"/>
              </a:solidFill>
              <a:cs typeface="Arial" panose="020B0604020202020204" pitchFamily="34" charset="0"/>
            </a:endParaRPr>
          </a:p>
          <a:p>
            <a:r>
              <a:rPr lang="en-US" sz="1300" b="1" dirty="0">
                <a:solidFill>
                  <a:srgbClr val="000000"/>
                </a:solidFill>
                <a:cs typeface="Arial" panose="020B0604020202020204" pitchFamily="34" charset="0"/>
              </a:rPr>
              <a:t>Step Three: </a:t>
            </a:r>
          </a:p>
          <a:p>
            <a:r>
              <a:rPr lang="en-US" sz="1300" dirty="0">
                <a:solidFill>
                  <a:srgbClr val="000000"/>
                </a:solidFill>
                <a:cs typeface="Arial" panose="020B0604020202020204" pitchFamily="34" charset="0"/>
              </a:rPr>
              <a:t>Click the reCAPTCHA button to verify you are not a robot and select </a:t>
            </a:r>
            <a:r>
              <a:rPr lang="en-US" sz="1300" b="1" dirty="0">
                <a:solidFill>
                  <a:srgbClr val="000000"/>
                </a:solidFill>
                <a:cs typeface="Arial" panose="020B0604020202020204" pitchFamily="34" charset="0"/>
              </a:rPr>
              <a:t>“Register”</a:t>
            </a:r>
            <a:endParaRPr lang="en-US" sz="1300" dirty="0">
              <a:solidFill>
                <a:srgbClr val="000000"/>
              </a:solidFill>
              <a:cs typeface="Arial" panose="020B0604020202020204" pitchFamily="34" charset="0"/>
            </a:endParaRPr>
          </a:p>
          <a:p>
            <a:endParaRPr lang="en-US" sz="1300" dirty="0">
              <a:solidFill>
                <a:srgbClr val="000000"/>
              </a:solidFill>
              <a:cs typeface="Arial" panose="020B0604020202020204" pitchFamily="34" charset="0"/>
            </a:endParaRPr>
          </a:p>
          <a:p>
            <a:r>
              <a:rPr lang="en-US" sz="1300" b="1" dirty="0">
                <a:solidFill>
                  <a:srgbClr val="000000"/>
                </a:solidFill>
                <a:cs typeface="Arial" panose="020B0604020202020204" pitchFamily="34" charset="0"/>
              </a:rPr>
              <a:t>Step Four:</a:t>
            </a:r>
          </a:p>
          <a:p>
            <a:r>
              <a:rPr lang="en-US" sz="1300" dirty="0">
                <a:solidFill>
                  <a:srgbClr val="000000"/>
                </a:solidFill>
                <a:cs typeface="Arial" panose="020B0604020202020204" pitchFamily="34" charset="0"/>
              </a:rPr>
              <a:t>Click the one-time use link in the email sent to the previously entered email address to complete registration</a:t>
            </a:r>
            <a:endParaRPr lang="en-US" sz="1300" dirty="0">
              <a:cs typeface="Arial" panose="020B0604020202020204" pitchFamily="34" charset="0"/>
            </a:endParaRPr>
          </a:p>
        </p:txBody>
      </p:sp>
      <p:pic>
        <p:nvPicPr>
          <p:cNvPr id="1037" name="Picture 13" descr="A screenshot of a login screen&#10;&#10;Description automatically generated">
            <a:extLst>
              <a:ext uri="{FF2B5EF4-FFF2-40B4-BE49-F238E27FC236}">
                <a16:creationId xmlns:a16="http://schemas.microsoft.com/office/drawing/2014/main" id="{7186526D-F11F-FF1C-B011-A7C7BA6FE1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896975"/>
            <a:ext cx="2185988" cy="2366963"/>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A screenshot of a computer program&#10;&#10;Description automatically generated">
            <a:extLst>
              <a:ext uri="{FF2B5EF4-FFF2-40B4-BE49-F238E27FC236}">
                <a16:creationId xmlns:a16="http://schemas.microsoft.com/office/drawing/2014/main" id="{10F57792-F2C4-1CEC-9E34-03C758F591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1060" y="4312743"/>
            <a:ext cx="3687883" cy="15382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50E38-0FF9-A5DD-56E9-7F0FC909B0B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771A178-F8EE-E4B3-177D-23E5A06BCD59}"/>
              </a:ext>
            </a:extLst>
          </p:cNvPr>
          <p:cNvSpPr>
            <a:spLocks noGrp="1"/>
          </p:cNvSpPr>
          <p:nvPr>
            <p:ph type="title"/>
          </p:nvPr>
        </p:nvSpPr>
        <p:spPr/>
        <p:txBody>
          <a:bodyPr/>
          <a:lstStyle/>
          <a:p>
            <a:r>
              <a:rPr lang="en-US" dirty="0"/>
              <a:t>Already have a powerclerk account?</a:t>
            </a:r>
          </a:p>
        </p:txBody>
      </p:sp>
      <p:sp>
        <p:nvSpPr>
          <p:cNvPr id="6" name="Content Placeholder 5">
            <a:extLst>
              <a:ext uri="{FF2B5EF4-FFF2-40B4-BE49-F238E27FC236}">
                <a16:creationId xmlns:a16="http://schemas.microsoft.com/office/drawing/2014/main" id="{BDC5DB5D-2808-E99C-9912-BAEB9BFDBBE4}"/>
              </a:ext>
            </a:extLst>
          </p:cNvPr>
          <p:cNvSpPr>
            <a:spLocks noGrp="1"/>
          </p:cNvSpPr>
          <p:nvPr>
            <p:ph sz="half" idx="1"/>
          </p:nvPr>
        </p:nvSpPr>
        <p:spPr/>
        <p:txBody>
          <a:bodyPr/>
          <a:lstStyle/>
          <a:p>
            <a:r>
              <a:rPr lang="en-US" dirty="0"/>
              <a:t>For users with an existing powerclerk account</a:t>
            </a:r>
          </a:p>
        </p:txBody>
      </p:sp>
      <p:sp>
        <p:nvSpPr>
          <p:cNvPr id="7" name="Content Placeholder 6">
            <a:extLst>
              <a:ext uri="{FF2B5EF4-FFF2-40B4-BE49-F238E27FC236}">
                <a16:creationId xmlns:a16="http://schemas.microsoft.com/office/drawing/2014/main" id="{B3E3DE71-F76A-55EA-F139-BE679CAB6EB1}"/>
              </a:ext>
            </a:extLst>
          </p:cNvPr>
          <p:cNvSpPr>
            <a:spLocks noGrp="1"/>
          </p:cNvSpPr>
          <p:nvPr>
            <p:ph sz="half" idx="2"/>
          </p:nvPr>
        </p:nvSpPr>
        <p:spPr>
          <a:xfrm>
            <a:off x="372533" y="2057400"/>
            <a:ext cx="3666067" cy="3657600"/>
          </a:xfrm>
        </p:spPr>
        <p:txBody>
          <a:bodyPr/>
          <a:lstStyle/>
          <a:p>
            <a:r>
              <a:rPr lang="en-US" sz="1300" b="1" dirty="0">
                <a:cs typeface="Arial" panose="020B0604020202020204" pitchFamily="34" charset="0"/>
              </a:rPr>
              <a:t>Step One</a:t>
            </a:r>
          </a:p>
          <a:p>
            <a:r>
              <a:rPr lang="en-US" sz="1300" b="0" i="0" u="none" strike="noStrike" dirty="0">
                <a:solidFill>
                  <a:srgbClr val="000000"/>
                </a:solidFill>
                <a:effectLst/>
                <a:cs typeface="Arial" panose="020B0604020202020204" pitchFamily="34" charset="0"/>
              </a:rPr>
              <a:t>Log Into your PowerClerk account. Any PowerClerk account will do</a:t>
            </a:r>
            <a:endParaRPr lang="en-US" sz="1300" dirty="0">
              <a:cs typeface="Arial" panose="020B0604020202020204" pitchFamily="34" charset="0"/>
            </a:endParaRPr>
          </a:p>
          <a:p>
            <a:endParaRPr lang="en-US" sz="1300" b="1" dirty="0">
              <a:cs typeface="Arial" panose="020B0604020202020204" pitchFamily="34" charset="0"/>
            </a:endParaRPr>
          </a:p>
          <a:p>
            <a:r>
              <a:rPr lang="en-US" sz="1300" b="1" dirty="0">
                <a:cs typeface="Arial" panose="020B0604020202020204" pitchFamily="34" charset="0"/>
              </a:rPr>
              <a:t>Step Two:</a:t>
            </a:r>
          </a:p>
          <a:p>
            <a:r>
              <a:rPr lang="en-US" sz="1300" b="0" i="0" u="none" strike="noStrike" dirty="0">
                <a:solidFill>
                  <a:srgbClr val="000000"/>
                </a:solidFill>
                <a:effectLst/>
                <a:cs typeface="Arial" panose="020B0604020202020204" pitchFamily="34" charset="0"/>
              </a:rPr>
              <a:t>Select the current program at the top left then select  </a:t>
            </a:r>
            <a:r>
              <a:rPr lang="en-US" sz="1300" b="1" i="0" u="none" strike="noStrike" dirty="0">
                <a:solidFill>
                  <a:srgbClr val="000000"/>
                </a:solidFill>
                <a:effectLst/>
                <a:cs typeface="Arial" panose="020B0604020202020204" pitchFamily="34" charset="0"/>
              </a:rPr>
              <a:t>“Register For Programs”</a:t>
            </a:r>
            <a:endParaRPr lang="en-US" sz="1300" b="1" dirty="0">
              <a:solidFill>
                <a:srgbClr val="000000"/>
              </a:solidFill>
              <a:cs typeface="Arial" panose="020B0604020202020204" pitchFamily="34" charset="0"/>
            </a:endParaRPr>
          </a:p>
          <a:p>
            <a:endParaRPr lang="en-US" sz="1300" b="1" dirty="0">
              <a:solidFill>
                <a:srgbClr val="000000"/>
              </a:solidFill>
              <a:cs typeface="Arial" panose="020B0604020202020204" pitchFamily="34" charset="0"/>
            </a:endParaRPr>
          </a:p>
          <a:p>
            <a:r>
              <a:rPr lang="en-US" sz="1300" b="1" dirty="0">
                <a:solidFill>
                  <a:srgbClr val="000000"/>
                </a:solidFill>
                <a:cs typeface="Arial" panose="020B0604020202020204" pitchFamily="34" charset="0"/>
              </a:rPr>
              <a:t>Step Three: </a:t>
            </a:r>
          </a:p>
          <a:p>
            <a:r>
              <a:rPr lang="en-US" sz="1300" b="0" i="0" u="none" strike="noStrike" dirty="0">
                <a:solidFill>
                  <a:srgbClr val="000000"/>
                </a:solidFill>
                <a:effectLst/>
                <a:cs typeface="Arial" panose="020B0604020202020204" pitchFamily="34" charset="0"/>
              </a:rPr>
              <a:t>Under </a:t>
            </a:r>
            <a:r>
              <a:rPr lang="en-US" sz="1300" b="1" i="0" u="none" strike="noStrike" dirty="0">
                <a:solidFill>
                  <a:srgbClr val="000000"/>
                </a:solidFill>
                <a:effectLst/>
                <a:cs typeface="Arial" panose="020B0604020202020204" pitchFamily="34" charset="0"/>
              </a:rPr>
              <a:t>“Program to Add” </a:t>
            </a:r>
            <a:r>
              <a:rPr lang="en-US" sz="1300" b="0" i="0" u="none" strike="noStrike" dirty="0">
                <a:solidFill>
                  <a:srgbClr val="000000"/>
                </a:solidFill>
                <a:effectLst/>
                <a:cs typeface="Arial" panose="020B0604020202020204" pitchFamily="34" charset="0"/>
              </a:rPr>
              <a:t>select </a:t>
            </a:r>
            <a:r>
              <a:rPr lang="en-US" sz="1300" b="1" i="0" u="none" strike="noStrike" dirty="0">
                <a:solidFill>
                  <a:schemeClr val="tx1"/>
                </a:solidFill>
                <a:effectLst/>
                <a:cs typeface="Arial" panose="020B0604020202020204" pitchFamily="34" charset="0"/>
              </a:rPr>
              <a:t>Public Service Company of New Mexico – FERC Interconnections</a:t>
            </a:r>
            <a:endParaRPr lang="en-US" sz="1300" dirty="0">
              <a:solidFill>
                <a:schemeClr val="tx1"/>
              </a:solidFill>
              <a:cs typeface="Arial" panose="020B0604020202020204" pitchFamily="34" charset="0"/>
            </a:endParaRPr>
          </a:p>
        </p:txBody>
      </p:sp>
      <p:grpSp>
        <p:nvGrpSpPr>
          <p:cNvPr id="2" name="Group 1">
            <a:extLst>
              <a:ext uri="{FF2B5EF4-FFF2-40B4-BE49-F238E27FC236}">
                <a16:creationId xmlns:a16="http://schemas.microsoft.com/office/drawing/2014/main" id="{FC0DCF29-3327-64A2-F5F9-A852C9F8E364}"/>
              </a:ext>
            </a:extLst>
          </p:cNvPr>
          <p:cNvGrpSpPr/>
          <p:nvPr/>
        </p:nvGrpSpPr>
        <p:grpSpPr>
          <a:xfrm>
            <a:off x="4191000" y="1767943"/>
            <a:ext cx="4739657" cy="2675273"/>
            <a:chOff x="5493172" y="2077839"/>
            <a:chExt cx="6052114" cy="3416082"/>
          </a:xfrm>
        </p:grpSpPr>
        <p:pic>
          <p:nvPicPr>
            <p:cNvPr id="3" name="Picture 2">
              <a:extLst>
                <a:ext uri="{FF2B5EF4-FFF2-40B4-BE49-F238E27FC236}">
                  <a16:creationId xmlns:a16="http://schemas.microsoft.com/office/drawing/2014/main" id="{01F5D8EC-65EC-A22B-B59E-9BDD080A7BCE}"/>
                </a:ext>
              </a:extLst>
            </p:cNvPr>
            <p:cNvPicPr>
              <a:picLocks noChangeAspect="1"/>
            </p:cNvPicPr>
            <p:nvPr/>
          </p:nvPicPr>
          <p:blipFill>
            <a:blip r:embed="rId2"/>
            <a:stretch>
              <a:fillRect/>
            </a:stretch>
          </p:blipFill>
          <p:spPr>
            <a:xfrm>
              <a:off x="5493172" y="2077839"/>
              <a:ext cx="6052114" cy="3416082"/>
            </a:xfrm>
            <a:prstGeom prst="rect">
              <a:avLst/>
            </a:prstGeom>
          </p:spPr>
        </p:pic>
        <p:sp>
          <p:nvSpPr>
            <p:cNvPr id="4" name="Rectangle 3">
              <a:extLst>
                <a:ext uri="{FF2B5EF4-FFF2-40B4-BE49-F238E27FC236}">
                  <a16:creationId xmlns:a16="http://schemas.microsoft.com/office/drawing/2014/main" id="{19DD4CF7-46A1-9511-BAC8-E18978A413E5}"/>
                </a:ext>
              </a:extLst>
            </p:cNvPr>
            <p:cNvSpPr/>
            <p:nvPr/>
          </p:nvSpPr>
          <p:spPr>
            <a:xfrm>
              <a:off x="8322067" y="3082247"/>
              <a:ext cx="3164441" cy="1273996"/>
            </a:xfrm>
            <a:prstGeom prst="rect">
              <a:avLst/>
            </a:prstGeom>
            <a:solidFill>
              <a:srgbClr val="9A9A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Tree>
    <p:extLst>
      <p:ext uri="{BB962C8B-B14F-4D97-AF65-F5344CB8AC3E}">
        <p14:creationId xmlns:p14="http://schemas.microsoft.com/office/powerpoint/2010/main" val="188930639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Navigating PowerClerk Programs</a:t>
            </a:r>
          </a:p>
        </p:txBody>
      </p:sp>
      <p:sp>
        <p:nvSpPr>
          <p:cNvPr id="5" name="Content Placeholder 4"/>
          <p:cNvSpPr>
            <a:spLocks noGrp="1"/>
          </p:cNvSpPr>
          <p:nvPr>
            <p:ph idx="1"/>
          </p:nvPr>
        </p:nvSpPr>
        <p:spPr/>
        <p:txBody>
          <a:bodyPr/>
          <a:lstStyle/>
          <a:p>
            <a:r>
              <a:rPr lang="en-US" sz="1800" b="0" i="0" u="none" strike="noStrike" dirty="0">
                <a:solidFill>
                  <a:srgbClr val="000000"/>
                </a:solidFill>
                <a:effectLst/>
              </a:rPr>
              <a:t>Select </a:t>
            </a:r>
            <a:r>
              <a:rPr lang="en-US" sz="1800" b="1" i="0" u="none" strike="noStrike" dirty="0">
                <a:solidFill>
                  <a:srgbClr val="000000"/>
                </a:solidFill>
                <a:effectLst/>
              </a:rPr>
              <a:t>the current program dropdown at the top left of the screen </a:t>
            </a:r>
            <a:r>
              <a:rPr lang="en-US" sz="1800" b="0" i="0" u="none" strike="noStrike" dirty="0">
                <a:solidFill>
                  <a:srgbClr val="000000"/>
                </a:solidFill>
                <a:effectLst/>
              </a:rPr>
              <a:t>to switch between all programs added to your account. </a:t>
            </a:r>
          </a:p>
          <a:p>
            <a:endParaRPr lang="en-US" dirty="0">
              <a:solidFill>
                <a:srgbClr val="000000"/>
              </a:solidFill>
              <a:latin typeface="Segoe UI Light" panose="020B0502040204020203" pitchFamily="34" charset="0"/>
            </a:endParaRPr>
          </a:p>
          <a:p>
            <a:endParaRPr lang="en-US" dirty="0"/>
          </a:p>
        </p:txBody>
      </p:sp>
      <p:grpSp>
        <p:nvGrpSpPr>
          <p:cNvPr id="2" name="Group 1">
            <a:extLst>
              <a:ext uri="{FF2B5EF4-FFF2-40B4-BE49-F238E27FC236}">
                <a16:creationId xmlns:a16="http://schemas.microsoft.com/office/drawing/2014/main" id="{5183A639-99F4-1E5F-FFEA-7B264D9263F8}"/>
              </a:ext>
            </a:extLst>
          </p:cNvPr>
          <p:cNvGrpSpPr/>
          <p:nvPr/>
        </p:nvGrpSpPr>
        <p:grpSpPr>
          <a:xfrm>
            <a:off x="1295400" y="2472884"/>
            <a:ext cx="6052114" cy="3416082"/>
            <a:chOff x="2607793" y="2152096"/>
            <a:chExt cx="6052114" cy="3416082"/>
          </a:xfrm>
        </p:grpSpPr>
        <p:grpSp>
          <p:nvGrpSpPr>
            <p:cNvPr id="3" name="Group 2">
              <a:extLst>
                <a:ext uri="{FF2B5EF4-FFF2-40B4-BE49-F238E27FC236}">
                  <a16:creationId xmlns:a16="http://schemas.microsoft.com/office/drawing/2014/main" id="{C4162D86-2851-E6BF-237F-EDB05EF4DE9C}"/>
                </a:ext>
              </a:extLst>
            </p:cNvPr>
            <p:cNvGrpSpPr/>
            <p:nvPr/>
          </p:nvGrpSpPr>
          <p:grpSpPr>
            <a:xfrm>
              <a:off x="2607793" y="2152096"/>
              <a:ext cx="6052114" cy="3416082"/>
              <a:chOff x="5493172" y="2077839"/>
              <a:chExt cx="6052114" cy="3416082"/>
            </a:xfrm>
          </p:grpSpPr>
          <p:pic>
            <p:nvPicPr>
              <p:cNvPr id="7" name="Picture 6">
                <a:extLst>
                  <a:ext uri="{FF2B5EF4-FFF2-40B4-BE49-F238E27FC236}">
                    <a16:creationId xmlns:a16="http://schemas.microsoft.com/office/drawing/2014/main" id="{AD680A7F-64C8-6448-E9A5-8A7298E7134B}"/>
                  </a:ext>
                </a:extLst>
              </p:cNvPr>
              <p:cNvPicPr>
                <a:picLocks noChangeAspect="1"/>
              </p:cNvPicPr>
              <p:nvPr/>
            </p:nvPicPr>
            <p:blipFill>
              <a:blip r:embed="rId2"/>
              <a:stretch>
                <a:fillRect/>
              </a:stretch>
            </p:blipFill>
            <p:spPr>
              <a:xfrm>
                <a:off x="5493172" y="2077839"/>
                <a:ext cx="6052114" cy="3416082"/>
              </a:xfrm>
              <a:prstGeom prst="rect">
                <a:avLst/>
              </a:prstGeom>
            </p:spPr>
          </p:pic>
          <p:sp>
            <p:nvSpPr>
              <p:cNvPr id="8" name="Rectangle 7">
                <a:extLst>
                  <a:ext uri="{FF2B5EF4-FFF2-40B4-BE49-F238E27FC236}">
                    <a16:creationId xmlns:a16="http://schemas.microsoft.com/office/drawing/2014/main" id="{D6794C7B-B9A7-3774-ECBA-B7C2602C7D99}"/>
                  </a:ext>
                </a:extLst>
              </p:cNvPr>
              <p:cNvSpPr/>
              <p:nvPr/>
            </p:nvSpPr>
            <p:spPr>
              <a:xfrm>
                <a:off x="8322067" y="3082247"/>
                <a:ext cx="3164441" cy="1273996"/>
              </a:xfrm>
              <a:prstGeom prst="rect">
                <a:avLst/>
              </a:prstGeom>
              <a:solidFill>
                <a:srgbClr val="9A9A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6" name="Rectangle 5">
              <a:extLst>
                <a:ext uri="{FF2B5EF4-FFF2-40B4-BE49-F238E27FC236}">
                  <a16:creationId xmlns:a16="http://schemas.microsoft.com/office/drawing/2014/main" id="{F67021FA-B595-0A1B-21CF-A511A901AD39}"/>
                </a:ext>
              </a:extLst>
            </p:cNvPr>
            <p:cNvSpPr/>
            <p:nvPr/>
          </p:nvSpPr>
          <p:spPr>
            <a:xfrm>
              <a:off x="5377910" y="3223139"/>
              <a:ext cx="3164441" cy="2057778"/>
            </a:xfrm>
            <a:prstGeom prst="rect">
              <a:avLst/>
            </a:prstGeom>
            <a:solidFill>
              <a:srgbClr val="9A9A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b="1" dirty="0"/>
                <a:t>Other Programs </a:t>
              </a:r>
            </a:p>
            <a:p>
              <a:pPr algn="ctr"/>
              <a:r>
                <a:rPr lang="en-US" b="1" dirty="0"/>
                <a:t>will appear here</a:t>
              </a:r>
            </a:p>
          </p:txBody>
        </p:sp>
      </p:gr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C13BB-54A5-6804-BD96-741EA48E570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62B081-A87B-4F77-7F7A-A768FC33F127}"/>
              </a:ext>
            </a:extLst>
          </p:cNvPr>
          <p:cNvSpPr>
            <a:spLocks noGrp="1"/>
          </p:cNvSpPr>
          <p:nvPr>
            <p:ph type="ctrTitle"/>
          </p:nvPr>
        </p:nvSpPr>
        <p:spPr/>
        <p:txBody>
          <a:bodyPr/>
          <a:lstStyle/>
          <a:p>
            <a:r>
              <a:rPr lang="en-US" dirty="0"/>
              <a:t>Application Process</a:t>
            </a:r>
          </a:p>
        </p:txBody>
      </p:sp>
      <p:sp>
        <p:nvSpPr>
          <p:cNvPr id="6" name="Subtitle 5">
            <a:extLst>
              <a:ext uri="{FF2B5EF4-FFF2-40B4-BE49-F238E27FC236}">
                <a16:creationId xmlns:a16="http://schemas.microsoft.com/office/drawing/2014/main" id="{3685980E-9746-4CAC-C3F1-8C8ED64441ED}"/>
              </a:ext>
            </a:extLst>
          </p:cNvPr>
          <p:cNvSpPr>
            <a:spLocks noGrp="1"/>
          </p:cNvSpPr>
          <p:nvPr>
            <p:ph type="subTitle" idx="1"/>
          </p:nvPr>
        </p:nvSpPr>
        <p:spPr/>
        <p:txBody>
          <a:bodyPr/>
          <a:lstStyle/>
          <a:p>
            <a:r>
              <a:rPr lang="en-US" dirty="0"/>
              <a:t>Submitting new interconnection request applications</a:t>
            </a:r>
          </a:p>
        </p:txBody>
      </p:sp>
    </p:spTree>
    <p:extLst>
      <p:ext uri="{BB962C8B-B14F-4D97-AF65-F5344CB8AC3E}">
        <p14:creationId xmlns:p14="http://schemas.microsoft.com/office/powerpoint/2010/main" val="415323641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F8E50-2C1D-0062-918F-2610D963365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E222AE2-6617-C1DC-2C20-1AFBAE914A41}"/>
              </a:ext>
            </a:extLst>
          </p:cNvPr>
          <p:cNvSpPr>
            <a:spLocks noGrp="1"/>
          </p:cNvSpPr>
          <p:nvPr>
            <p:ph type="title"/>
          </p:nvPr>
        </p:nvSpPr>
        <p:spPr/>
        <p:txBody>
          <a:bodyPr/>
          <a:lstStyle/>
          <a:p>
            <a:r>
              <a:rPr lang="en-US" dirty="0"/>
              <a:t>New applications</a:t>
            </a:r>
          </a:p>
        </p:txBody>
      </p:sp>
      <p:sp>
        <p:nvSpPr>
          <p:cNvPr id="5" name="Content Placeholder 4">
            <a:extLst>
              <a:ext uri="{FF2B5EF4-FFF2-40B4-BE49-F238E27FC236}">
                <a16:creationId xmlns:a16="http://schemas.microsoft.com/office/drawing/2014/main" id="{B2ED486A-A238-66C4-889E-305E3D70832A}"/>
              </a:ext>
            </a:extLst>
          </p:cNvPr>
          <p:cNvSpPr>
            <a:spLocks noGrp="1"/>
          </p:cNvSpPr>
          <p:nvPr>
            <p:ph idx="1"/>
          </p:nvPr>
        </p:nvSpPr>
        <p:spPr/>
        <p:txBody>
          <a:bodyPr/>
          <a:lstStyle/>
          <a:p>
            <a:r>
              <a:rPr lang="en-US" dirty="0">
                <a:solidFill>
                  <a:srgbClr val="000000"/>
                </a:solidFill>
              </a:rPr>
              <a:t>Upon Logging into PowerClerk you will see blue buttons at the top of the screen.</a:t>
            </a:r>
          </a:p>
          <a:p>
            <a:endParaRPr lang="en-US" dirty="0">
              <a:solidFill>
                <a:srgbClr val="000000"/>
              </a:solidFill>
            </a:endParaRPr>
          </a:p>
          <a:p>
            <a:r>
              <a:rPr lang="en-US" dirty="0">
                <a:solidFill>
                  <a:srgbClr val="000000"/>
                </a:solidFill>
              </a:rPr>
              <a:t>Depending on your project type, select one pf the new application options at the top of the PowerClerk screen to begin your new application request. </a:t>
            </a:r>
          </a:p>
          <a:p>
            <a:endParaRPr lang="en-US" sz="1800" b="0" i="0" u="none" strike="noStrike" dirty="0">
              <a:solidFill>
                <a:srgbClr val="000000"/>
              </a:solidFill>
              <a:effectLst/>
            </a:endParaRPr>
          </a:p>
          <a:p>
            <a:r>
              <a:rPr lang="en-US" dirty="0">
                <a:solidFill>
                  <a:srgbClr val="000000"/>
                </a:solidFill>
              </a:rPr>
              <a:t>New Large Generator Interconnection Requests will only be available for submission during the Cluster Request Window once a year. When the Cluster Request Window is open the “New Large Generator Interconnection Request” button will be available to select. </a:t>
            </a:r>
          </a:p>
          <a:p>
            <a:endParaRPr lang="en-US" sz="1800" b="0" i="0" u="none" strike="noStrike" dirty="0">
              <a:solidFill>
                <a:srgbClr val="000000"/>
              </a:solidFill>
              <a:effectLst/>
            </a:endParaRPr>
          </a:p>
          <a:p>
            <a:endParaRPr lang="en-US" dirty="0">
              <a:solidFill>
                <a:srgbClr val="000000"/>
              </a:solidFill>
              <a:latin typeface="Segoe UI Light" panose="020B0502040204020203" pitchFamily="34" charset="0"/>
            </a:endParaRPr>
          </a:p>
          <a:p>
            <a:endParaRPr lang="en-US" dirty="0"/>
          </a:p>
        </p:txBody>
      </p:sp>
      <p:pic>
        <p:nvPicPr>
          <p:cNvPr id="12" name="Picture 11">
            <a:extLst>
              <a:ext uri="{FF2B5EF4-FFF2-40B4-BE49-F238E27FC236}">
                <a16:creationId xmlns:a16="http://schemas.microsoft.com/office/drawing/2014/main" id="{3A70928A-F8A3-2379-ABC9-4CF9B83D3B08}"/>
              </a:ext>
            </a:extLst>
          </p:cNvPr>
          <p:cNvPicPr>
            <a:picLocks noChangeAspect="1"/>
          </p:cNvPicPr>
          <p:nvPr/>
        </p:nvPicPr>
        <p:blipFill>
          <a:blip r:embed="rId2"/>
          <a:stretch>
            <a:fillRect/>
          </a:stretch>
        </p:blipFill>
        <p:spPr>
          <a:xfrm>
            <a:off x="0" y="4806383"/>
            <a:ext cx="8991600" cy="1137217"/>
          </a:xfrm>
          <a:prstGeom prst="rect">
            <a:avLst/>
          </a:prstGeom>
        </p:spPr>
      </p:pic>
    </p:spTree>
    <p:extLst>
      <p:ext uri="{BB962C8B-B14F-4D97-AF65-F5344CB8AC3E}">
        <p14:creationId xmlns:p14="http://schemas.microsoft.com/office/powerpoint/2010/main" val="229717224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9C2EC-4C51-FC62-B567-28F0181C917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E62CE2D-59EE-F487-BFF6-9D3B2BF7360F}"/>
              </a:ext>
            </a:extLst>
          </p:cNvPr>
          <p:cNvSpPr>
            <a:spLocks noGrp="1"/>
          </p:cNvSpPr>
          <p:nvPr>
            <p:ph type="title"/>
          </p:nvPr>
        </p:nvSpPr>
        <p:spPr/>
        <p:txBody>
          <a:bodyPr/>
          <a:lstStyle/>
          <a:p>
            <a:r>
              <a:rPr lang="en-US" dirty="0"/>
              <a:t>Application navigation</a:t>
            </a:r>
          </a:p>
        </p:txBody>
      </p:sp>
      <p:sp>
        <p:nvSpPr>
          <p:cNvPr id="5" name="Content Placeholder 4">
            <a:extLst>
              <a:ext uri="{FF2B5EF4-FFF2-40B4-BE49-F238E27FC236}">
                <a16:creationId xmlns:a16="http://schemas.microsoft.com/office/drawing/2014/main" id="{F212E046-0308-8B94-7900-C57219BC323F}"/>
              </a:ext>
            </a:extLst>
          </p:cNvPr>
          <p:cNvSpPr>
            <a:spLocks noGrp="1"/>
          </p:cNvSpPr>
          <p:nvPr>
            <p:ph idx="1"/>
          </p:nvPr>
        </p:nvSpPr>
        <p:spPr/>
        <p:txBody>
          <a:bodyPr/>
          <a:lstStyle/>
          <a:p>
            <a:r>
              <a:rPr lang="en-US" dirty="0">
                <a:solidFill>
                  <a:srgbClr val="000000"/>
                </a:solidFill>
              </a:rPr>
              <a:t>After selecting your request type, the </a:t>
            </a:r>
            <a:r>
              <a:rPr lang="en-US" b="1" dirty="0">
                <a:solidFill>
                  <a:srgbClr val="000000"/>
                </a:solidFill>
              </a:rPr>
              <a:t>Application Page Numbers </a:t>
            </a:r>
            <a:r>
              <a:rPr lang="en-US" dirty="0">
                <a:solidFill>
                  <a:srgbClr val="000000"/>
                </a:solidFill>
              </a:rPr>
              <a:t>will appear at the top of the form. </a:t>
            </a:r>
          </a:p>
          <a:p>
            <a:r>
              <a:rPr lang="en-US" dirty="0">
                <a:solidFill>
                  <a:srgbClr val="000000"/>
                </a:solidFill>
              </a:rPr>
              <a:t>To quickly move to a specific part of the form, select one of these numbered page boxes. </a:t>
            </a:r>
          </a:p>
          <a:p>
            <a:r>
              <a:rPr lang="en-US" dirty="0">
                <a:solidFill>
                  <a:srgbClr val="000000"/>
                </a:solidFill>
              </a:rPr>
              <a:t>To navigate from page to page, select the </a:t>
            </a:r>
            <a:r>
              <a:rPr lang="en-US" b="1" dirty="0">
                <a:solidFill>
                  <a:srgbClr val="000000"/>
                </a:solidFill>
              </a:rPr>
              <a:t>“Back” </a:t>
            </a:r>
            <a:r>
              <a:rPr lang="en-US" dirty="0">
                <a:solidFill>
                  <a:srgbClr val="000000"/>
                </a:solidFill>
              </a:rPr>
              <a:t>or </a:t>
            </a:r>
            <a:r>
              <a:rPr lang="en-US" b="1" dirty="0">
                <a:solidFill>
                  <a:srgbClr val="000000"/>
                </a:solidFill>
              </a:rPr>
              <a:t>“Next” </a:t>
            </a:r>
            <a:r>
              <a:rPr lang="en-US" dirty="0">
                <a:solidFill>
                  <a:srgbClr val="000000"/>
                </a:solidFill>
              </a:rPr>
              <a:t>buttons at the bottom of the page. </a:t>
            </a:r>
            <a:endParaRPr lang="en-US" sz="1800" b="0" i="0" u="none" strike="noStrike" dirty="0">
              <a:solidFill>
                <a:srgbClr val="000000"/>
              </a:solidFill>
              <a:effectLst/>
            </a:endParaRPr>
          </a:p>
          <a:p>
            <a:endParaRPr lang="en-US" dirty="0">
              <a:solidFill>
                <a:srgbClr val="000000"/>
              </a:solidFill>
              <a:latin typeface="Segoe UI Light" panose="020B0502040204020203" pitchFamily="34" charset="0"/>
            </a:endParaRPr>
          </a:p>
          <a:p>
            <a:endParaRPr lang="en-US" dirty="0"/>
          </a:p>
        </p:txBody>
      </p:sp>
      <p:pic>
        <p:nvPicPr>
          <p:cNvPr id="2050" name="Picture 2">
            <a:extLst>
              <a:ext uri="{FF2B5EF4-FFF2-40B4-BE49-F238E27FC236}">
                <a16:creationId xmlns:a16="http://schemas.microsoft.com/office/drawing/2014/main" id="{3B20EA8A-15D1-1526-6244-D240196B4B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6717" y="4862627"/>
            <a:ext cx="4972050" cy="105727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983CE11E-4D9A-5758-DD41-CA190F8B71B8}"/>
              </a:ext>
            </a:extLst>
          </p:cNvPr>
          <p:cNvPicPr>
            <a:picLocks noChangeAspect="1"/>
          </p:cNvPicPr>
          <p:nvPr/>
        </p:nvPicPr>
        <p:blipFill>
          <a:blip r:embed="rId3"/>
          <a:stretch>
            <a:fillRect/>
          </a:stretch>
        </p:blipFill>
        <p:spPr>
          <a:xfrm>
            <a:off x="1795075" y="3581400"/>
            <a:ext cx="5553850" cy="1638529"/>
          </a:xfrm>
          <a:prstGeom prst="rect">
            <a:avLst/>
          </a:prstGeom>
        </p:spPr>
      </p:pic>
    </p:spTree>
    <p:extLst>
      <p:ext uri="{BB962C8B-B14F-4D97-AF65-F5344CB8AC3E}">
        <p14:creationId xmlns:p14="http://schemas.microsoft.com/office/powerpoint/2010/main" val="3897674235"/>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DEACDFBF2174B4389C2150AE05E483B" ma:contentTypeVersion="2" ma:contentTypeDescription="Create a new document." ma:contentTypeScope="" ma:versionID="d02bb36c00201e13b3c4d82c851974b6">
  <xsd:schema xmlns:xsd="http://www.w3.org/2001/XMLSchema" xmlns:xs="http://www.w3.org/2001/XMLSchema" xmlns:p="http://schemas.microsoft.com/office/2006/metadata/properties" xmlns:ns2="7a83ba9a-80f5-4c47-99e9-3dbe6fce4b67" targetNamespace="http://schemas.microsoft.com/office/2006/metadata/properties" ma:root="true" ma:fieldsID="d1d02cd5452c87a8afd6484c13157f86" ns2:_="">
    <xsd:import namespace="7a83ba9a-80f5-4c47-99e9-3dbe6fce4b67"/>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3ba9a-80f5-4c47-99e9-3dbe6fce4b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5313D4-4A28-4162-94D6-A2D7AFED44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83ba9a-80f5-4c47-99e9-3dbe6fce4b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0F7308-0D1B-4849-B6C2-98CF668D8CD8}">
  <ds:schemaRefs>
    <ds:schemaRef ds:uri="http://schemas.microsoft.com/sharepoint/v3/contenttype/forms"/>
  </ds:schemaRefs>
</ds:datastoreItem>
</file>

<file path=customXml/itemProps3.xml><?xml version="1.0" encoding="utf-8"?>
<ds:datastoreItem xmlns:ds="http://schemas.openxmlformats.org/officeDocument/2006/customXml" ds:itemID="{0059F4A8-413D-45D6-B3CC-67F664A0B4C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1939</TotalTime>
  <Words>918</Words>
  <Application>Microsoft Office PowerPoint</Application>
  <PresentationFormat>On-screen Show (4:3)</PresentationFormat>
  <Paragraphs>95</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Segoe UI Light</vt:lpstr>
      <vt:lpstr>Times New Roman</vt:lpstr>
      <vt:lpstr>Office Theme</vt:lpstr>
      <vt:lpstr>PowerClerk User Guide</vt:lpstr>
      <vt:lpstr>Powerclerk overview and benefits</vt:lpstr>
      <vt:lpstr>ACCOUNT REGISTRATION</vt:lpstr>
      <vt:lpstr>New account registration</vt:lpstr>
      <vt:lpstr>Already have a powerclerk account?</vt:lpstr>
      <vt:lpstr>Navigating PowerClerk Programs</vt:lpstr>
      <vt:lpstr>Application Process</vt:lpstr>
      <vt:lpstr>New applications</vt:lpstr>
      <vt:lpstr>Application navigation</vt:lpstr>
      <vt:lpstr>Application submission</vt:lpstr>
      <vt:lpstr>PowerClerk Home / Project Page</vt:lpstr>
      <vt:lpstr>PowerClerk home screen</vt:lpstr>
      <vt:lpstr>Powerclerk project landing page (view/edit)</vt:lpstr>
      <vt:lpstr>Available Forms</vt:lpstr>
      <vt:lpstr>Powerclerk project landing page (view/edit)</vt:lpstr>
      <vt:lpstr>PowerClerk Notification Emails</vt:lpstr>
      <vt:lpstr>Powerclerk notification emails</vt:lpstr>
      <vt:lpstr>Need Help? “Ask a Question”</vt:lpstr>
      <vt:lpstr>Powerclerk notification emails</vt:lpstr>
      <vt:lpstr>How to view and respond to ask a question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dc:creator>
  <cp:lastModifiedBy>Gonzales, Amy</cp:lastModifiedBy>
  <cp:revision>32</cp:revision>
  <dcterms:created xsi:type="dcterms:W3CDTF">2013-05-06T15:17:05Z</dcterms:created>
  <dcterms:modified xsi:type="dcterms:W3CDTF">2025-05-12T20:30:02Z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0x0101003DEACDFBF2174B4389C2150AE05E483B</vt:lpwstr>
  </property>
  <property fmtid="{D5CDD505-2E9C-101B-9397-08002B2CF9AE}" pid="3" name="MSIP_Label_f367428c-8df2-41b3-925f-2e32f93f53ed_Enabled">
    <vt:lpwstr>true</vt:lpwstr>
  </property>
  <property fmtid="{D5CDD505-2E9C-101B-9397-08002B2CF9AE}" pid="4" name="MSIP_Label_f367428c-8df2-41b3-925f-2e32f93f53ed_SetDate">
    <vt:lpwstr>2025-03-31T21:45:59Z</vt:lpwstr>
  </property>
  <property fmtid="{D5CDD505-2E9C-101B-9397-08002B2CF9AE}" pid="5" name="MSIP_Label_f367428c-8df2-41b3-925f-2e32f93f53ed_Method">
    <vt:lpwstr>Standard</vt:lpwstr>
  </property>
  <property fmtid="{D5CDD505-2E9C-101B-9397-08002B2CF9AE}" pid="6" name="MSIP_Label_f367428c-8df2-41b3-925f-2e32f93f53ed_Name">
    <vt:lpwstr>f367428c-8df2-41b3-925f-2e32f93f53ed</vt:lpwstr>
  </property>
  <property fmtid="{D5CDD505-2E9C-101B-9397-08002B2CF9AE}" pid="7" name="MSIP_Label_f367428c-8df2-41b3-925f-2e32f93f53ed_SiteId">
    <vt:lpwstr>6c1ea1fd-d5ee-4dc8-bcfe-8877bd40388b</vt:lpwstr>
  </property>
  <property fmtid="{D5CDD505-2E9C-101B-9397-08002B2CF9AE}" pid="8" name="MSIP_Label_f367428c-8df2-41b3-925f-2e32f93f53ed_ActionId">
    <vt:lpwstr>0e4c6f11-5b68-4ea8-b93c-1ee65452e00c</vt:lpwstr>
  </property>
  <property fmtid="{D5CDD505-2E9C-101B-9397-08002B2CF9AE}" pid="9" name="MSIP_Label_f367428c-8df2-41b3-925f-2e32f93f53ed_ContentBits">
    <vt:lpwstr>0</vt:lpwstr>
  </property>
</Properties>
</file>