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4" r:id="rId5"/>
    <p:sldId id="262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197AB-4B51-053E-21DB-9296C2BEF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C4F9E-4EA2-EF72-14FF-721A2FEF1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AE045-7450-B99E-51D9-6F2E08119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12439-A181-EE31-9033-8C89A5D0B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DF4E-94A3-55D6-47BD-244EB03FF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27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BF154-644A-2F01-848F-556C2A2D5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FEC6B-024B-910E-270B-C7E1DE7A7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FA5AB-BA89-219E-B46E-FE57D393E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19B91-ABF3-9DC9-53B7-7B97EEE4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DE5E1-E0BD-82C6-F9D2-8482838BA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7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863554-01AB-9335-6538-76C5F21693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8A0513-D850-6649-C1FA-AF08BF060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A2C9B-BDC9-C13D-0DD9-4B0A4011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F37F8-F0B0-2C5B-B891-EF3C444B9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F2331-8D9C-0B25-AE32-1C4F4757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8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A6176-ED2B-F8F3-93BF-3A9ABF925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07759-45F6-CD6B-1EDE-D1CCF8CAF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E5C6B-1C79-E2F0-3B78-36646F50A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5785F-AC1F-C207-2950-6A7EF11C1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C6441-9135-F99F-E575-74E296D04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0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3B6EF-41A5-B189-3304-8C833045F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E303D-6B95-86FA-6DB2-A3CCBF87D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78DC1-F03A-6E1B-6915-3657F0EE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5DC2D-5CE3-8D34-1B7B-78B86EE1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9CE-B197-94AE-7289-E59EFD49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4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849FA-F6E9-BA65-63EA-E9F19854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084E4-C8F7-F502-4E23-345101AB4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861BF-F69E-D108-D735-F3B6BF55F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FCACB-39FE-A462-7002-25F76DBF5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67540-60BD-B80D-AF85-3F0D27B5D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45123-949B-4C96-7CD9-8351BA145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4DD0-551D-41E3-B15E-B8FA9E68C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713856-FD72-6A58-0673-3746953EA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0719D-CC05-B87B-961B-E7C3CC278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3864C8-9E0C-6C60-4990-A0B4CCC36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45AABC-8682-6882-0024-B52C0103E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1F3A72-46D3-1903-25BF-D498463AC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811B96-B80B-CB9F-09DB-5E78F48A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04FEC0-3227-A0BF-6812-7A0E4F7F7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3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08176-40A8-4E03-52A0-09F4C884C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C7BB53-F0E8-072B-4D96-53C619EF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7D502A-7ADC-B717-4014-43476A339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8DF794-407C-A0AD-E2AA-A6E51CD5F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0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E6AB2E-1DEE-05DF-6A52-BEC56C4E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9ADDD-0FF3-A1AF-9CC9-209E5364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F5E2B-03B6-B915-7062-5CDDBA28F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4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82CB-4A68-2F3B-4FD0-552C765D6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A3BAA-DD9A-F9D0-4F27-2F3BADCB8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865710-A191-A669-50B9-3F353E960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5CE8C-776E-AD79-5D3B-208D5DA2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8A6E1-0469-5CE3-6BFA-4CBFC8D9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E8444-4D1F-A2D0-B068-9880FC523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1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E4A31-351D-14E2-AA77-72145AB0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F67ED-8758-68A4-D9E2-8A22943C9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6F54D-08C9-B5F6-9F46-D2BCFFBBD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B9622-97A8-5344-4C44-A7A6A8CFF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67568-E4E7-DA36-CD2D-C82710EC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1961F-8BED-DD64-B1AE-FB5D38CC4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4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3B1BDE-DF78-3126-6778-FFB1D36B9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CC1B3-2022-5F1D-776D-744E0EB9B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11A82-4BC5-5737-B771-2882FC39C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56E2-6BFB-42A8-8A31-D6F9FC7AE36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C0271-CEB9-62E4-7618-F02AE7594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07AC8-FE66-AF59-87F9-E12E798DF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C7C03-0972-4608-89BC-9A9367673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6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nm.com/documents/28767612/28777474/PNM+Technical+Interconnection+and+Interoperability+Requirements+%28Feb+1%2C+2024%29.pdf/bc34f992-67c7-43b5-eda5-3ff014d97c04?t=170447406484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F5BAF91-AA8C-42AA-26A2-37EFDAA576A0}"/>
              </a:ext>
            </a:extLst>
          </p:cNvPr>
          <p:cNvSpPr txBox="1"/>
          <p:nvPr/>
        </p:nvSpPr>
        <p:spPr>
          <a:xfrm>
            <a:off x="7982780" y="346191"/>
            <a:ext cx="42174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REQUIRED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Site Address (must match application).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 Box that contains the Quantity, Manufacturer, and Model Number for the Modules and Inverters.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Energy Storage is applicable the info box must include its Quantity, Manufacturer, Model Number and Mode of operation.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labelled with callouts, not in a legend, in correct order, and disconnect between inverter and interconnection point.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Label the Quantity, Manufacturer, and Model Number for the Modules and Inverters in their callouts on the diagram.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Inverter Output Voltage.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Production Meter Socket rated amperage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i.e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100A or 200A if system greater than 10kW AC)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neutrals cannot be bonded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ESS must have UL9540 listing.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Inverters must have both UL1741 SB and IEE1547-2018 listings.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E753C7-F75D-B714-5D2E-C9E70DE8A0FC}"/>
              </a:ext>
            </a:extLst>
          </p:cNvPr>
          <p:cNvSpPr txBox="1"/>
          <p:nvPr/>
        </p:nvSpPr>
        <p:spPr>
          <a:xfrm>
            <a:off x="7982780" y="4960324"/>
            <a:ext cx="42174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Helpful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Voltage at point of Interconnection must match inverter output.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including a Generator or EV charger an NSD application must be submitted.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6D0BE4-614D-C8D3-8399-48F39A2A96AD}"/>
              </a:ext>
            </a:extLst>
          </p:cNvPr>
          <p:cNvSpPr txBox="1"/>
          <p:nvPr/>
        </p:nvSpPr>
        <p:spPr>
          <a:xfrm>
            <a:off x="225287" y="5055992"/>
            <a:ext cx="7757493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Components and connections shown are for illustrative purposes only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 This illustrative sketch is not intended to specify utility interconnection or safety requirements.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2. PNM may request additional information if determined it is needed during the screening process.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3. This illustrative sketch is not intended to provide electrical design or code compliance directives.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4. Some components and connections shown may be internal to the inverter. The manufacturer and model number of the inverter must be shown on the drawing.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5. All switches, fuses, and mechanical interlock mechanisms which are part of the operating scheme to isolate the customers generating equipment from the utility during emergency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maintenance conditions must be shown on the single-line diagram.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6. The narrative description accompanying the single line interconnection diagram must contain sufficient detail to determine if the components in, and the operation of, the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interconnection and protection systems meet the utility’s interconnection and safety standards.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B00F90-3752-E0AB-D2A7-4FCA4310E50D}"/>
              </a:ext>
            </a:extLst>
          </p:cNvPr>
          <p:cNvSpPr txBox="1"/>
          <p:nvPr/>
        </p:nvSpPr>
        <p:spPr>
          <a:xfrm>
            <a:off x="4591878" y="362006"/>
            <a:ext cx="300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One Line Diagram: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Back-Fed Breaker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C403BF-13A9-E709-DAD7-C1CF2207F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192694"/>
              </p:ext>
            </p:extLst>
          </p:nvPr>
        </p:nvGraphicFramePr>
        <p:xfrm>
          <a:off x="347105" y="346191"/>
          <a:ext cx="4068147" cy="1522095"/>
        </p:xfrm>
        <a:graphic>
          <a:graphicData uri="http://schemas.openxmlformats.org/drawingml/2006/table">
            <a:tbl>
              <a:tblPr/>
              <a:tblGrid>
                <a:gridCol w="4068147">
                  <a:extLst>
                    <a:ext uri="{9D8B030D-6E8A-4147-A177-3AD203B41FA5}">
                      <a16:colId xmlns:a16="http://schemas.microsoft.com/office/drawing/2014/main" val="1257181787"/>
                    </a:ext>
                  </a:extLst>
                </a:gridCol>
              </a:tblGrid>
              <a:tr h="9662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207498"/>
                  </a:ext>
                </a:extLst>
              </a:tr>
              <a:tr h="38628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915321"/>
                  </a:ext>
                </a:extLst>
              </a:tr>
              <a:tr h="286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(If Applicable)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Storage: Quantity, Manufacturer, Model Number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CEC Certified Mode of Operation: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i.e.,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Backup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53214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77ED440-25DC-E906-3EAE-6F09DCE66EEA}"/>
              </a:ext>
            </a:extLst>
          </p:cNvPr>
          <p:cNvSpPr txBox="1"/>
          <p:nvPr/>
        </p:nvSpPr>
        <p:spPr>
          <a:xfrm>
            <a:off x="4866078" y="989441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2946BCE8-03FD-38B5-7845-358EF34D3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871" y="6222208"/>
            <a:ext cx="3789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A2E2A5-B48C-03CC-3999-09651C246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2068683"/>
            <a:ext cx="7439025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589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F5BAF91-AA8C-42AA-26A2-37EFDAA576A0}"/>
              </a:ext>
            </a:extLst>
          </p:cNvPr>
          <p:cNvSpPr txBox="1"/>
          <p:nvPr/>
        </p:nvSpPr>
        <p:spPr>
          <a:xfrm>
            <a:off x="7982780" y="307086"/>
            <a:ext cx="421743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REQUIRED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Site Address (must match application).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 Box that contains the Quantity, Manufacturer, and Model Number for the Modules and Inverters.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Energy Storage is applicable the info box must include its Quantity, Manufacturer, Model Number and Mode of operation.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labelled with callouts, not in a legend, in correct order, and disconnect between inverter and interconnection point.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Label the Quantity, Manufacturer, and Model Number for the Modules and Inverters in their callouts on the diagram.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Inverter Output Voltage.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ESS must have UL9540 listing.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Inverters must have both UL1741 SB and IEE1547-2018.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Production Meter is optional for systems sized 10 kW and under.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E753C7-F75D-B714-5D2E-C9E70DE8A0FC}"/>
              </a:ext>
            </a:extLst>
          </p:cNvPr>
          <p:cNvSpPr txBox="1"/>
          <p:nvPr/>
        </p:nvSpPr>
        <p:spPr>
          <a:xfrm>
            <a:off x="8064153" y="4800624"/>
            <a:ext cx="42174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Helpful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Voltage at point of Interconnection must match inverter output.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including a Generator or EV charger an NSD application must be submitted.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6D0BE4-614D-C8D3-8399-48F39A2A96AD}"/>
              </a:ext>
            </a:extLst>
          </p:cNvPr>
          <p:cNvSpPr txBox="1"/>
          <p:nvPr/>
        </p:nvSpPr>
        <p:spPr>
          <a:xfrm>
            <a:off x="208855" y="5026729"/>
            <a:ext cx="7757493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Components and connections shown are for illustrative purposes only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 This illustrative sketch is not intended to specify utility interconnection or safety requirements.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2. PNM may request additional information if determined it is needed during the screening process.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3. This illustrative sketch is not intended to provide electrical design or code compliance directives.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4. Some components and connections shown may be internal to the inverter. The manufacturer and model number of the inverter must be shown on the drawing.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5. All switches, fuses, and mechanical interlock mechanisms which are part of the operating scheme to isolate the customers generating equipment from the utility during emergency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maintenance conditions must be shown on the single-line diagram.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6. The narrative description accompanying the single line interconnection diagram must contain sufficient detail to determine if the components in, and the operation of, the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interconnection and protection systems meet the utility’s interconnection and safety standards.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A7559C-9C3A-B33B-B0F0-07DB0B128292}"/>
              </a:ext>
            </a:extLst>
          </p:cNvPr>
          <p:cNvSpPr txBox="1"/>
          <p:nvPr/>
        </p:nvSpPr>
        <p:spPr>
          <a:xfrm>
            <a:off x="3901343" y="382992"/>
            <a:ext cx="4389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One Line Diagram: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Back-Fed Breaker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For systems at or under 10kW AC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7B2CBA3-1323-54CC-04F0-6489A5F5B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813563"/>
              </p:ext>
            </p:extLst>
          </p:nvPr>
        </p:nvGraphicFramePr>
        <p:xfrm>
          <a:off x="351574" y="382701"/>
          <a:ext cx="4068147" cy="1522095"/>
        </p:xfrm>
        <a:graphic>
          <a:graphicData uri="http://schemas.openxmlformats.org/drawingml/2006/table">
            <a:tbl>
              <a:tblPr/>
              <a:tblGrid>
                <a:gridCol w="4068147">
                  <a:extLst>
                    <a:ext uri="{9D8B030D-6E8A-4147-A177-3AD203B41FA5}">
                      <a16:colId xmlns:a16="http://schemas.microsoft.com/office/drawing/2014/main" val="1257181787"/>
                    </a:ext>
                  </a:extLst>
                </a:gridCol>
              </a:tblGrid>
              <a:tr h="9662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207498"/>
                  </a:ext>
                </a:extLst>
              </a:tr>
              <a:tr h="38628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915321"/>
                  </a:ext>
                </a:extLst>
              </a:tr>
              <a:tr h="286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(If Applicable)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Storage: Quantity, Manufacturer, Model Number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CEC Certified Mode of Operation: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i.e.,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Backup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5321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F336B35-F565-9235-CAD4-D350D47D3893}"/>
              </a:ext>
            </a:extLst>
          </p:cNvPr>
          <p:cNvSpPr txBox="1"/>
          <p:nvPr/>
        </p:nvSpPr>
        <p:spPr>
          <a:xfrm>
            <a:off x="4763061" y="1306322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EDB6823F-9CB7-734D-7BBD-E17793A5E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153" y="6094040"/>
            <a:ext cx="3789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9D26F-1A00-C854-9A3D-9C4915CA8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574" y="1952653"/>
            <a:ext cx="6848475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0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F5BAF91-AA8C-42AA-26A2-37EFDAA576A0}"/>
              </a:ext>
            </a:extLst>
          </p:cNvPr>
          <p:cNvSpPr txBox="1"/>
          <p:nvPr/>
        </p:nvSpPr>
        <p:spPr>
          <a:xfrm>
            <a:off x="7974564" y="274922"/>
            <a:ext cx="421743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REQUIRED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Site Address (must match application).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 Box that contains the Quantity, Manufacturer, and Model Number for the Modules and Inverters.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labelled with callouts, not in a legend, in correct order, and disconnect between inverter and interconnection point.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Label the Quantity, Manufacturer, and Model Number for the Modules and Inverters in their callouts on the diagram.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Inverter Output Voltage.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Production Meter Socket rated amperage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i.e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100A or 200A if system greater than 10kW AC).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Must be Fused and Service Entrance Rated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Neutrals cannot be bonded.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Inverters must have both UL1741 SB and IEE1547-2018.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Line side taps are not allowed with ESS systems.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Production Meter is optional for systems sized 10 kW.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E753C7-F75D-B714-5D2E-C9E70DE8A0FC}"/>
              </a:ext>
            </a:extLst>
          </p:cNvPr>
          <p:cNvSpPr txBox="1"/>
          <p:nvPr/>
        </p:nvSpPr>
        <p:spPr>
          <a:xfrm>
            <a:off x="7982780" y="5252907"/>
            <a:ext cx="42174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Helpful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Voltage at point of Interconnection must match inverter output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including a Generator or EV charger an NSD application must be submitted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6D0BE4-614D-C8D3-8399-48F39A2A96AD}"/>
              </a:ext>
            </a:extLst>
          </p:cNvPr>
          <p:cNvSpPr txBox="1"/>
          <p:nvPr/>
        </p:nvSpPr>
        <p:spPr>
          <a:xfrm>
            <a:off x="208855" y="5012488"/>
            <a:ext cx="7757493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Components and connections shown are for illustrative purposes only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 This illustrative sketch is not intended to specify utility interconnection or safety requirements.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2. PNM may request additional information if determined it is needed during the screening process.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3. This illustrative sketch is not intended to provide electrical design or code compliance directives.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4. Some components and connections shown may be internal to the inverter. The manufacturer and model number of the inverter must be shown on the drawing.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5. All switches, fuses, and mechanical interlock mechanisms which are part of the operating scheme to isolate the customers generating equipment from the utility during emergency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maintenance conditions must be shown on the single-line diagram.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6. The narrative description accompanying the single line interconnection diagram must contain sufficient detail to determine if the components in, and the operation of, the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interconnection and protection systems meet the utility’s interconnection and safety standards.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05B5A8-B657-B30A-7A52-350D6253B4C2}"/>
              </a:ext>
            </a:extLst>
          </p:cNvPr>
          <p:cNvSpPr txBox="1"/>
          <p:nvPr/>
        </p:nvSpPr>
        <p:spPr>
          <a:xfrm>
            <a:off x="4306127" y="274922"/>
            <a:ext cx="300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One Line Diagram: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Line Side Tap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B917B4-8D96-80E3-ABF9-33CC28D82799}"/>
              </a:ext>
            </a:extLst>
          </p:cNvPr>
          <p:cNvSpPr txBox="1"/>
          <p:nvPr/>
        </p:nvSpPr>
        <p:spPr>
          <a:xfrm>
            <a:off x="4477311" y="929876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691846-7359-9952-BAD3-8DB94ECF5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03380"/>
              </p:ext>
            </p:extLst>
          </p:nvPr>
        </p:nvGraphicFramePr>
        <p:xfrm>
          <a:off x="225287" y="341643"/>
          <a:ext cx="3994150" cy="1085883"/>
        </p:xfrm>
        <a:graphic>
          <a:graphicData uri="http://schemas.openxmlformats.org/drawingml/2006/table">
            <a:tbl>
              <a:tblPr/>
              <a:tblGrid>
                <a:gridCol w="3994150">
                  <a:extLst>
                    <a:ext uri="{9D8B030D-6E8A-4147-A177-3AD203B41FA5}">
                      <a16:colId xmlns:a16="http://schemas.microsoft.com/office/drawing/2014/main" val="1350666243"/>
                    </a:ext>
                  </a:extLst>
                </a:gridCol>
              </a:tblGrid>
              <a:tr h="22292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3" marR="9523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137794"/>
                  </a:ext>
                </a:extLst>
              </a:tr>
              <a:tr h="64974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*Line side taps not allowed with ESS systems</a:t>
                      </a:r>
                    </a:p>
                  </a:txBody>
                  <a:tcPr marL="9523" marR="9523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203802"/>
                  </a:ext>
                </a:extLst>
              </a:tr>
            </a:tbl>
          </a:graphicData>
        </a:graphic>
      </p:graphicFrame>
      <p:sp>
        <p:nvSpPr>
          <p:cNvPr id="2" name="TextBox 8">
            <a:extLst>
              <a:ext uri="{FF2B5EF4-FFF2-40B4-BE49-F238E27FC236}">
                <a16:creationId xmlns:a16="http://schemas.microsoft.com/office/drawing/2014/main" id="{EDE2053A-6BF5-9B37-6800-3C884F856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87" y="4650316"/>
            <a:ext cx="3789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6C6B43-23C5-74EB-AB6E-8F5033C65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1538968"/>
            <a:ext cx="7210425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6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232533-A2DB-A46D-4768-91916E5DDCA2}"/>
              </a:ext>
            </a:extLst>
          </p:cNvPr>
          <p:cNvSpPr txBox="1"/>
          <p:nvPr/>
        </p:nvSpPr>
        <p:spPr>
          <a:xfrm>
            <a:off x="4217564" y="175897"/>
            <a:ext cx="300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One Line Diagram: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9B648CF-3A1B-1200-E0EA-8E250B3E02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414106"/>
              </p:ext>
            </p:extLst>
          </p:nvPr>
        </p:nvGraphicFramePr>
        <p:xfrm>
          <a:off x="215477" y="235428"/>
          <a:ext cx="4002087" cy="2589226"/>
        </p:xfrm>
        <a:graphic>
          <a:graphicData uri="http://schemas.openxmlformats.org/drawingml/2006/table">
            <a:tbl>
              <a:tblPr/>
              <a:tblGrid>
                <a:gridCol w="4002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296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365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(E)</a:t>
                      </a:r>
                    </a:p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</a:t>
                      </a:r>
                    </a:p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 Quantity, Manufacturer, Model Number Inverter(s): Quantity, Manufacturer, Model Number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*Line side taps not allowed with ESS systems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8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(If Applicable)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 (E) or (N): Quantity, Manufacturer, Model Number Mode of Operation: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i.e.,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Backup 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205FB60-D1C6-D798-86F9-7CD36326AEDA}"/>
              </a:ext>
            </a:extLst>
          </p:cNvPr>
          <p:cNvSpPr txBox="1"/>
          <p:nvPr/>
        </p:nvSpPr>
        <p:spPr>
          <a:xfrm>
            <a:off x="7391717" y="175897"/>
            <a:ext cx="480028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REQUIRED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Site Address (must match application).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 Box that contains the Quantity, Manufacturer, and Model Number for the Modules and Inverters.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Energy Storage is applicable the info box must include its Quantity, Manufacturer, Model Number and Mode of operation.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labelled with callouts, not in a legend, in correct order, and PV disconnect between inverter and interconnection point.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Label the Quantity, Manufacturer, and Model Number for all Modules and Inverters including previously installed.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an Expansion, please clearly label the equipment as New or Existing.  Please also make this distinction in the Info box.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V2G functionality is desired, EV charger must be depicted in diagrams and application.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Inverter Output Voltage.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Production Meter Socket rated amperage (i.e100A or 200A if system greater than 10kW AC)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neutrals cannot be bonded.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ESS must have UL9540 listing.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new Inverters (submitted on or after March 29, 2024) must have both UL1741 SB and IEE1547-2018.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3F659E-669A-3B66-6598-40835D4B6505}"/>
              </a:ext>
            </a:extLst>
          </p:cNvPr>
          <p:cNvSpPr txBox="1"/>
          <p:nvPr/>
        </p:nvSpPr>
        <p:spPr>
          <a:xfrm>
            <a:off x="7365246" y="5630697"/>
            <a:ext cx="39715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Helpful Features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Voltage at point of Interconnection must match inverter output.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including a Generator or EV charger an NSD application must be submitted.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A8AA44-71F2-99FB-3019-C7A1BFB161FE}"/>
              </a:ext>
            </a:extLst>
          </p:cNvPr>
          <p:cNvSpPr txBox="1"/>
          <p:nvPr/>
        </p:nvSpPr>
        <p:spPr>
          <a:xfrm>
            <a:off x="4528187" y="1048332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28B657-AF71-76CB-9CB3-14541D340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30806"/>
            <a:ext cx="3789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FA76F7-2052-0500-286B-B05125189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55" y="2961275"/>
            <a:ext cx="699135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2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9DA8-6B58-0606-B7FD-74360916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783" y="163742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0DA90-5FA7-37CA-0674-3296A477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330674"/>
            <a:ext cx="10310771" cy="52211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• For 3-phase systems Three Line Diagram is required.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• A Three-line diagram may be requested by reviewers as deemed necessary. 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• For Large (&gt;10 kW AC) and/or 3-phase systems: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•   Include references to PNM Meter Standard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•   Production meter Socket must be rated at least 200A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Systems &gt;50 kW AC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Utilize a fused disconnect.  For larger systems, pressure bolted disconnects are recommended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1-line diagram, 3-line diagram, and Site Map must be PE Stamped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Battery Backup or Energy Storage Systems, please refer to PNM Interconnection 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Safety Standards. 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diagrams are evaluated to ensure compliance with PNM metering and Interconnection 	     and Safety Standards. This evaluation does not imply NEC compliance.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• For technical requirements for Interconnecting Distributed Energy Resources (DER) to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PNM’s electric distribution system please see PNM’s Technical Interconnection and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Interoperability Requirements (TIIR).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PNM Technical Interconnection and Interoperability Requirements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3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1732</Words>
  <Application>Microsoft Office PowerPoint</Application>
  <PresentationFormat>Widescreen</PresentationFormat>
  <Paragraphs>139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Avila, Bastian</dc:creator>
  <cp:lastModifiedBy>Montano, Isaac</cp:lastModifiedBy>
  <cp:revision>66</cp:revision>
  <cp:lastPrinted>2024-01-16T14:29:09Z</cp:lastPrinted>
  <dcterms:created xsi:type="dcterms:W3CDTF">2023-05-08T20:02:41Z</dcterms:created>
  <dcterms:modified xsi:type="dcterms:W3CDTF">2025-02-13T22:50:04Z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67428c-8df2-41b3-925f-2e32f93f53ed_Enabled">
    <vt:lpwstr>true</vt:lpwstr>
  </property>
  <property fmtid="{D5CDD505-2E9C-101B-9397-08002B2CF9AE}" pid="3" name="MSIP_Label_f367428c-8df2-41b3-925f-2e32f93f53ed_SetDate">
    <vt:lpwstr>2023-05-08T20:02:41Z</vt:lpwstr>
  </property>
  <property fmtid="{D5CDD505-2E9C-101B-9397-08002B2CF9AE}" pid="4" name="MSIP_Label_f367428c-8df2-41b3-925f-2e32f93f53ed_Method">
    <vt:lpwstr>Standard</vt:lpwstr>
  </property>
  <property fmtid="{D5CDD505-2E9C-101B-9397-08002B2CF9AE}" pid="5" name="MSIP_Label_f367428c-8df2-41b3-925f-2e32f93f53ed_Name">
    <vt:lpwstr>f367428c-8df2-41b3-925f-2e32f93f53ed</vt:lpwstr>
  </property>
  <property fmtid="{D5CDD505-2E9C-101B-9397-08002B2CF9AE}" pid="6" name="MSIP_Label_f367428c-8df2-41b3-925f-2e32f93f53ed_SiteId">
    <vt:lpwstr>6c1ea1fd-d5ee-4dc8-bcfe-8877bd40388b</vt:lpwstr>
  </property>
  <property fmtid="{D5CDD505-2E9C-101B-9397-08002B2CF9AE}" pid="7" name="MSIP_Label_f367428c-8df2-41b3-925f-2e32f93f53ed_ActionId">
    <vt:lpwstr>8fde03b4-6146-4c7a-b949-8997ffcfbee0</vt:lpwstr>
  </property>
  <property fmtid="{D5CDD505-2E9C-101B-9397-08002B2CF9AE}" pid="8" name="MSIP_Label_f367428c-8df2-41b3-925f-2e32f93f53ed_ContentBits">
    <vt:lpwstr>0</vt:lpwstr>
  </property>
</Properties>
</file>