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6"/>
  </p:notesMasterIdLst>
  <p:handoutMasterIdLst>
    <p:handoutMasterId r:id="rId47"/>
  </p:handoutMasterIdLst>
  <p:sldIdLst>
    <p:sldId id="1051" r:id="rId6"/>
    <p:sldId id="1098" r:id="rId7"/>
    <p:sldId id="1095" r:id="rId8"/>
    <p:sldId id="1096" r:id="rId9"/>
    <p:sldId id="1099" r:id="rId10"/>
    <p:sldId id="1100" r:id="rId11"/>
    <p:sldId id="1097" r:id="rId12"/>
    <p:sldId id="1101" r:id="rId13"/>
    <p:sldId id="1088" r:id="rId14"/>
    <p:sldId id="1089" r:id="rId15"/>
    <p:sldId id="1090" r:id="rId16"/>
    <p:sldId id="1067" r:id="rId17"/>
    <p:sldId id="1091" r:id="rId18"/>
    <p:sldId id="1092" r:id="rId19"/>
    <p:sldId id="1093" r:id="rId20"/>
    <p:sldId id="1061" r:id="rId21"/>
    <p:sldId id="1094" r:id="rId22"/>
    <p:sldId id="393" r:id="rId23"/>
    <p:sldId id="1066" r:id="rId24"/>
    <p:sldId id="1079" r:id="rId25"/>
    <p:sldId id="1080" r:id="rId26"/>
    <p:sldId id="1064" r:id="rId27"/>
    <p:sldId id="1059" r:id="rId28"/>
    <p:sldId id="1081" r:id="rId29"/>
    <p:sldId id="1082" r:id="rId30"/>
    <p:sldId id="1083" r:id="rId31"/>
    <p:sldId id="1063" r:id="rId32"/>
    <p:sldId id="1060" r:id="rId33"/>
    <p:sldId id="1065" r:id="rId34"/>
    <p:sldId id="1069" r:id="rId35"/>
    <p:sldId id="1070" r:id="rId36"/>
    <p:sldId id="1071" r:id="rId37"/>
    <p:sldId id="1072" r:id="rId38"/>
    <p:sldId id="1073" r:id="rId39"/>
    <p:sldId id="1075" r:id="rId40"/>
    <p:sldId id="1076" r:id="rId41"/>
    <p:sldId id="1068" r:id="rId42"/>
    <p:sldId id="1085" r:id="rId43"/>
    <p:sldId id="1077" r:id="rId44"/>
    <p:sldId id="265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EE9516-073C-1C4F-71EF-DB4A9BB6510F}" name="Stella Chan" initials="SC" userId="S::SCHAN@pnmresources.com::dd735b3a-ffcf-4f63-b9a8-3be2031f5f3a" providerId="AD"/>
  <p188:author id="{6E239759-C497-9570-9A4A-CB061ED4F5B6}" name="Reedin, Alexander" initials="RA" userId="S::AREEDIN@pnmresources.com::b3d7676e-1e70-4e8f-99a9-d33214d25b9a" providerId="AD"/>
  <p188:author id="{8C2789CB-59AA-611C-B367-79AA2E019A44}" name="Padilla, Adria" initials="PA" userId="S::APADILL1@pnmresources.com::dc98cdb3-4693-4f1c-b590-9ba352f766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C3"/>
    <a:srgbClr val="173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47DD55-36B0-617C-CE06-11B7740C8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A02DF-6D38-03B0-5D56-B2FDF6F46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F8DE12-DADB-4D71-88E0-B5182180F9E5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A4F5E-B9E0-96D8-AF0B-E4F06BAC7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6200E-D780-EE6B-3647-95B19F843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AF4201-021B-4228-BEA8-629BF4D2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53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3635F-7A67-4CBE-8D61-D4640491CA2A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08BFB7-A97A-457D-BC0C-9E3C535FB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1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2338" y="301625"/>
            <a:ext cx="2009775" cy="15065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0096" y="2100251"/>
            <a:ext cx="5627158" cy="41372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4B7C84C-173D-44E2-B7DF-4EFAADB72456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62338" y="301625"/>
            <a:ext cx="2009775" cy="15065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0096" y="2100251"/>
            <a:ext cx="8042967" cy="41372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4B7C84C-173D-44E2-B7DF-4EFAADB72456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8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2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5800" y="642938"/>
            <a:ext cx="2865438" cy="21494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34" y="3176270"/>
            <a:ext cx="5301407" cy="311986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4B7C84C-173D-44E2-B7DF-4EFAADB72456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11550" cy="26336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24187" y="3873500"/>
            <a:ext cx="4678260" cy="311986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4B7C84C-173D-44E2-B7DF-4EFAADB72456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98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3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7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7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87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873500"/>
            <a:ext cx="5686213" cy="50355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57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5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66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0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9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6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0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6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9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2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2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4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87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2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85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FB7-A97A-457D-BC0C-9E3C535FBB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C84C-173D-44E2-B7DF-4EFAADB724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148" y="-5863"/>
            <a:ext cx="9161917" cy="6877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742" y="838200"/>
            <a:ext cx="7591125" cy="1676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5000" b="0" cap="none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01" y="2590800"/>
            <a:ext cx="7620000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914400" y="2590800"/>
            <a:ext cx="73152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914400" y="3048000"/>
            <a:ext cx="73152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90875" y="6324600"/>
            <a:ext cx="3095325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528397-F874-445B-BE8F-848615000AB2}" type="datetime4">
              <a:rPr lang="en-US" sz="900" b="1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May 9, 2023</a:t>
            </a:fld>
            <a:endParaRPr lang="en-US" sz="900" b="1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rown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2" y="3273552"/>
            <a:ext cx="5797296" cy="11430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87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989947"/>
            <a:ext cx="2286000" cy="563253"/>
          </a:xfrm>
          <a:prstGeom prst="rect">
            <a:avLst/>
          </a:prstGeom>
        </p:spPr>
      </p:pic>
      <p:grpSp>
        <p:nvGrpSpPr>
          <p:cNvPr id="14" name="Group 4"/>
          <p:cNvGrpSpPr/>
          <p:nvPr userDrawn="1"/>
        </p:nvGrpSpPr>
        <p:grpSpPr>
          <a:xfrm>
            <a:off x="-9526" y="2103120"/>
            <a:ext cx="9153526" cy="0"/>
            <a:chOff x="-9526" y="5867400"/>
            <a:chExt cx="9153526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511175"/>
            <a:ext cx="7644384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79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2" y="3273552"/>
            <a:ext cx="5797296" cy="11430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511175"/>
            <a:ext cx="7644384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0" y="5867400"/>
            <a:ext cx="2590800" cy="638353"/>
          </a:xfrm>
          <a:prstGeom prst="rect">
            <a:avLst/>
          </a:prstGeom>
        </p:spPr>
      </p:pic>
      <p:grpSp>
        <p:nvGrpSpPr>
          <p:cNvPr id="17" name="Group 4"/>
          <p:cNvGrpSpPr/>
          <p:nvPr userDrawn="1"/>
        </p:nvGrpSpPr>
        <p:grpSpPr>
          <a:xfrm>
            <a:off x="-9526" y="2103120"/>
            <a:ext cx="9153526" cy="0"/>
            <a:chOff x="-9526" y="5867400"/>
            <a:chExt cx="9153526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8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2" y="4416552"/>
            <a:ext cx="5797296" cy="11430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2368296"/>
            <a:ext cx="7644384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8781" y="609600"/>
            <a:ext cx="3106019" cy="765299"/>
          </a:xfrm>
          <a:prstGeom prst="rect">
            <a:avLst/>
          </a:prstGeom>
        </p:spPr>
      </p:pic>
      <p:grpSp>
        <p:nvGrpSpPr>
          <p:cNvPr id="12" name="Group 4"/>
          <p:cNvGrpSpPr/>
          <p:nvPr userDrawn="1"/>
        </p:nvGrpSpPr>
        <p:grpSpPr>
          <a:xfrm>
            <a:off x="-9526" y="1981200"/>
            <a:ext cx="9153526" cy="0"/>
            <a:chOff x="-9526" y="5867400"/>
            <a:chExt cx="9153526" cy="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84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676656"/>
            <a:ext cx="7936992" cy="1554480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5641848"/>
            <a:ext cx="5788152" cy="11430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85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6038"/>
            <a:ext cx="5562600" cy="82296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NMR tanpaper texture-150dpi.jpg"/>
          <p:cNvPicPr>
            <a:picLocks noChangeAspect="1"/>
          </p:cNvPicPr>
          <p:nvPr userDrawn="1"/>
        </p:nvPicPr>
        <p:blipFill>
          <a:blip r:embed="rId2" cstate="print"/>
          <a:srcRect t="14400"/>
          <a:stretch>
            <a:fillRect/>
          </a:stretch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6038"/>
            <a:ext cx="5562600" cy="82296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PNMRlogo 548-364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5720"/>
            <a:ext cx="5559552" cy="82296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3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NMR tanpaper texture-150dpi.jpg"/>
          <p:cNvPicPr>
            <a:picLocks noChangeAspect="1"/>
          </p:cNvPicPr>
          <p:nvPr userDrawn="1"/>
        </p:nvPicPr>
        <p:blipFill>
          <a:blip r:embed="rId2" cstate="print"/>
          <a:srcRect t="14400"/>
          <a:stretch>
            <a:fillRect/>
          </a:stretch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5720"/>
            <a:ext cx="5559552" cy="82296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PNMRlogo 548-364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5720"/>
            <a:ext cx="5559552" cy="82296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1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7088"/>
            <a:ext cx="4040188" cy="4270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61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7088"/>
            <a:ext cx="4041775" cy="4270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51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5720"/>
            <a:ext cx="5559552" cy="822960"/>
          </a:xfr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216152"/>
            <a:ext cx="5559552" cy="4910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1216152"/>
            <a:ext cx="2852928" cy="4910328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4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Content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17" y="742750"/>
            <a:ext cx="8334675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 b="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217" y="1372400"/>
            <a:ext cx="8325050" cy="4283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533" y="2057400"/>
            <a:ext cx="8305800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  <a:lvl2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3pPr>
            <a:lvl4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4pPr>
            <a:lvl5pPr marL="0" indent="0">
              <a:lnSpc>
                <a:spcPct val="120000"/>
              </a:lnSpc>
              <a:spcBef>
                <a:spcPts val="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6450" y="135235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075" y="1822375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C0BD2473-2625-4E03-A633-A5DABDD7898B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May 9, 2023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NMR tanpaper texture-150dpi.jpg"/>
          <p:cNvPicPr>
            <a:picLocks noChangeAspect="1"/>
          </p:cNvPicPr>
          <p:nvPr userDrawn="1"/>
        </p:nvPicPr>
        <p:blipFill>
          <a:blip r:embed="rId2" cstate="print"/>
          <a:srcRect t="14400" r="65800"/>
          <a:stretch>
            <a:fillRect/>
          </a:stretch>
        </p:blipFill>
        <p:spPr>
          <a:xfrm>
            <a:off x="0" y="987552"/>
            <a:ext cx="3127248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5720"/>
            <a:ext cx="5559552" cy="822960"/>
          </a:xfr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8" y="1216152"/>
            <a:ext cx="5559552" cy="4910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1216152"/>
            <a:ext cx="2852928" cy="4910328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PNMRlogo 548-364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5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8" y="45720"/>
            <a:ext cx="5559552" cy="82296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-9526" y="914400"/>
            <a:ext cx="9153526" cy="0"/>
            <a:chOff x="-9526" y="5867400"/>
            <a:chExt cx="9153526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403604" cy="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6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6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-9525" y="914400"/>
            <a:ext cx="9153525" cy="0"/>
            <a:chOff x="-9526" y="5867400"/>
            <a:chExt cx="9153526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167062" y="5867400"/>
              <a:ext cx="5976938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822960"/>
          </a:xfrm>
        </p:spPr>
        <p:txBody>
          <a:bodyPr>
            <a:normAutofit/>
          </a:bodyPr>
          <a:lstStyle>
            <a:lvl1pPr algn="l">
              <a:defRPr sz="29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6D42C6-6278-BC4E-A21A-6E77F5D47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45237"/>
            <a:ext cx="2898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79FA5-3B04-434F-8352-8A0543E56C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4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26" y="742750"/>
            <a:ext cx="8334675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 b="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684" y="1372400"/>
            <a:ext cx="8325050" cy="4283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1" cap="all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8305800" cy="36576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  <a:lvl2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2pPr>
            <a:lvl3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3pPr>
            <a:lvl4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4pPr>
            <a:lvl5pPr marL="228600" indent="-228600">
              <a:lnSpc>
                <a:spcPct val="120000"/>
              </a:lnSpc>
              <a:spcBef>
                <a:spcPts val="2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6450" y="135235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075" y="1822375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03CB0A84-1B5F-4F8C-A1F0-9691D9DD6B6A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May 9, 2023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17" y="753175"/>
            <a:ext cx="8325050" cy="5333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 b="0" cap="all" spc="1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41" y="1524000"/>
            <a:ext cx="8315425" cy="434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6450" y="76200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6075" y="129540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B793DEAE-D4F6-432D-AB66-61203C6CBC2F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May 9, 2023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427038"/>
          </a:xfrm>
          <a:prstGeom prst="rect">
            <a:avLst/>
          </a:prstGeom>
        </p:spPr>
        <p:txBody>
          <a:bodyPr anchor="ctr"/>
          <a:lstStyle>
            <a:lvl1pPr algn="l">
              <a:defRPr sz="1400" b="1" cap="all" spc="1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6075" y="1041399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A3F88214-2782-49C6-AF54-19344B4B5569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May 9, 2023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535" y="609600"/>
            <a:ext cx="8229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71375" y="6324600"/>
            <a:ext cx="244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E3D8E51D-5B59-45E4-AFF8-CE614DB7212D}" type="slidenum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r>
              <a:rPr lang="en-US" sz="900" b="0" cap="all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| </a:t>
            </a:r>
            <a:fld id="{081824C8-1B4A-4A59-AEF6-204D41726B3F}" type="datetime4">
              <a:rPr lang="en-US" sz="900" b="0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May 9, 2023</a:t>
            </a:fld>
            <a:endParaRPr lang="en-US" sz="900" b="0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PowerPoint-Innerpage.jpg"/>
          <p:cNvPicPr>
            <a:picLocks noChangeAspect="1"/>
          </p:cNvPicPr>
          <p:nvPr userDrawn="1"/>
        </p:nvPicPr>
        <p:blipFill>
          <a:blip r:embed="rId2" cstate="print"/>
          <a:srcRect l="18333" r="6786" b="777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PowerPoint-Innerpage.jpg"/>
          <p:cNvPicPr>
            <a:picLocks noChangeAspect="1"/>
          </p:cNvPicPr>
          <p:nvPr userDrawn="1"/>
        </p:nvPicPr>
        <p:blipFill>
          <a:blip r:embed="rId2" cstate="print"/>
          <a:srcRect l="18333" r="6786" b="777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2" y="3273552"/>
            <a:ext cx="5788152" cy="11430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00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NMRlogo 548-364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989947"/>
            <a:ext cx="2286000" cy="563253"/>
          </a:xfrm>
          <a:prstGeom prst="rect">
            <a:avLst/>
          </a:prstGeom>
        </p:spPr>
      </p:pic>
      <p:grpSp>
        <p:nvGrpSpPr>
          <p:cNvPr id="9" name="Group 4"/>
          <p:cNvGrpSpPr/>
          <p:nvPr userDrawn="1"/>
        </p:nvGrpSpPr>
        <p:grpSpPr>
          <a:xfrm>
            <a:off x="-9526" y="2103120"/>
            <a:ext cx="9153526" cy="0"/>
            <a:chOff x="-9526" y="5867400"/>
            <a:chExt cx="9153526" cy="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-9526" y="5867400"/>
              <a:ext cx="3124200" cy="0"/>
            </a:xfrm>
            <a:prstGeom prst="line">
              <a:avLst/>
            </a:prstGeom>
            <a:ln w="152400">
              <a:solidFill>
                <a:srgbClr val="004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67059" y="5867400"/>
              <a:ext cx="5976941" cy="0"/>
            </a:xfrm>
            <a:prstGeom prst="line">
              <a:avLst/>
            </a:prstGeom>
            <a:ln w="152400">
              <a:solidFill>
                <a:srgbClr val="397E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511175"/>
            <a:ext cx="7644384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1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2" r:id="rId3"/>
    <p:sldLayoutId id="2147483650" r:id="rId4"/>
    <p:sldLayoutId id="2147483654" r:id="rId5"/>
    <p:sldLayoutId id="2147483655" r:id="rId6"/>
    <p:sldLayoutId id="2147483657" r:id="rId7"/>
    <p:sldLayoutId id="2147483659" r:id="rId8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9ECD-3DD9-43A3-B4B4-40E549C93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9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20000"/>
        <a:buFont typeface="Wingdings 3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mployeestaging.pnm.com/timeofda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ackoverflow.com/questions/29051754/recreate-apple-watch-fitness-tracker-progress-bar-gradient-on-cashapelayer-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imeofday@pnm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photos/tVRlTCgJDsI?utm_source=unsplash&amp;utm_medium=referral&amp;utm_content=creditCopyText" TargetMode="External"/><Relationship Id="rId5" Type="http://schemas.openxmlformats.org/officeDocument/2006/relationships/hyperlink" Target="https://unsplash.com/@chrisliverani?utm_source=unsplash&amp;utm_medium=referral&amp;utm_content=creditCopyText" TargetMode="External"/><Relationship Id="rId4" Type="http://schemas.openxmlformats.org/officeDocument/2006/relationships/hyperlink" Target="https://unsplash.com/@celpax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5A102A-8FD7-16F7-5437-E7451AC9F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004066"/>
            <a:ext cx="7848600" cy="1219200"/>
          </a:xfrm>
        </p:spPr>
        <p:txBody>
          <a:bodyPr/>
          <a:lstStyle/>
          <a:p>
            <a:pPr algn="ctr"/>
            <a:r>
              <a:rPr lang="en-US" sz="2800" dirty="0"/>
              <a:t>Time Of Day Pilot Updates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5F7E8-B57E-CDFD-50A8-80507F4747DD}"/>
              </a:ext>
            </a:extLst>
          </p:cNvPr>
          <p:cNvSpPr txBox="1"/>
          <p:nvPr/>
        </p:nvSpPr>
        <p:spPr>
          <a:xfrm>
            <a:off x="723900" y="1676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Pricing Advisory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F2055-E194-E9F8-4B67-9A6C932CE6F9}"/>
              </a:ext>
            </a:extLst>
          </p:cNvPr>
          <p:cNvSpPr txBox="1"/>
          <p:nvPr/>
        </p:nvSpPr>
        <p:spPr>
          <a:xfrm>
            <a:off x="3867150" y="3244334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9,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within TOD pilot objectives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AC4177-7B4D-5BBB-A8C6-8961836AB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96799"/>
              </p:ext>
            </p:extLst>
          </p:nvPr>
        </p:nvGraphicFramePr>
        <p:xfrm>
          <a:off x="762000" y="1600200"/>
          <a:ext cx="7696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3953261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876652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484747706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/>
                        <a:t>Pilot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EM&amp;V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EM&amp;V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1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 Customer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Percentage Load Shift / Bill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 Demand and Bill 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9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Recruitment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 customers how they heard about the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986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Evaluation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52E3579-74F2-6DA1-47F0-BFA09154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524000"/>
            <a:ext cx="8229600" cy="44342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Surveys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Opt-out surveys – of customers who leave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Acceptance surveys – of customers who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Online metrics – engagement with emails and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21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Evaluation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Assessing impact on when energy is used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Pilot participants are “early adopters”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from typical customers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we account for this?</a:t>
            </a:r>
          </a:p>
        </p:txBody>
      </p:sp>
    </p:spTree>
    <p:extLst>
      <p:ext uri="{BB962C8B-B14F-4D97-AF65-F5344CB8AC3E}">
        <p14:creationId xmlns:p14="http://schemas.microsoft.com/office/powerpoint/2010/main" val="6437918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proposing a “control group” for the residential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group will get a meter and enhanced energy information at the same time as the “rate group.”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the “control group” will get the TOD rate 12 months after their meter is installed.</a:t>
            </a:r>
          </a:p>
        </p:txBody>
      </p:sp>
    </p:spTree>
    <p:extLst>
      <p:ext uri="{BB962C8B-B14F-4D97-AF65-F5344CB8AC3E}">
        <p14:creationId xmlns:p14="http://schemas.microsoft.com/office/powerpoint/2010/main" val="41331341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61165-DB57-9E63-0A91-9AF1A130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Evaluation – Cont.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34B1E0-7097-E5D6-7ECC-801A7406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524000"/>
            <a:ext cx="8229600" cy="4906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sz="2400" dirty="0"/>
              <a:t>Difference-only” analysis using statistical methods.</a:t>
            </a:r>
          </a:p>
        </p:txBody>
      </p:sp>
    </p:spTree>
    <p:extLst>
      <p:ext uri="{BB962C8B-B14F-4D97-AF65-F5344CB8AC3E}">
        <p14:creationId xmlns:p14="http://schemas.microsoft.com/office/powerpoint/2010/main" val="17626062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61165-DB57-9E63-0A91-9AF1A130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Evaluation – Cont.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34B1E0-7097-E5D6-7ECC-801A7406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447800"/>
            <a:ext cx="8229600" cy="4906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also assess the impact on customer bills.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889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Evaluation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C408-F0F5-CDCE-CD5A-B3887941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Cost-effectiveness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Will quantify costs and benefits of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Carbon planned to be included</a:t>
            </a:r>
          </a:p>
        </p:txBody>
      </p:sp>
    </p:spTree>
    <p:extLst>
      <p:ext uri="{BB962C8B-B14F-4D97-AF65-F5344CB8AC3E}">
        <p14:creationId xmlns:p14="http://schemas.microsoft.com/office/powerpoint/2010/main" val="28863752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C408-F0F5-CDCE-CD5A-B3887941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you have any input?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684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69E89-7C80-E6BC-6B47-2C1D924D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1371600"/>
            <a:ext cx="7019925" cy="457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161165-DB57-9E63-0A91-9AF1A130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0" y="666052"/>
            <a:ext cx="8258909" cy="822960"/>
          </a:xfrm>
        </p:spPr>
        <p:txBody>
          <a:bodyPr>
            <a:normAutofit/>
          </a:bodyPr>
          <a:lstStyle/>
          <a:p>
            <a:r>
              <a:rPr lang="en-US" dirty="0"/>
              <a:t>Residential Website - </a:t>
            </a:r>
            <a:r>
              <a:rPr lang="en-US" sz="11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hlinkClick r:id="rId4"/>
              </a:rPr>
              <a:t>https://employeestaging.pnm.com/timeofday</a:t>
            </a:r>
            <a:endParaRPr lang="en-US" sz="11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52150-9BAC-1668-6C1D-FAF10587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6424"/>
            <a:ext cx="8229600" cy="4906963"/>
          </a:xfrm>
        </p:spPr>
        <p:txBody>
          <a:bodyPr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PNM.com/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timeof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270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B83DA9-0A13-FB88-E2EA-5DE5E201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78121"/>
            <a:ext cx="6315075" cy="43891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161165-DB57-9E63-0A91-9AF1A130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16" y="655161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/>
              <a:t>Commercial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152150-9BAC-1668-6C1D-FAF10587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121"/>
            <a:ext cx="8229600" cy="4906963"/>
          </a:xfrm>
        </p:spPr>
        <p:txBody>
          <a:bodyPr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PNM.com/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timeof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daybusiness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249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6EB1-7DF9-0D21-1882-9B9E3F3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Time-of-day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42E-3728-2AF9-3883-DD7E65A1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1"/>
            <a:ext cx="8458200" cy="4114800"/>
          </a:xfrm>
        </p:spPr>
        <p:txBody>
          <a:bodyPr>
            <a:normAutofit/>
          </a:bodyPr>
          <a:lstStyle/>
          <a:p>
            <a:r>
              <a:rPr lang="en-US" b="1" dirty="0"/>
              <a:t>Mario Cervantes</a:t>
            </a:r>
          </a:p>
          <a:p>
            <a:r>
              <a:rPr lang="en-US" dirty="0"/>
              <a:t>Director of Customer Experience, mario.cervantes@pnm.com</a:t>
            </a:r>
          </a:p>
          <a:p>
            <a:endParaRPr lang="en-US" dirty="0"/>
          </a:p>
          <a:p>
            <a:r>
              <a:rPr lang="en-US" b="1" dirty="0"/>
              <a:t>Adria Padilla</a:t>
            </a:r>
          </a:p>
          <a:p>
            <a:r>
              <a:rPr lang="en-US" dirty="0"/>
              <a:t>Financial Analyst and TOD Program Manager, adria.padilla@pnm.com</a:t>
            </a:r>
          </a:p>
          <a:p>
            <a:endParaRPr lang="en-US" dirty="0"/>
          </a:p>
          <a:p>
            <a:r>
              <a:rPr lang="en-US" b="1" dirty="0"/>
              <a:t>Alex Reedin</a:t>
            </a:r>
          </a:p>
          <a:p>
            <a:r>
              <a:rPr lang="en-US" dirty="0"/>
              <a:t>Load Researcher &amp; TOD Evaluation Lead, alex.reedin@pnmresources.com</a:t>
            </a:r>
          </a:p>
          <a:p>
            <a:endParaRPr lang="en-US" dirty="0"/>
          </a:p>
          <a:p>
            <a:r>
              <a:rPr lang="en-US" b="1" dirty="0"/>
              <a:t>Heidi Pitts</a:t>
            </a:r>
          </a:p>
          <a:p>
            <a:r>
              <a:rPr lang="en-US" dirty="0"/>
              <a:t>Lead Pricing Analyst, heidi.pitts@pnmresources.com</a:t>
            </a:r>
          </a:p>
        </p:txBody>
      </p:sp>
    </p:spTree>
    <p:extLst>
      <p:ext uri="{BB962C8B-B14F-4D97-AF65-F5344CB8AC3E}">
        <p14:creationId xmlns:p14="http://schemas.microsoft.com/office/powerpoint/2010/main" val="8325496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E23770-A3E8-6891-EDF6-76951BB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8" y="1603757"/>
            <a:ext cx="4576338" cy="399380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4AFB852-A56E-4349-B1F2-B161FF63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42" y="645826"/>
            <a:ext cx="8382000" cy="822960"/>
          </a:xfrm>
        </p:spPr>
        <p:txBody>
          <a:bodyPr>
            <a:noAutofit/>
          </a:bodyPr>
          <a:lstStyle/>
          <a:p>
            <a:r>
              <a:rPr lang="en-US" dirty="0"/>
              <a:t>Residential Service Peak and Off-Peak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091ED-E448-3CD2-8D73-3FC4ACDE338A}"/>
              </a:ext>
            </a:extLst>
          </p:cNvPr>
          <p:cNvSpPr txBox="1"/>
          <p:nvPr/>
        </p:nvSpPr>
        <p:spPr>
          <a:xfrm>
            <a:off x="492857" y="1410486"/>
            <a:ext cx="815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Residential – Time-Of-Day Pilot Rate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4C89E-40AC-5D79-0C9C-7EA35E93E022}"/>
              </a:ext>
            </a:extLst>
          </p:cNvPr>
          <p:cNvSpPr txBox="1"/>
          <p:nvPr/>
        </p:nvSpPr>
        <p:spPr>
          <a:xfrm>
            <a:off x="1143000" y="543110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Summer (June, July, August)</a:t>
            </a:r>
          </a:p>
          <a:p>
            <a:pPr algn="ctr"/>
            <a:r>
              <a:rPr lang="en-US" sz="1400" b="1" dirty="0"/>
              <a:t>(15 hours per week on-peak)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E41A6-82DB-C34C-728F-33765F78A961}"/>
              </a:ext>
            </a:extLst>
          </p:cNvPr>
          <p:cNvSpPr txBox="1"/>
          <p:nvPr/>
        </p:nvSpPr>
        <p:spPr>
          <a:xfrm>
            <a:off x="5429511" y="5447514"/>
            <a:ext cx="280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Non-Summer (May to September)</a:t>
            </a:r>
          </a:p>
          <a:p>
            <a:pPr algn="ctr"/>
            <a:r>
              <a:rPr lang="en-US" sz="1400" b="1" dirty="0"/>
              <a:t>(30 hours per week on-peak)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02EE0-8646-3EA8-72F0-B7FCF572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51" y="1564373"/>
            <a:ext cx="4174200" cy="39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2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FC2094-5407-AA78-12BD-C13BDCD5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74" y="1568072"/>
            <a:ext cx="4187147" cy="4038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48182-2C23-7E3D-AB2E-6C9BD2370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5" y="1570282"/>
            <a:ext cx="3972907" cy="3944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6777D-2181-4202-B9A6-1BA54F00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662866"/>
            <a:ext cx="8345978" cy="822960"/>
          </a:xfrm>
        </p:spPr>
        <p:txBody>
          <a:bodyPr>
            <a:noAutofit/>
          </a:bodyPr>
          <a:lstStyle/>
          <a:p>
            <a:r>
              <a:rPr lang="en-US" sz="2200" dirty="0"/>
              <a:t>Small Power Service Peak and Off-Peak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1878B-B817-D8BE-BCB6-DB77FF4A95A9}"/>
              </a:ext>
            </a:extLst>
          </p:cNvPr>
          <p:cNvSpPr txBox="1"/>
          <p:nvPr/>
        </p:nvSpPr>
        <p:spPr>
          <a:xfrm>
            <a:off x="381000" y="1344934"/>
            <a:ext cx="48477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Small Power Service  – Time-Of-Day pilot rate 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37FF2-9362-677C-3B37-29A0CB079120}"/>
              </a:ext>
            </a:extLst>
          </p:cNvPr>
          <p:cNvSpPr txBox="1"/>
          <p:nvPr/>
        </p:nvSpPr>
        <p:spPr>
          <a:xfrm>
            <a:off x="1219200" y="548578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Summer (June, July, August)</a:t>
            </a:r>
          </a:p>
          <a:p>
            <a:pPr algn="ctr"/>
            <a:r>
              <a:rPr lang="en-US" sz="1400" b="1" dirty="0"/>
              <a:t>(25 hours per week on-peak)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1F8D3-40AF-1271-30AA-FC79A0614767}"/>
              </a:ext>
            </a:extLst>
          </p:cNvPr>
          <p:cNvSpPr txBox="1"/>
          <p:nvPr/>
        </p:nvSpPr>
        <p:spPr>
          <a:xfrm>
            <a:off x="5638800" y="5485782"/>
            <a:ext cx="275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Non-Summer (May – September)</a:t>
            </a:r>
          </a:p>
          <a:p>
            <a:pPr algn="ctr"/>
            <a:r>
              <a:rPr lang="en-US" sz="1400" b="1" dirty="0"/>
              <a:t>(30 hours per week on-peak)</a:t>
            </a:r>
          </a:p>
        </p:txBody>
      </p:sp>
    </p:spTree>
    <p:extLst>
      <p:ext uri="{BB962C8B-B14F-4D97-AF65-F5344CB8AC3E}">
        <p14:creationId xmlns:p14="http://schemas.microsoft.com/office/powerpoint/2010/main" val="683718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70" y="626427"/>
            <a:ext cx="7391400" cy="822960"/>
          </a:xfrm>
        </p:spPr>
        <p:txBody>
          <a:bodyPr>
            <a:normAutofit/>
          </a:bodyPr>
          <a:lstStyle/>
          <a:p>
            <a:r>
              <a:rPr lang="en-US" dirty="0"/>
              <a:t>Marketing - Target Audience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2129CF-2C8F-5ACF-4FBA-CC656E66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91" y="1449387"/>
            <a:ext cx="7257757" cy="4906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Tech-savvy, data-oriented, metric tracking-driven customers (business, residential)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EV customers, adopters of smart home tech (</a:t>
            </a:r>
            <a:r>
              <a:rPr lang="en-US" sz="2400" dirty="0" err="1"/>
              <a:t>e.g</a:t>
            </a:r>
            <a:r>
              <a:rPr lang="en-US" sz="2400" dirty="0"/>
              <a:t> smart thermostats), high-energy users, all-electric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Low-income customers who may be attracted to the potential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Tribal customers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F6F2CF-22D8-4F10-AD9C-CB1B7488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96200" y="3649317"/>
            <a:ext cx="1143000" cy="21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73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41349"/>
            <a:ext cx="7391400" cy="822960"/>
          </a:xfrm>
        </p:spPr>
        <p:txBody>
          <a:bodyPr/>
          <a:lstStyle/>
          <a:p>
            <a:r>
              <a:rPr lang="en-US" dirty="0"/>
              <a:t>Marketing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2129CF-2C8F-5ACF-4FBA-CC656E66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28800"/>
            <a:ext cx="7696200" cy="43878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Digital Banner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Bill Inserts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Pamphlets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Hold message on the IVR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Low-Income events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38B3B-CE83-0730-090D-689D17E9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24000"/>
            <a:ext cx="1886941" cy="41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208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241"/>
            <a:ext cx="7391400" cy="822960"/>
          </a:xfrm>
        </p:spPr>
        <p:txBody>
          <a:bodyPr/>
          <a:lstStyle/>
          <a:p>
            <a:r>
              <a:rPr lang="en-US" dirty="0"/>
              <a:t>Marketing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53FF8A-9DDB-CB85-92DB-AA70FA2BE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824952"/>
            <a:ext cx="6172200" cy="410760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9F581-722B-7E5E-4AC2-96541A96CBDF}"/>
              </a:ext>
            </a:extLst>
          </p:cNvPr>
          <p:cNvSpPr txBox="1"/>
          <p:nvPr/>
        </p:nvSpPr>
        <p:spPr>
          <a:xfrm>
            <a:off x="533400" y="1350773"/>
            <a:ext cx="4617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Digital Banner Ads</a:t>
            </a:r>
          </a:p>
        </p:txBody>
      </p:sp>
    </p:spTree>
    <p:extLst>
      <p:ext uri="{BB962C8B-B14F-4D97-AF65-F5344CB8AC3E}">
        <p14:creationId xmlns:p14="http://schemas.microsoft.com/office/powerpoint/2010/main" val="28111613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2" y="674716"/>
            <a:ext cx="7391400" cy="822960"/>
          </a:xfrm>
        </p:spPr>
        <p:txBody>
          <a:bodyPr/>
          <a:lstStyle/>
          <a:p>
            <a:r>
              <a:rPr lang="en-US" dirty="0"/>
              <a:t>Marketing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2069-BB69-AF09-4FEA-E6D7E47C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315425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Bill Inserts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E39D4-6DA8-76D0-0EEF-472B2C04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00200"/>
            <a:ext cx="5750198" cy="42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547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21" y="579120"/>
            <a:ext cx="7391400" cy="822960"/>
          </a:xfrm>
        </p:spPr>
        <p:txBody>
          <a:bodyPr/>
          <a:lstStyle/>
          <a:p>
            <a:r>
              <a:rPr lang="en-US" dirty="0"/>
              <a:t>Marketing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2069-BB69-AF09-4FEA-E6D7E47C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Pamphlets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5CA6A-6C93-3325-6B54-10419895A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71600"/>
            <a:ext cx="5913405" cy="45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624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9BB8F7-D8DA-1084-A9F6-55143EE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6621"/>
            <a:ext cx="7315200" cy="822960"/>
          </a:xfrm>
        </p:spPr>
        <p:txBody>
          <a:bodyPr>
            <a:noAutofit/>
          </a:bodyPr>
          <a:lstStyle/>
          <a:p>
            <a:r>
              <a:rPr lang="en-US" dirty="0"/>
              <a:t>Social Media – Facebook </a:t>
            </a: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DBF5CA3-B4EE-F1E0-5822-D5F24AD49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72230"/>
            <a:ext cx="3124202" cy="44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DADE53-C78B-DC1C-581F-639E6856F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85" y="1372230"/>
            <a:ext cx="3124201" cy="443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15851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6861048" cy="822960"/>
          </a:xfrm>
        </p:spPr>
        <p:txBody>
          <a:bodyPr>
            <a:normAutofit/>
          </a:bodyPr>
          <a:lstStyle/>
          <a:p>
            <a:r>
              <a:rPr lang="en-US" dirty="0"/>
              <a:t>Education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24000"/>
            <a:ext cx="8153400" cy="4906963"/>
          </a:xfrm>
        </p:spPr>
        <p:txBody>
          <a:bodyPr/>
          <a:lstStyle/>
          <a:p>
            <a:r>
              <a:rPr lang="en-US" sz="2400" dirty="0"/>
              <a:t>Customer Awareness &amp; Education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awareness of these new meters and their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Motivate sign-ups for the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Aim to have a waitlist by year-end</a:t>
            </a:r>
          </a:p>
          <a:p>
            <a:endParaRPr lang="en-US" sz="2400" dirty="0"/>
          </a:p>
          <a:p>
            <a:r>
              <a:rPr lang="en-US" sz="2400" dirty="0"/>
              <a:t>PNM Communication &amp;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CEA and Account Manager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Focus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1444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839200" cy="822960"/>
          </a:xfrm>
        </p:spPr>
        <p:txBody>
          <a:bodyPr>
            <a:noAutofit/>
          </a:bodyPr>
          <a:lstStyle/>
          <a:p>
            <a:r>
              <a:rPr lang="en-US" sz="2000" dirty="0"/>
              <a:t>Customer Energy Management Tools and Features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C7ACA2-EE16-0016-7F9B-A3C4FD41D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371600"/>
            <a:ext cx="6705600" cy="4558923"/>
          </a:xfrm>
        </p:spPr>
      </p:pic>
    </p:spTree>
    <p:extLst>
      <p:ext uri="{BB962C8B-B14F-4D97-AF65-F5344CB8AC3E}">
        <p14:creationId xmlns:p14="http://schemas.microsoft.com/office/powerpoint/2010/main" val="31218261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545B-8FBE-7777-4D7C-4C2F4965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71" y="769620"/>
            <a:ext cx="8764159" cy="82296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What has Pricing been doing since December 2022?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0E82-C9BC-798D-9998-B9A316E6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39" y="1524000"/>
            <a:ext cx="8315425" cy="434340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en-US" sz="2900" dirty="0"/>
              <a:t>Logistics (Heidi)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Meters (Adria)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Waitlist (Adria)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Measurement/Evaluation metrics and the Rate/Control groups (Alex)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Marketing (Mario/Adria)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Education(Adria)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Website(Adria)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Customer Tools (Adria)</a:t>
            </a:r>
          </a:p>
          <a:p>
            <a:pPr marL="342900" indent="-342900">
              <a:buAutoNum type="arabicPeriod"/>
            </a:pPr>
            <a:endParaRPr lang="en-US" sz="2900" dirty="0"/>
          </a:p>
          <a:p>
            <a:pPr marL="342900" indent="-342900">
              <a:buAutoNum type="arabicPeriod"/>
            </a:pPr>
            <a:r>
              <a:rPr lang="en-US" sz="2900" dirty="0"/>
              <a:t>Next steps (Adria)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13621-4471-16C6-6FB2-D437EE2F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47800"/>
            <a:ext cx="1352550" cy="12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1732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81563"/>
            <a:ext cx="8610600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11372076-D562-663E-8A79-B2745C7BF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371601"/>
            <a:ext cx="6918803" cy="4493356"/>
          </a:xfrm>
        </p:spPr>
      </p:pic>
    </p:spTree>
    <p:extLst>
      <p:ext uri="{BB962C8B-B14F-4D97-AF65-F5344CB8AC3E}">
        <p14:creationId xmlns:p14="http://schemas.microsoft.com/office/powerpoint/2010/main" val="359757081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08" y="616109"/>
            <a:ext cx="8458200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1CA159-8C63-F1E1-8DC4-EBC2623DD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371600"/>
            <a:ext cx="7097533" cy="4462122"/>
          </a:xfrm>
        </p:spPr>
      </p:pic>
    </p:spTree>
    <p:extLst>
      <p:ext uri="{BB962C8B-B14F-4D97-AF65-F5344CB8AC3E}">
        <p14:creationId xmlns:p14="http://schemas.microsoft.com/office/powerpoint/2010/main" val="255535662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24840"/>
            <a:ext cx="8534400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E3645F-90A2-D491-B858-75D4DEE76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0065" y="1447800"/>
            <a:ext cx="6463869" cy="4407252"/>
          </a:xfrm>
        </p:spPr>
      </p:pic>
    </p:spTree>
    <p:extLst>
      <p:ext uri="{BB962C8B-B14F-4D97-AF65-F5344CB8AC3E}">
        <p14:creationId xmlns:p14="http://schemas.microsoft.com/office/powerpoint/2010/main" val="317819219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AC1FD9-1B37-3648-EE98-326FFA656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6433" y="1376362"/>
            <a:ext cx="2300576" cy="44148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F1E524-0721-79A3-A320-8C581E9B7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376362"/>
            <a:ext cx="2282238" cy="44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335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24840"/>
            <a:ext cx="8607616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BF663-09EC-FA32-F7E9-3EFFF250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85" y="1447800"/>
            <a:ext cx="3654615" cy="4243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BB6AD7-E143-3437-133A-A3B8F68BE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265844"/>
            <a:ext cx="3654616" cy="24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7141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E508DE-F8AD-4883-536A-18FD018AF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432560"/>
            <a:ext cx="6877050" cy="43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580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27771"/>
            <a:ext cx="8534400" cy="82296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Customer Energy Management Tools and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B03B2-348E-E2F9-580B-2AAB10353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447800"/>
            <a:ext cx="7105650" cy="45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417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609600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/>
              <a:t>Customer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C408-F0F5-CDCE-CD5A-B3887941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" y="1631949"/>
            <a:ext cx="8229600" cy="4906963"/>
          </a:xfrm>
        </p:spPr>
        <p:txBody>
          <a:bodyPr/>
          <a:lstStyle/>
          <a:p>
            <a:r>
              <a:rPr lang="en-US" sz="2000" dirty="0"/>
              <a:t>Apogee – Rate Calculator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Allows residential and small business customers to calculate and compare their current rate and the Time-Of-Day.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Rate calculator can be used with or without an account number.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192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08" y="626427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/>
              <a:t>Steps for Pilot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C408-F0F5-CDCE-CD5A-B3887941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Sign-up for the pilot rate at PNM.com/</a:t>
            </a:r>
            <a:r>
              <a:rPr lang="en-US" sz="2400" dirty="0" err="1"/>
              <a:t>timeofday</a:t>
            </a:r>
            <a:r>
              <a:rPr lang="en-US" sz="2400" dirty="0"/>
              <a:t> for residential customers and PNM.com/</a:t>
            </a:r>
            <a:r>
              <a:rPr lang="en-US" sz="2400" dirty="0" err="1"/>
              <a:t>timeofdaybusiness</a:t>
            </a:r>
            <a:r>
              <a:rPr lang="en-US" sz="2400" dirty="0"/>
              <a:t> for commercial customers.  Sign-up/waitlist will begin in August/September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Order from PRC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PNM confirms with the customer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Meter exchange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538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9A04-C582-B9FD-6A28-2760FCA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09600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/>
              <a:t>Email for Inquiries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C408-F0F5-CDCE-CD5A-B3887941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31949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PNM will set up a dedicated email for customers to submit questions or concerns.</a:t>
            </a:r>
          </a:p>
          <a:p>
            <a:r>
              <a:rPr lang="en-US" sz="2400" dirty="0">
                <a:hlinkClick r:id="rId3"/>
              </a:rPr>
              <a:t>timeofday@pnm.com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27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678D-DC19-C3AF-B42F-13A89359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99" y="762000"/>
            <a:ext cx="8325050" cy="533399"/>
          </a:xfrm>
        </p:spPr>
        <p:txBody>
          <a:bodyPr>
            <a:normAutofit/>
          </a:bodyPr>
          <a:lstStyle/>
          <a:p>
            <a:r>
              <a:rPr lang="en-US" dirty="0"/>
              <a:t>TIME-OF-DAY LOGISTICS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C4A4FD-C5EE-6790-C6B0-6F96BFF29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447800"/>
            <a:ext cx="4961313" cy="441959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995B1-1B06-5AB0-D42B-9DF9E623FF74}"/>
              </a:ext>
            </a:extLst>
          </p:cNvPr>
          <p:cNvSpPr txBox="1"/>
          <p:nvPr/>
        </p:nvSpPr>
        <p:spPr>
          <a:xfrm>
            <a:off x="5776999" y="2364937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Bill guarantee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Billing System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Billing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Reports to be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6049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6EB1-7DF9-0D21-1882-9B9E3F3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Meters/Waitlist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42E-3728-2AF9-3883-DD7E65A1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906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We will have 10,000 meters.  7,500 for residential customers and 2,500 for commercial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First order of 990 meters placed 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Residential Customers can sign-up and get on the waitlist at PNM.com/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timeof</a:t>
            </a:r>
            <a:r>
              <a:rPr lang="en-US" sz="2400" dirty="0" err="1">
                <a:ea typeface="Calibri" panose="020F0502020204030204" pitchFamily="34" charset="0"/>
              </a:rPr>
              <a:t>day</a:t>
            </a:r>
            <a:r>
              <a:rPr lang="en-US" sz="2400" dirty="0">
                <a:ea typeface="Calibri" panose="020F0502020204030204" pitchFamily="34" charset="0"/>
              </a:rPr>
              <a:t>.  August/September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Commercial Customers can</a:t>
            </a:r>
            <a:r>
              <a:rPr lang="en-US" sz="2400" dirty="0">
                <a:effectLst/>
                <a:ea typeface="Calibri" panose="020F0502020204030204" pitchFamily="34" charset="0"/>
              </a:rPr>
              <a:t> sign-up and get on the waitlist at PNM.com/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timeof</a:t>
            </a:r>
            <a:r>
              <a:rPr lang="en-US" sz="2400" dirty="0" err="1">
                <a:ea typeface="Calibri" panose="020F0502020204030204" pitchFamily="34" charset="0"/>
              </a:rPr>
              <a:t>daybusiness</a:t>
            </a:r>
            <a:r>
              <a:rPr lang="en-US" sz="2400" dirty="0">
                <a:ea typeface="Calibri" panose="020F0502020204030204" pitchFamily="34" charset="0"/>
              </a:rPr>
              <a:t>. August/September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070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evaluation?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Measurement of program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input for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Typically done by a third party</a:t>
            </a:r>
            <a:endParaRPr lang="en-US" sz="2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hired DNV to plan the evaluation and provide program-design-for-evaluation support</a:t>
            </a:r>
          </a:p>
        </p:txBody>
      </p:sp>
    </p:spTree>
    <p:extLst>
      <p:ext uri="{BB962C8B-B14F-4D97-AF65-F5344CB8AC3E}">
        <p14:creationId xmlns:p14="http://schemas.microsoft.com/office/powerpoint/2010/main" val="14846253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DNV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Highly qualified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Dozens of evaluations under their belts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Behavioral randomized control trial evaluations including: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Grid NY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BC Hydro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Puget Sound Energy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SDG&amp;E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74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Design for Evaluation –  in process, DNV hired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Evaluation Plan – have draft from DNV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 Evaluation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Contract for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Perform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 – we are taking input!</a:t>
            </a:r>
          </a:p>
        </p:txBody>
      </p:sp>
    </p:spTree>
    <p:extLst>
      <p:ext uri="{BB962C8B-B14F-4D97-AF65-F5344CB8AC3E}">
        <p14:creationId xmlns:p14="http://schemas.microsoft.com/office/powerpoint/2010/main" val="15178070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030-A57C-3D49-5BBB-42F78C19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53" y="775472"/>
            <a:ext cx="8325050" cy="533399"/>
          </a:xfrm>
        </p:spPr>
        <p:txBody>
          <a:bodyPr/>
          <a:lstStyle/>
          <a:p>
            <a:r>
              <a:rPr lang="en-US" dirty="0"/>
              <a:t>Components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FB53-D7F6-140B-C479-08FAE040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4724400" cy="2590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Process Evaluation</a:t>
            </a:r>
          </a:p>
        </p:txBody>
      </p:sp>
      <p:pic>
        <p:nvPicPr>
          <p:cNvPr id="1028" name="Picture 4" descr="turned on flat screen monitor">
            <a:extLst>
              <a:ext uri="{FF2B5EF4-FFF2-40B4-BE49-F238E27FC236}">
                <a16:creationId xmlns:a16="http://schemas.microsoft.com/office/drawing/2014/main" id="{C2FE2CB9-1851-96A2-7F58-32A53715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5" y="333063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6CE44C-F2AF-2113-ACFA-6314878D67F1}"/>
              </a:ext>
            </a:extLst>
          </p:cNvPr>
          <p:cNvSpPr txBox="1">
            <a:spLocks/>
          </p:cNvSpPr>
          <p:nvPr/>
        </p:nvSpPr>
        <p:spPr>
          <a:xfrm>
            <a:off x="3931585" y="3994151"/>
            <a:ext cx="4724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20000"/>
              <a:buFont typeface="Wingdings 3" pitchFamily="18" charset="2"/>
              <a:buChar char="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Evaluation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15A10-7AB4-6B7C-A61F-0C37FE9C9A75}"/>
              </a:ext>
            </a:extLst>
          </p:cNvPr>
          <p:cNvSpPr txBox="1"/>
          <p:nvPr/>
        </p:nvSpPr>
        <p:spPr>
          <a:xfrm>
            <a:off x="1074085" y="5616631"/>
            <a:ext cx="2209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dirty="0">
                <a:solidFill>
                  <a:srgbClr val="111111"/>
                </a:solidFill>
                <a:effectLst/>
                <a:latin typeface="-apple-system"/>
              </a:rPr>
              <a:t>Photos by </a:t>
            </a:r>
            <a:r>
              <a:rPr lang="en-US" sz="600" b="0" i="0" dirty="0" err="1">
                <a:solidFill>
                  <a:srgbClr val="767676"/>
                </a:solidFill>
                <a:effectLst/>
                <a:latin typeface="-apple-system"/>
                <a:hlinkClick r:id="rId4"/>
              </a:rPr>
              <a:t>Celpax</a:t>
            </a:r>
            <a:r>
              <a:rPr lang="en-US" sz="600" b="0" i="0" dirty="0">
                <a:solidFill>
                  <a:srgbClr val="111111"/>
                </a:solidFill>
                <a:effectLst/>
                <a:latin typeface="-apple-system"/>
              </a:rPr>
              <a:t>  and </a:t>
            </a:r>
            <a:r>
              <a:rPr lang="en-US" sz="600" b="0" i="0" dirty="0">
                <a:solidFill>
                  <a:srgbClr val="767676"/>
                </a:solidFill>
                <a:effectLst/>
                <a:latin typeface="-apple-system"/>
                <a:hlinkClick r:id="rId5"/>
              </a:rPr>
              <a:t>Chris </a:t>
            </a:r>
            <a:r>
              <a:rPr lang="en-US" sz="600" b="0" i="0" dirty="0" err="1">
                <a:solidFill>
                  <a:srgbClr val="767676"/>
                </a:solidFill>
                <a:effectLst/>
                <a:latin typeface="-apple-system"/>
                <a:hlinkClick r:id="rId5"/>
              </a:rPr>
              <a:t>Liverani</a:t>
            </a:r>
            <a:r>
              <a:rPr lang="en-US" sz="600" b="0" i="0" dirty="0">
                <a:solidFill>
                  <a:srgbClr val="767676"/>
                </a:solidFill>
                <a:effectLst/>
                <a:latin typeface="-apple-system"/>
              </a:rPr>
              <a:t> </a:t>
            </a:r>
            <a:r>
              <a:rPr lang="en-US" sz="600" b="0" i="0" dirty="0">
                <a:solidFill>
                  <a:srgbClr val="111111"/>
                </a:solidFill>
                <a:effectLst/>
                <a:latin typeface="-apple-system"/>
              </a:rPr>
              <a:t>on </a:t>
            </a:r>
            <a:r>
              <a:rPr lang="en-US" sz="600" b="0" i="0" dirty="0" err="1">
                <a:solidFill>
                  <a:srgbClr val="767676"/>
                </a:solidFill>
                <a:effectLst/>
                <a:latin typeface="-apple-system"/>
                <a:hlinkClick r:id="rId6"/>
              </a:rPr>
              <a:t>Unsplash</a:t>
            </a:r>
            <a:endParaRPr lang="en-US" sz="600" dirty="0"/>
          </a:p>
        </p:txBody>
      </p:sp>
      <p:pic>
        <p:nvPicPr>
          <p:cNvPr id="1032" name="Picture 8" descr="a close up of a metal door with a sign on it">
            <a:extLst>
              <a:ext uri="{FF2B5EF4-FFF2-40B4-BE49-F238E27FC236}">
                <a16:creationId xmlns:a16="http://schemas.microsoft.com/office/drawing/2014/main" id="{7EDF64FB-91B6-EF84-779F-260D47D1C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42812" r="50664" b="45007"/>
          <a:stretch/>
        </p:blipFill>
        <p:spPr bwMode="auto">
          <a:xfrm>
            <a:off x="5410200" y="2669710"/>
            <a:ext cx="2819400" cy="7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B537CE-7CC8-E3CE-A2C5-63BB2E53D8C7}"/>
              </a:ext>
            </a:extLst>
          </p:cNvPr>
          <p:cNvSpPr txBox="1"/>
          <p:nvPr/>
        </p:nvSpPr>
        <p:spPr>
          <a:xfrm>
            <a:off x="5181600" y="2073839"/>
            <a:ext cx="3276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was your experience with the PNM Time of Day program?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10296-48D3-3B56-74D0-53B1B770AA0B}"/>
              </a:ext>
            </a:extLst>
          </p:cNvPr>
          <p:cNvSpPr txBox="1"/>
          <p:nvPr/>
        </p:nvSpPr>
        <p:spPr>
          <a:xfrm>
            <a:off x="5181600" y="3475440"/>
            <a:ext cx="3276600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Note: not an actual survey question or response graphic.</a:t>
            </a:r>
          </a:p>
        </p:txBody>
      </p:sp>
    </p:spTree>
    <p:extLst>
      <p:ext uri="{BB962C8B-B14F-4D97-AF65-F5344CB8AC3E}">
        <p14:creationId xmlns:p14="http://schemas.microsoft.com/office/powerpoint/2010/main" val="26382743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M Resources">
  <a:themeElements>
    <a:clrScheme name="PNMR Palette 9-1-11">
      <a:dk1>
        <a:sysClr val="windowText" lastClr="000000"/>
      </a:dk1>
      <a:lt1>
        <a:sysClr val="window" lastClr="FFFFFF"/>
      </a:lt1>
      <a:dk2>
        <a:srgbClr val="49176D"/>
      </a:dk2>
      <a:lt2>
        <a:srgbClr val="DEC3B5"/>
      </a:lt2>
      <a:accent1>
        <a:srgbClr val="00446A"/>
      </a:accent1>
      <a:accent2>
        <a:srgbClr val="BC6F4D"/>
      </a:accent2>
      <a:accent3>
        <a:srgbClr val="397E3D"/>
      </a:accent3>
      <a:accent4>
        <a:srgbClr val="876500"/>
      </a:accent4>
      <a:accent5>
        <a:srgbClr val="8A1F03"/>
      </a:accent5>
      <a:accent6>
        <a:srgbClr val="E3AA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ACDFBF2174B4389C2150AE05E483B" ma:contentTypeVersion="2" ma:contentTypeDescription="Create a new document." ma:contentTypeScope="" ma:versionID="d02bb36c00201e13b3c4d82c851974b6">
  <xsd:schema xmlns:xsd="http://www.w3.org/2001/XMLSchema" xmlns:xs="http://www.w3.org/2001/XMLSchema" xmlns:p="http://schemas.microsoft.com/office/2006/metadata/properties" xmlns:ns2="7a83ba9a-80f5-4c47-99e9-3dbe6fce4b67" targetNamespace="http://schemas.microsoft.com/office/2006/metadata/properties" ma:root="true" ma:fieldsID="d1d02cd5452c87a8afd6484c13157f86" ns2:_="">
    <xsd:import namespace="7a83ba9a-80f5-4c47-99e9-3dbe6fce4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3ba9a-80f5-4c47-99e9-3dbe6fce4b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F7308-0D1B-4849-B6C2-98CF668D8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59F4A8-413D-45D6-B3CC-67F664A0B4C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a83ba9a-80f5-4c47-99e9-3dbe6fce4b6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5313D4-4A28-4162-94D6-A2D7AFED4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3ba9a-80f5-4c47-99e9-3dbe6fce4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966</Words>
  <Application>Microsoft Office PowerPoint</Application>
  <PresentationFormat>On-screen Show (4:3)</PresentationFormat>
  <Paragraphs>215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-apple-system</vt:lpstr>
      <vt:lpstr>Arial</vt:lpstr>
      <vt:lpstr>Calibri</vt:lpstr>
      <vt:lpstr>Open Sans</vt:lpstr>
      <vt:lpstr>Times New Roman</vt:lpstr>
      <vt:lpstr>Wingdings</vt:lpstr>
      <vt:lpstr>Wingdings 3</vt:lpstr>
      <vt:lpstr>Office Theme</vt:lpstr>
      <vt:lpstr>PNM Resources</vt:lpstr>
      <vt:lpstr>Time Of Day Pilot Updates </vt:lpstr>
      <vt:lpstr>Time-of-day contacts</vt:lpstr>
      <vt:lpstr>What has Pricing been doing since December 2022? </vt:lpstr>
      <vt:lpstr>TIME-OF-DAY LOGISTICS</vt:lpstr>
      <vt:lpstr>Meters/Waitlist</vt:lpstr>
      <vt:lpstr>What is evaluation?</vt:lpstr>
      <vt:lpstr>DNV</vt:lpstr>
      <vt:lpstr>Evaluation steps</vt:lpstr>
      <vt:lpstr>Components of evaluation</vt:lpstr>
      <vt:lpstr>Evaluation within TOD pilot objectives</vt:lpstr>
      <vt:lpstr>Process Evaluation</vt:lpstr>
      <vt:lpstr>Impact Evaluation – Part 1</vt:lpstr>
      <vt:lpstr>Control Group</vt:lpstr>
      <vt:lpstr>Impact Evaluation – Cont.</vt:lpstr>
      <vt:lpstr>Impact Evaluation – Cont.</vt:lpstr>
      <vt:lpstr>Impact Evaluation – Cont.</vt:lpstr>
      <vt:lpstr>Evaluation Questions</vt:lpstr>
      <vt:lpstr>Residential Website - https://employeestaging.pnm.com/timeofday</vt:lpstr>
      <vt:lpstr>Commercial Website</vt:lpstr>
      <vt:lpstr>Residential Service Peak and Off-Peak Times</vt:lpstr>
      <vt:lpstr>Small Power Service Peak and Off-Peak Times</vt:lpstr>
      <vt:lpstr>Marketing - Target Audience</vt:lpstr>
      <vt:lpstr>Marketing  </vt:lpstr>
      <vt:lpstr>Marketing  </vt:lpstr>
      <vt:lpstr>Marketing  </vt:lpstr>
      <vt:lpstr>Marketing  </vt:lpstr>
      <vt:lpstr>Social Media – Facebook </vt:lpstr>
      <vt:lpstr>Education Plan</vt:lpstr>
      <vt:lpstr>Customer Energy Management Tools and Features</vt:lpstr>
      <vt:lpstr>Customer Energy Management Tools and Features</vt:lpstr>
      <vt:lpstr>Customer Energy Management Tools and Features</vt:lpstr>
      <vt:lpstr>Customer Energy Management Tools and Features</vt:lpstr>
      <vt:lpstr>Customer Energy Management Tools and Features</vt:lpstr>
      <vt:lpstr>Customer Energy Management Tools and Features</vt:lpstr>
      <vt:lpstr>Customer Energy Management Tools and Features</vt:lpstr>
      <vt:lpstr>Customer Energy Management Tools and Features</vt:lpstr>
      <vt:lpstr>Customer Education</vt:lpstr>
      <vt:lpstr>Steps for Pilot Rate</vt:lpstr>
      <vt:lpstr>Email for Inquiries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Reedin, Alexander</cp:lastModifiedBy>
  <cp:revision>53</cp:revision>
  <cp:lastPrinted>2023-05-09T16:54:39Z</cp:lastPrinted>
  <dcterms:created xsi:type="dcterms:W3CDTF">2013-05-06T15:17:05Z</dcterms:created>
  <dcterms:modified xsi:type="dcterms:W3CDTF">2023-05-09T16:55:23Z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0x0101003DEACDFBF2174B4389C2150AE05E483B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2023-05-08T14:21:44Z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82c1f807-53c3-4df5-a6ed-e61ae1d2dec4</vt:lpwstr>
  </property>
  <property fmtid="{D5CDD505-2E9C-101B-9397-08002B2CF9AE}" pid="9" name="MSIP_Label_f367428c-8df2-41b3-925f-2e32f93f53ed_ContentBits">
    <vt:lpwstr>0</vt:lpwstr>
  </property>
</Properties>
</file>