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1"/>
  </p:sldMasterIdLst>
  <p:notesMasterIdLst>
    <p:notesMasterId r:id="rId39"/>
  </p:notesMasterIdLst>
  <p:handoutMasterIdLst>
    <p:handoutMasterId r:id="rId40"/>
  </p:handoutMasterIdLst>
  <p:sldIdLst>
    <p:sldId id="1051" r:id="rId12"/>
    <p:sldId id="1077" r:id="rId13"/>
    <p:sldId id="1078" r:id="rId14"/>
    <p:sldId id="1062" r:id="rId15"/>
    <p:sldId id="1086" r:id="rId16"/>
    <p:sldId id="1059" r:id="rId17"/>
    <p:sldId id="1060" r:id="rId18"/>
    <p:sldId id="1071" r:id="rId19"/>
    <p:sldId id="1072" r:id="rId20"/>
    <p:sldId id="1074" r:id="rId21"/>
    <p:sldId id="1061" r:id="rId22"/>
    <p:sldId id="1070" r:id="rId23"/>
    <p:sldId id="1080" r:id="rId24"/>
    <p:sldId id="1064" r:id="rId25"/>
    <p:sldId id="1082" r:id="rId26"/>
    <p:sldId id="1083" r:id="rId27"/>
    <p:sldId id="1084" r:id="rId28"/>
    <p:sldId id="1085" r:id="rId29"/>
    <p:sldId id="1065" r:id="rId30"/>
    <p:sldId id="1079" r:id="rId31"/>
    <p:sldId id="1081" r:id="rId32"/>
    <p:sldId id="1076" r:id="rId33"/>
    <p:sldId id="1073" r:id="rId34"/>
    <p:sldId id="1063" r:id="rId35"/>
    <p:sldId id="393" r:id="rId36"/>
    <p:sldId id="1067" r:id="rId37"/>
    <p:sldId id="1068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6EE9516-073C-1C4F-71EF-DB4A9BB6510F}" name="Chan, Stella" initials="CS" userId="S::SCHAN@pnmresources.com::dd735b3a-ffcf-4f63-b9a8-3be2031f5f3a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einel, Sabrina" initials="GS" lastIdx="10" clrIdx="0">
    <p:extLst>
      <p:ext uri="{19B8F6BF-5375-455C-9EA6-DF929625EA0E}">
        <p15:presenceInfo xmlns:p15="http://schemas.microsoft.com/office/powerpoint/2012/main" userId="S::SGREINE@pnmresources.com::c388b636-cddc-4615-b081-e1260e9962d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7E3D"/>
    <a:srgbClr val="00446A"/>
    <a:srgbClr val="8A1F03"/>
    <a:srgbClr val="CBCFD4"/>
    <a:srgbClr val="2672C4"/>
    <a:srgbClr val="C5E0B4"/>
    <a:srgbClr val="E7E9EB"/>
    <a:srgbClr val="876500"/>
    <a:srgbClr val="87654C"/>
    <a:srgbClr val="876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80" autoAdjust="0"/>
    <p:restoredTop sz="95520" autoAdjust="0"/>
  </p:normalViewPr>
  <p:slideViewPr>
    <p:cSldViewPr>
      <p:cViewPr varScale="1">
        <p:scale>
          <a:sx n="93" d="100"/>
          <a:sy n="93" d="100"/>
        </p:scale>
        <p:origin x="7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890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39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34" Type="http://schemas.openxmlformats.org/officeDocument/2006/relationships/slide" Target="slides/slide23.xml"/><Relationship Id="rId42" Type="http://schemas.openxmlformats.org/officeDocument/2006/relationships/presProps" Target="presProps.xml"/><Relationship Id="rId7" Type="http://schemas.openxmlformats.org/officeDocument/2006/relationships/customXml" Target="../customXml/item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slide" Target="slides/slide22.xml"/><Relationship Id="rId38" Type="http://schemas.openxmlformats.org/officeDocument/2006/relationships/slide" Target="slides/slide27.xml"/><Relationship Id="rId46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slide" Target="slides/slide18.xml"/><Relationship Id="rId41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Master" Target="slideMasters/slideMaster1.xml"/><Relationship Id="rId24" Type="http://schemas.openxmlformats.org/officeDocument/2006/relationships/slide" Target="slides/slide13.xml"/><Relationship Id="rId32" Type="http://schemas.openxmlformats.org/officeDocument/2006/relationships/slide" Target="slides/slide21.xml"/><Relationship Id="rId37" Type="http://schemas.openxmlformats.org/officeDocument/2006/relationships/slide" Target="slides/slide2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slide" Target="slides/slide17.xml"/><Relationship Id="rId36" Type="http://schemas.openxmlformats.org/officeDocument/2006/relationships/slide" Target="slides/slide25.xml"/><Relationship Id="rId10" Type="http://schemas.openxmlformats.org/officeDocument/2006/relationships/customXml" Target="../customXml/item10.xml"/><Relationship Id="rId19" Type="http://schemas.openxmlformats.org/officeDocument/2006/relationships/slide" Target="slides/slide8.xml"/><Relationship Id="rId31" Type="http://schemas.openxmlformats.org/officeDocument/2006/relationships/slide" Target="slides/slide20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slide" Target="slides/slide19.xml"/><Relationship Id="rId35" Type="http://schemas.openxmlformats.org/officeDocument/2006/relationships/slide" Target="slides/slide24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bgp02\ELECMKT\Pricing\16-Pricing%20Advisory%20Committee%20(PRAC)\2023%20May%209\Allocations%20work%20papers\ELAC%20April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albgp02\ELECMKT\Pricing\16-Pricing%20Advisory%20Committee%20(PRAC)\2023%20May%209\Allocations%20work%20papers\ELAC%20April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Week in August 2022 EIM ELAP Average Hourly Price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Sheet2!$I$33:$AF$33</c:f>
              <c:numCache>
                <c:formatCode>General</c:formatCode>
                <c:ptCount val="24"/>
                <c:pt idx="0">
                  <c:v>3.9054377142857151E-2</c:v>
                </c:pt>
                <c:pt idx="1">
                  <c:v>3.625261285714286E-2</c:v>
                </c:pt>
                <c:pt idx="2">
                  <c:v>3.5042108571428573E-2</c:v>
                </c:pt>
                <c:pt idx="3">
                  <c:v>3.5028794285714281E-2</c:v>
                </c:pt>
                <c:pt idx="4">
                  <c:v>3.5912764285714278E-2</c:v>
                </c:pt>
                <c:pt idx="5">
                  <c:v>3.7302228571428564E-2</c:v>
                </c:pt>
                <c:pt idx="6">
                  <c:v>3.7305169999999999E-2</c:v>
                </c:pt>
                <c:pt idx="7">
                  <c:v>2.8885982857142861E-2</c:v>
                </c:pt>
                <c:pt idx="8">
                  <c:v>2.6791545714285714E-2</c:v>
                </c:pt>
                <c:pt idx="9">
                  <c:v>2.9405402857142857E-2</c:v>
                </c:pt>
                <c:pt idx="10">
                  <c:v>3.4565449999999998E-2</c:v>
                </c:pt>
                <c:pt idx="11">
                  <c:v>3.8882335714285718E-2</c:v>
                </c:pt>
                <c:pt idx="12">
                  <c:v>4.4251535714285709E-2</c:v>
                </c:pt>
                <c:pt idx="13">
                  <c:v>4.9856312857142863E-2</c:v>
                </c:pt>
                <c:pt idx="14">
                  <c:v>5.6122909999999991E-2</c:v>
                </c:pt>
                <c:pt idx="15">
                  <c:v>5.8599828571428564E-2</c:v>
                </c:pt>
                <c:pt idx="16">
                  <c:v>5.9929487142857132E-2</c:v>
                </c:pt>
                <c:pt idx="17">
                  <c:v>6.146842857142857E-2</c:v>
                </c:pt>
                <c:pt idx="18">
                  <c:v>8.1659598571428571E-2</c:v>
                </c:pt>
                <c:pt idx="19">
                  <c:v>8.895397714285716E-2</c:v>
                </c:pt>
                <c:pt idx="20">
                  <c:v>7.2430791428571437E-2</c:v>
                </c:pt>
                <c:pt idx="21">
                  <c:v>5.9566804285714287E-2</c:v>
                </c:pt>
                <c:pt idx="22">
                  <c:v>4.9597195714285718E-2</c:v>
                </c:pt>
                <c:pt idx="23">
                  <c:v>4.314024857142857E-2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05-406F-BF02-AA8F7C62D3C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8845488"/>
        <c:axId val="900437888"/>
      </c:lineChart>
      <c:catAx>
        <c:axId val="1778845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Hour of day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0437888"/>
        <c:crosses val="autoZero"/>
        <c:auto val="1"/>
        <c:lblAlgn val="ctr"/>
        <c:lblOffset val="100"/>
        <c:noMultiLvlLbl val="0"/>
      </c:catAx>
      <c:valAx>
        <c:axId val="900437888"/>
        <c:scaling>
          <c:orientation val="minMax"/>
          <c:max val="0.125"/>
          <c:min val="-2.5000000000000005E-2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Price ($/kWh)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.000" sourceLinked="0"/>
        <c:majorTickMark val="cross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845488"/>
        <c:crosses val="autoZero"/>
        <c:crossBetween val="between"/>
        <c:majorUnit val="2.5000000000000005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0" i="0" baseline="0">
                <a:effectLst/>
              </a:rPr>
              <a:t>Week in April 2023 Preliminary EIM ELAP Average Hourly Price</a:t>
            </a:r>
            <a:endParaRPr lang="en-US" sz="140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Sheet1!$J$9:$AG$9</c:f>
              <c:numCache>
                <c:formatCode>General</c:formatCode>
                <c:ptCount val="24"/>
                <c:pt idx="0">
                  <c:v>6.6407364285714282E-2</c:v>
                </c:pt>
                <c:pt idx="1">
                  <c:v>6.3254495714285722E-2</c:v>
                </c:pt>
                <c:pt idx="2">
                  <c:v>7.7318921428571427E-2</c:v>
                </c:pt>
                <c:pt idx="3">
                  <c:v>5.8234402857142861E-2</c:v>
                </c:pt>
                <c:pt idx="4">
                  <c:v>6.5961192857142845E-2</c:v>
                </c:pt>
                <c:pt idx="5">
                  <c:v>7.4951957142857156E-2</c:v>
                </c:pt>
                <c:pt idx="6">
                  <c:v>8.2832457142857141E-2</c:v>
                </c:pt>
                <c:pt idx="7">
                  <c:v>4.3047564285714296E-2</c:v>
                </c:pt>
                <c:pt idx="8">
                  <c:v>2.2699595714285717E-2</c:v>
                </c:pt>
                <c:pt idx="9">
                  <c:v>7.3928285714285709E-3</c:v>
                </c:pt>
                <c:pt idx="10">
                  <c:v>5.7014714285714258E-4</c:v>
                </c:pt>
                <c:pt idx="11">
                  <c:v>-2.9579214285714293E-3</c:v>
                </c:pt>
                <c:pt idx="12">
                  <c:v>-8.6709657142857131E-3</c:v>
                </c:pt>
                <c:pt idx="13">
                  <c:v>-5.3456400000000013E-3</c:v>
                </c:pt>
                <c:pt idx="14">
                  <c:v>-2.6540857142857126E-3</c:v>
                </c:pt>
                <c:pt idx="15">
                  <c:v>4.2810214285714287E-3</c:v>
                </c:pt>
                <c:pt idx="16">
                  <c:v>2.0871974285714284E-2</c:v>
                </c:pt>
                <c:pt idx="17">
                  <c:v>3.7120310000000004E-2</c:v>
                </c:pt>
                <c:pt idx="18">
                  <c:v>7.4987035714285707E-2</c:v>
                </c:pt>
                <c:pt idx="19">
                  <c:v>9.9434205714285712E-2</c:v>
                </c:pt>
                <c:pt idx="20">
                  <c:v>0.10776913428571427</c:v>
                </c:pt>
                <c:pt idx="21">
                  <c:v>8.7573031428571424E-2</c:v>
                </c:pt>
                <c:pt idx="22">
                  <c:v>8.0093992857142859E-2</c:v>
                </c:pt>
                <c:pt idx="23">
                  <c:v>6.8067228571428579E-2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D8-458F-969B-B1D0CE5BC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8845488"/>
        <c:axId val="900437888"/>
      </c:lineChart>
      <c:catAx>
        <c:axId val="1778845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Hour of day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0437888"/>
        <c:crosses val="autoZero"/>
        <c:auto val="1"/>
        <c:lblAlgn val="ctr"/>
        <c:lblOffset val="100"/>
        <c:noMultiLvlLbl val="0"/>
      </c:catAx>
      <c:valAx>
        <c:axId val="900437888"/>
        <c:scaling>
          <c:orientation val="minMax"/>
          <c:max val="0.125"/>
          <c:min val="-2.5000000000000005E-2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Price ($/kWh)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.000" sourceLinked="0"/>
        <c:majorTickMark val="cross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78845488"/>
        <c:crosses val="autoZero"/>
        <c:crossBetween val="between"/>
        <c:majorUnit val="2.5000000000000005E-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svg"/><Relationship Id="rId1" Type="http://schemas.openxmlformats.org/officeDocument/2006/relationships/image" Target="../media/image18.png"/><Relationship Id="rId4" Type="http://schemas.openxmlformats.org/officeDocument/2006/relationships/image" Target="../media/image2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382D80-164C-46F6-89A4-3CD5B389771E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7BC9D2E-4F81-4A1D-B372-FB677E72186C}">
      <dgm:prSet/>
      <dgm:spPr/>
      <dgm:t>
        <a:bodyPr/>
        <a:lstStyle/>
        <a:p>
          <a:r>
            <a:rPr lang="en-US" b="1"/>
            <a:t>Please Note:</a:t>
          </a:r>
          <a:endParaRPr lang="en-US"/>
        </a:p>
      </dgm:t>
    </dgm:pt>
    <dgm:pt modelId="{E9D98B1F-D9A5-47A0-A601-A69CD6519D0B}" type="parTrans" cxnId="{378134FF-1A5D-427B-A2CE-1A4B54C75CE9}">
      <dgm:prSet/>
      <dgm:spPr/>
      <dgm:t>
        <a:bodyPr/>
        <a:lstStyle/>
        <a:p>
          <a:endParaRPr lang="en-US"/>
        </a:p>
      </dgm:t>
    </dgm:pt>
    <dgm:pt modelId="{72AFFA62-E497-4417-B9CF-B953A3928807}" type="sibTrans" cxnId="{378134FF-1A5D-427B-A2CE-1A4B54C75CE9}">
      <dgm:prSet/>
      <dgm:spPr/>
      <dgm:t>
        <a:bodyPr/>
        <a:lstStyle/>
        <a:p>
          <a:endParaRPr lang="en-US"/>
        </a:p>
      </dgm:t>
    </dgm:pt>
    <dgm:pt modelId="{A81EBAD1-6153-48CE-9CA2-14B382DE5ADA}">
      <dgm:prSet/>
      <dgm:spPr/>
      <dgm:t>
        <a:bodyPr/>
        <a:lstStyle/>
        <a:p>
          <a:r>
            <a:rPr lang="en-US" dirty="0"/>
            <a:t>There is more than one generation production allocation method that could be used.</a:t>
          </a:r>
        </a:p>
      </dgm:t>
    </dgm:pt>
    <dgm:pt modelId="{272A49BB-4AEE-4BC1-B0A2-A56E481623D9}" type="parTrans" cxnId="{48ED7401-1A01-499C-907C-60029BCB7CB3}">
      <dgm:prSet/>
      <dgm:spPr/>
      <dgm:t>
        <a:bodyPr/>
        <a:lstStyle/>
        <a:p>
          <a:endParaRPr lang="en-US"/>
        </a:p>
      </dgm:t>
    </dgm:pt>
    <dgm:pt modelId="{A878F80F-70A8-4C05-9896-E1F1C7E62802}" type="sibTrans" cxnId="{48ED7401-1A01-499C-907C-60029BCB7CB3}">
      <dgm:prSet/>
      <dgm:spPr/>
      <dgm:t>
        <a:bodyPr/>
        <a:lstStyle/>
        <a:p>
          <a:endParaRPr lang="en-US"/>
        </a:p>
      </dgm:t>
    </dgm:pt>
    <dgm:pt modelId="{129832BC-3A1B-4B32-9A3C-7304FCDC2B0B}">
      <dgm:prSet/>
      <dgm:spPr/>
      <dgm:t>
        <a:bodyPr/>
        <a:lstStyle/>
        <a:p>
          <a:r>
            <a:rPr lang="en-US" dirty="0"/>
            <a:t>All data is for discussion purposes and is subject to change.</a:t>
          </a:r>
        </a:p>
      </dgm:t>
    </dgm:pt>
    <dgm:pt modelId="{6B318004-A41B-4797-A616-15813BE5B3F6}" type="parTrans" cxnId="{3A24D303-EAE0-4AEB-B5F1-D852E8130959}">
      <dgm:prSet/>
      <dgm:spPr/>
      <dgm:t>
        <a:bodyPr/>
        <a:lstStyle/>
        <a:p>
          <a:endParaRPr lang="en-US"/>
        </a:p>
      </dgm:t>
    </dgm:pt>
    <dgm:pt modelId="{B89A9F3D-99E9-494F-AFBE-610F84844986}" type="sibTrans" cxnId="{3A24D303-EAE0-4AEB-B5F1-D852E8130959}">
      <dgm:prSet/>
      <dgm:spPr/>
      <dgm:t>
        <a:bodyPr/>
        <a:lstStyle/>
        <a:p>
          <a:endParaRPr lang="en-US"/>
        </a:p>
      </dgm:t>
    </dgm:pt>
    <dgm:pt modelId="{FEDE20D9-E7B8-4A5C-92F4-C781470B26C5}">
      <dgm:prSet/>
      <dgm:spPr/>
      <dgm:t>
        <a:bodyPr/>
        <a:lstStyle/>
        <a:p>
          <a:r>
            <a:rPr lang="en-US"/>
            <a:t>Allocators are based on forecast load and resource portfolios that will change.</a:t>
          </a:r>
        </a:p>
      </dgm:t>
    </dgm:pt>
    <dgm:pt modelId="{6A31819C-3D95-4845-BCE7-44035F94B6D7}" type="parTrans" cxnId="{D242139F-A12D-4545-9E5C-6F4FCB54BD78}">
      <dgm:prSet/>
      <dgm:spPr/>
      <dgm:t>
        <a:bodyPr/>
        <a:lstStyle/>
        <a:p>
          <a:endParaRPr lang="en-US"/>
        </a:p>
      </dgm:t>
    </dgm:pt>
    <dgm:pt modelId="{E47678DA-8673-4C24-AEB7-6AA4242301FB}" type="sibTrans" cxnId="{D242139F-A12D-4545-9E5C-6F4FCB54BD78}">
      <dgm:prSet/>
      <dgm:spPr/>
      <dgm:t>
        <a:bodyPr/>
        <a:lstStyle/>
        <a:p>
          <a:endParaRPr lang="en-US"/>
        </a:p>
      </dgm:t>
    </dgm:pt>
    <dgm:pt modelId="{126D4A40-F604-4717-BD93-954B7B6DCCB6}">
      <dgm:prSet/>
      <dgm:spPr/>
      <dgm:t>
        <a:bodyPr/>
        <a:lstStyle/>
        <a:p>
          <a:r>
            <a:rPr lang="en-US" b="1" i="1" dirty="0"/>
            <a:t>We want and appreciate your input. </a:t>
          </a:r>
        </a:p>
      </dgm:t>
    </dgm:pt>
    <dgm:pt modelId="{64323931-BE6A-4F72-A08C-FF2634DA694F}" type="parTrans" cxnId="{83B1DD15-FB8E-4D13-B124-8360BC53D7FE}">
      <dgm:prSet/>
      <dgm:spPr/>
      <dgm:t>
        <a:bodyPr/>
        <a:lstStyle/>
        <a:p>
          <a:endParaRPr lang="en-US"/>
        </a:p>
      </dgm:t>
    </dgm:pt>
    <dgm:pt modelId="{08CEACBA-A0B6-454B-B377-0FBB900849CC}" type="sibTrans" cxnId="{83B1DD15-FB8E-4D13-B124-8360BC53D7FE}">
      <dgm:prSet/>
      <dgm:spPr/>
      <dgm:t>
        <a:bodyPr/>
        <a:lstStyle/>
        <a:p>
          <a:endParaRPr lang="en-US"/>
        </a:p>
      </dgm:t>
    </dgm:pt>
    <dgm:pt modelId="{0504D69D-804E-484C-8C37-30B2373A42F3}">
      <dgm:prSet/>
      <dgm:spPr/>
      <dgm:t>
        <a:bodyPr/>
        <a:lstStyle/>
        <a:p>
          <a:r>
            <a:rPr lang="en-US" dirty="0"/>
            <a:t>The methods shown are for illustrative purposes.</a:t>
          </a:r>
        </a:p>
      </dgm:t>
    </dgm:pt>
    <dgm:pt modelId="{0F37455B-7548-45B0-B2A4-93AF7E02D52C}" type="parTrans" cxnId="{60C2F44E-4BF6-4E00-9C8A-5CA62695D2C4}">
      <dgm:prSet/>
      <dgm:spPr/>
      <dgm:t>
        <a:bodyPr/>
        <a:lstStyle/>
        <a:p>
          <a:endParaRPr lang="en-US"/>
        </a:p>
      </dgm:t>
    </dgm:pt>
    <dgm:pt modelId="{1859C501-D9E7-4587-8362-B0C19B5FC9FD}" type="sibTrans" cxnId="{60C2F44E-4BF6-4E00-9C8A-5CA62695D2C4}">
      <dgm:prSet/>
      <dgm:spPr/>
      <dgm:t>
        <a:bodyPr/>
        <a:lstStyle/>
        <a:p>
          <a:endParaRPr lang="en-US"/>
        </a:p>
      </dgm:t>
    </dgm:pt>
    <dgm:pt modelId="{1DF1F7F5-CE14-45F4-8186-AEF39B8DA0F1}" type="pres">
      <dgm:prSet presAssocID="{DF382D80-164C-46F6-89A4-3CD5B389771E}" presName="linear" presStyleCnt="0">
        <dgm:presLayoutVars>
          <dgm:animLvl val="lvl"/>
          <dgm:resizeHandles val="exact"/>
        </dgm:presLayoutVars>
      </dgm:prSet>
      <dgm:spPr/>
    </dgm:pt>
    <dgm:pt modelId="{7F18090A-DC4C-4A9B-9FFC-86EE864799A3}" type="pres">
      <dgm:prSet presAssocID="{67BC9D2E-4F81-4A1D-B372-FB677E72186C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3828E261-464A-4587-9EEE-8541C892DB4A}" type="pres">
      <dgm:prSet presAssocID="{67BC9D2E-4F81-4A1D-B372-FB677E72186C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8ED7401-1A01-499C-907C-60029BCB7CB3}" srcId="{67BC9D2E-4F81-4A1D-B372-FB677E72186C}" destId="{A81EBAD1-6153-48CE-9CA2-14B382DE5ADA}" srcOrd="0" destOrd="0" parTransId="{272A49BB-4AEE-4BC1-B0A2-A56E481623D9}" sibTransId="{A878F80F-70A8-4C05-9896-E1F1C7E62802}"/>
    <dgm:cxn modelId="{3A24D303-EAE0-4AEB-B5F1-D852E8130959}" srcId="{67BC9D2E-4F81-4A1D-B372-FB677E72186C}" destId="{129832BC-3A1B-4B32-9A3C-7304FCDC2B0B}" srcOrd="2" destOrd="0" parTransId="{6B318004-A41B-4797-A616-15813BE5B3F6}" sibTransId="{B89A9F3D-99E9-494F-AFBE-610F84844986}"/>
    <dgm:cxn modelId="{83B1DD15-FB8E-4D13-B124-8360BC53D7FE}" srcId="{67BC9D2E-4F81-4A1D-B372-FB677E72186C}" destId="{126D4A40-F604-4717-BD93-954B7B6DCCB6}" srcOrd="4" destOrd="0" parTransId="{64323931-BE6A-4F72-A08C-FF2634DA694F}" sibTransId="{08CEACBA-A0B6-454B-B377-0FBB900849CC}"/>
    <dgm:cxn modelId="{1177F969-34B2-4E24-8519-256C273D8B21}" type="presOf" srcId="{67BC9D2E-4F81-4A1D-B372-FB677E72186C}" destId="{7F18090A-DC4C-4A9B-9FFC-86EE864799A3}" srcOrd="0" destOrd="0" presId="urn:microsoft.com/office/officeart/2005/8/layout/vList2"/>
    <dgm:cxn modelId="{0122786D-03EA-4AA7-961F-39E4DC323501}" type="presOf" srcId="{126D4A40-F604-4717-BD93-954B7B6DCCB6}" destId="{3828E261-464A-4587-9EEE-8541C892DB4A}" srcOrd="0" destOrd="4" presId="urn:microsoft.com/office/officeart/2005/8/layout/vList2"/>
    <dgm:cxn modelId="{60C2F44E-4BF6-4E00-9C8A-5CA62695D2C4}" srcId="{67BC9D2E-4F81-4A1D-B372-FB677E72186C}" destId="{0504D69D-804E-484C-8C37-30B2373A42F3}" srcOrd="1" destOrd="0" parTransId="{0F37455B-7548-45B0-B2A4-93AF7E02D52C}" sibTransId="{1859C501-D9E7-4587-8362-B0C19B5FC9FD}"/>
    <dgm:cxn modelId="{FF3E3C77-73AD-41D9-8477-D10E45AFD2AB}" type="presOf" srcId="{A81EBAD1-6153-48CE-9CA2-14B382DE5ADA}" destId="{3828E261-464A-4587-9EEE-8541C892DB4A}" srcOrd="0" destOrd="0" presId="urn:microsoft.com/office/officeart/2005/8/layout/vList2"/>
    <dgm:cxn modelId="{69C93780-AD31-4200-B824-BA654179DAA5}" type="presOf" srcId="{129832BC-3A1B-4B32-9A3C-7304FCDC2B0B}" destId="{3828E261-464A-4587-9EEE-8541C892DB4A}" srcOrd="0" destOrd="2" presId="urn:microsoft.com/office/officeart/2005/8/layout/vList2"/>
    <dgm:cxn modelId="{D242139F-A12D-4545-9E5C-6F4FCB54BD78}" srcId="{67BC9D2E-4F81-4A1D-B372-FB677E72186C}" destId="{FEDE20D9-E7B8-4A5C-92F4-C781470B26C5}" srcOrd="3" destOrd="0" parTransId="{6A31819C-3D95-4845-BCE7-44035F94B6D7}" sibTransId="{E47678DA-8673-4C24-AEB7-6AA4242301FB}"/>
    <dgm:cxn modelId="{2E6F4CA4-8F9C-4957-925D-500F4BD0E706}" type="presOf" srcId="{0504D69D-804E-484C-8C37-30B2373A42F3}" destId="{3828E261-464A-4587-9EEE-8541C892DB4A}" srcOrd="0" destOrd="1" presId="urn:microsoft.com/office/officeart/2005/8/layout/vList2"/>
    <dgm:cxn modelId="{C96D29F5-8DBC-4226-BDAB-EB2A3E4BD347}" type="presOf" srcId="{FEDE20D9-E7B8-4A5C-92F4-C781470B26C5}" destId="{3828E261-464A-4587-9EEE-8541C892DB4A}" srcOrd="0" destOrd="3" presId="urn:microsoft.com/office/officeart/2005/8/layout/vList2"/>
    <dgm:cxn modelId="{3063D5F9-4C22-4579-9BFD-E4EB450ECEB9}" type="presOf" srcId="{DF382D80-164C-46F6-89A4-3CD5B389771E}" destId="{1DF1F7F5-CE14-45F4-8186-AEF39B8DA0F1}" srcOrd="0" destOrd="0" presId="urn:microsoft.com/office/officeart/2005/8/layout/vList2"/>
    <dgm:cxn modelId="{378134FF-1A5D-427B-A2CE-1A4B54C75CE9}" srcId="{DF382D80-164C-46F6-89A4-3CD5B389771E}" destId="{67BC9D2E-4F81-4A1D-B372-FB677E72186C}" srcOrd="0" destOrd="0" parTransId="{E9D98B1F-D9A5-47A0-A601-A69CD6519D0B}" sibTransId="{72AFFA62-E497-4417-B9CF-B953A3928807}"/>
    <dgm:cxn modelId="{3678E249-B2D6-4E15-905F-CB764A42CC53}" type="presParOf" srcId="{1DF1F7F5-CE14-45F4-8186-AEF39B8DA0F1}" destId="{7F18090A-DC4C-4A9B-9FFC-86EE864799A3}" srcOrd="0" destOrd="0" presId="urn:microsoft.com/office/officeart/2005/8/layout/vList2"/>
    <dgm:cxn modelId="{C638F4C1-368D-4DF9-A5ED-D30ED2C23C48}" type="presParOf" srcId="{1DF1F7F5-CE14-45F4-8186-AEF39B8DA0F1}" destId="{3828E261-464A-4587-9EEE-8541C892DB4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86FD4A-2264-4E47-805A-94B7633CB72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527910BF-BB68-4678-8533-F5161BB98B9F}">
      <dgm:prSet/>
      <dgm:spPr/>
      <dgm:t>
        <a:bodyPr/>
        <a:lstStyle/>
        <a:p>
          <a:r>
            <a:rPr lang="en-US"/>
            <a:t>The move away from fossil generation has changed how we plan and operate the power system</a:t>
          </a:r>
        </a:p>
      </dgm:t>
    </dgm:pt>
    <dgm:pt modelId="{C0968CD6-D578-48B9-BC01-0DBC7A4741E5}" type="parTrans" cxnId="{6EDD934B-A881-4F8E-B1D0-1BE468A8C4EC}">
      <dgm:prSet/>
      <dgm:spPr/>
      <dgm:t>
        <a:bodyPr/>
        <a:lstStyle/>
        <a:p>
          <a:endParaRPr lang="en-US"/>
        </a:p>
      </dgm:t>
    </dgm:pt>
    <dgm:pt modelId="{FE9E26BE-513C-42DA-BEBB-8DB460B4BD86}" type="sibTrans" cxnId="{6EDD934B-A881-4F8E-B1D0-1BE468A8C4EC}">
      <dgm:prSet/>
      <dgm:spPr/>
      <dgm:t>
        <a:bodyPr/>
        <a:lstStyle/>
        <a:p>
          <a:endParaRPr lang="en-US"/>
        </a:p>
      </dgm:t>
    </dgm:pt>
    <dgm:pt modelId="{819B12F3-AF08-4CD6-81C4-7366C5B0C583}">
      <dgm:prSet/>
      <dgm:spPr/>
      <dgm:t>
        <a:bodyPr/>
        <a:lstStyle/>
        <a:p>
          <a:r>
            <a:rPr lang="en-US"/>
            <a:t>Gross load (traditional)</a:t>
          </a:r>
        </a:p>
      </dgm:t>
    </dgm:pt>
    <dgm:pt modelId="{97BD6359-4878-4D6E-9DA7-68ADA06D2CA5}" type="parTrans" cxnId="{EA74B2C2-F8DD-49D1-9F14-A6DB94AD9140}">
      <dgm:prSet/>
      <dgm:spPr/>
      <dgm:t>
        <a:bodyPr/>
        <a:lstStyle/>
        <a:p>
          <a:endParaRPr lang="en-US"/>
        </a:p>
      </dgm:t>
    </dgm:pt>
    <dgm:pt modelId="{64F23722-D112-484A-AA1C-F9724CEDD500}" type="sibTrans" cxnId="{EA74B2C2-F8DD-49D1-9F14-A6DB94AD9140}">
      <dgm:prSet/>
      <dgm:spPr/>
      <dgm:t>
        <a:bodyPr/>
        <a:lstStyle/>
        <a:p>
          <a:endParaRPr lang="en-US"/>
        </a:p>
      </dgm:t>
    </dgm:pt>
    <dgm:pt modelId="{D5FFF387-A5EF-4063-B755-8D339EDAD972}">
      <dgm:prSet/>
      <dgm:spPr/>
      <dgm:t>
        <a:bodyPr/>
        <a:lstStyle/>
        <a:p>
          <a:r>
            <a:rPr lang="en-US"/>
            <a:t>Load net of must take renewables (moving forward)</a:t>
          </a:r>
        </a:p>
      </dgm:t>
    </dgm:pt>
    <dgm:pt modelId="{A95B277D-4C97-4FE7-B2A9-91815BF70377}" type="parTrans" cxnId="{18BA6762-A4F1-44ED-9E95-215AC74050B2}">
      <dgm:prSet/>
      <dgm:spPr/>
      <dgm:t>
        <a:bodyPr/>
        <a:lstStyle/>
        <a:p>
          <a:endParaRPr lang="en-US"/>
        </a:p>
      </dgm:t>
    </dgm:pt>
    <dgm:pt modelId="{775D1B32-BEE3-445B-8400-9B54F75F3BBC}" type="sibTrans" cxnId="{18BA6762-A4F1-44ED-9E95-215AC74050B2}">
      <dgm:prSet/>
      <dgm:spPr/>
      <dgm:t>
        <a:bodyPr/>
        <a:lstStyle/>
        <a:p>
          <a:endParaRPr lang="en-US"/>
        </a:p>
      </dgm:t>
    </dgm:pt>
    <dgm:pt modelId="{D831F1A0-DFFE-47A6-9492-02C2F332C5E8}">
      <dgm:prSet/>
      <dgm:spPr/>
      <dgm:t>
        <a:bodyPr/>
        <a:lstStyle/>
        <a:p>
          <a:r>
            <a:rPr lang="en-US" dirty="0"/>
            <a:t>Modern rate design can enable customers to respond to price signals so the system operates more efficiently.</a:t>
          </a:r>
        </a:p>
      </dgm:t>
    </dgm:pt>
    <dgm:pt modelId="{7C249DC0-573B-4486-B184-3A4B65C37AD5}" type="parTrans" cxnId="{4285C4AC-9044-4831-960A-5D40DD3C625C}">
      <dgm:prSet/>
      <dgm:spPr/>
      <dgm:t>
        <a:bodyPr/>
        <a:lstStyle/>
        <a:p>
          <a:endParaRPr lang="en-US"/>
        </a:p>
      </dgm:t>
    </dgm:pt>
    <dgm:pt modelId="{DF061DF4-F0A6-4B17-B8FC-B77F06EADE4A}" type="sibTrans" cxnId="{4285C4AC-9044-4831-960A-5D40DD3C625C}">
      <dgm:prSet/>
      <dgm:spPr/>
      <dgm:t>
        <a:bodyPr/>
        <a:lstStyle/>
        <a:p>
          <a:endParaRPr lang="en-US"/>
        </a:p>
      </dgm:t>
    </dgm:pt>
    <dgm:pt modelId="{E550A2C2-91C5-46AF-82C7-B066FC61ADBA}" type="pres">
      <dgm:prSet presAssocID="{A186FD4A-2264-4E47-805A-94B7633CB722}" presName="root" presStyleCnt="0">
        <dgm:presLayoutVars>
          <dgm:dir/>
          <dgm:resizeHandles val="exact"/>
        </dgm:presLayoutVars>
      </dgm:prSet>
      <dgm:spPr/>
    </dgm:pt>
    <dgm:pt modelId="{1FDB9458-5266-415A-8A49-33700B78E092}" type="pres">
      <dgm:prSet presAssocID="{527910BF-BB68-4678-8533-F5161BB98B9F}" presName="compNode" presStyleCnt="0"/>
      <dgm:spPr/>
    </dgm:pt>
    <dgm:pt modelId="{E894773E-C920-4372-A826-1B82C6A46A23}" type="pres">
      <dgm:prSet presAssocID="{527910BF-BB68-4678-8533-F5161BB98B9F}" presName="bgRect" presStyleLbl="bgShp" presStyleIdx="0" presStyleCnt="2"/>
      <dgm:spPr/>
    </dgm:pt>
    <dgm:pt modelId="{2D705570-4AF5-4A9A-AF18-6310CB0A3544}" type="pres">
      <dgm:prSet presAssocID="{527910BF-BB68-4678-8533-F5161BB98B9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F0ED9D5E-D62A-411C-A555-0F0C41B6336C}" type="pres">
      <dgm:prSet presAssocID="{527910BF-BB68-4678-8533-F5161BB98B9F}" presName="spaceRect" presStyleCnt="0"/>
      <dgm:spPr/>
    </dgm:pt>
    <dgm:pt modelId="{9DFA6F22-C683-49EB-806E-88104955BF49}" type="pres">
      <dgm:prSet presAssocID="{527910BF-BB68-4678-8533-F5161BB98B9F}" presName="parTx" presStyleLbl="revTx" presStyleIdx="0" presStyleCnt="3">
        <dgm:presLayoutVars>
          <dgm:chMax val="0"/>
          <dgm:chPref val="0"/>
        </dgm:presLayoutVars>
      </dgm:prSet>
      <dgm:spPr/>
    </dgm:pt>
    <dgm:pt modelId="{F277D162-84CC-4162-AE73-86225D1872D6}" type="pres">
      <dgm:prSet presAssocID="{527910BF-BB68-4678-8533-F5161BB98B9F}" presName="desTx" presStyleLbl="revTx" presStyleIdx="1" presStyleCnt="3">
        <dgm:presLayoutVars/>
      </dgm:prSet>
      <dgm:spPr/>
    </dgm:pt>
    <dgm:pt modelId="{CD323F84-5CCC-4E8C-9D6A-BEECE9909173}" type="pres">
      <dgm:prSet presAssocID="{FE9E26BE-513C-42DA-BEBB-8DB460B4BD86}" presName="sibTrans" presStyleCnt="0"/>
      <dgm:spPr/>
    </dgm:pt>
    <dgm:pt modelId="{FCC6D260-685C-450E-9CAC-AFC997C5FD57}" type="pres">
      <dgm:prSet presAssocID="{D831F1A0-DFFE-47A6-9492-02C2F332C5E8}" presName="compNode" presStyleCnt="0"/>
      <dgm:spPr/>
    </dgm:pt>
    <dgm:pt modelId="{40A51BDE-E135-41F7-B309-845387BABF93}" type="pres">
      <dgm:prSet presAssocID="{D831F1A0-DFFE-47A6-9492-02C2F332C5E8}" presName="bgRect" presStyleLbl="bgShp" presStyleIdx="1" presStyleCnt="2"/>
      <dgm:spPr/>
    </dgm:pt>
    <dgm:pt modelId="{882CF1DD-C3B3-4412-B100-2A56C20E7799}" type="pres">
      <dgm:prSet presAssocID="{D831F1A0-DFFE-47A6-9492-02C2F332C5E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llustrator outline"/>
        </a:ext>
      </dgm:extLst>
    </dgm:pt>
    <dgm:pt modelId="{97AB63E7-8297-41D8-A190-8D0D00AB85FF}" type="pres">
      <dgm:prSet presAssocID="{D831F1A0-DFFE-47A6-9492-02C2F332C5E8}" presName="spaceRect" presStyleCnt="0"/>
      <dgm:spPr/>
    </dgm:pt>
    <dgm:pt modelId="{276D5296-1DEF-4218-914E-A74CD6A1060A}" type="pres">
      <dgm:prSet presAssocID="{D831F1A0-DFFE-47A6-9492-02C2F332C5E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0612DD17-7341-4225-88DE-E846B370851E}" type="presOf" srcId="{D5FFF387-A5EF-4063-B755-8D339EDAD972}" destId="{F277D162-84CC-4162-AE73-86225D1872D6}" srcOrd="0" destOrd="1" presId="urn:microsoft.com/office/officeart/2018/2/layout/IconVerticalSolidList"/>
    <dgm:cxn modelId="{B5F68240-8EC0-446D-9899-9131E4EC1F8A}" type="presOf" srcId="{527910BF-BB68-4678-8533-F5161BB98B9F}" destId="{9DFA6F22-C683-49EB-806E-88104955BF49}" srcOrd="0" destOrd="0" presId="urn:microsoft.com/office/officeart/2018/2/layout/IconVerticalSolidList"/>
    <dgm:cxn modelId="{18BA6762-A4F1-44ED-9E95-215AC74050B2}" srcId="{527910BF-BB68-4678-8533-F5161BB98B9F}" destId="{D5FFF387-A5EF-4063-B755-8D339EDAD972}" srcOrd="1" destOrd="0" parTransId="{A95B277D-4C97-4FE7-B2A9-91815BF70377}" sibTransId="{775D1B32-BEE3-445B-8400-9B54F75F3BBC}"/>
    <dgm:cxn modelId="{6EDD934B-A881-4F8E-B1D0-1BE468A8C4EC}" srcId="{A186FD4A-2264-4E47-805A-94B7633CB722}" destId="{527910BF-BB68-4678-8533-F5161BB98B9F}" srcOrd="0" destOrd="0" parTransId="{C0968CD6-D578-48B9-BC01-0DBC7A4741E5}" sibTransId="{FE9E26BE-513C-42DA-BEBB-8DB460B4BD86}"/>
    <dgm:cxn modelId="{5FE12182-DFFD-4ABF-9244-445C330A23E3}" type="presOf" srcId="{A186FD4A-2264-4E47-805A-94B7633CB722}" destId="{E550A2C2-91C5-46AF-82C7-B066FC61ADBA}" srcOrd="0" destOrd="0" presId="urn:microsoft.com/office/officeart/2018/2/layout/IconVerticalSolidList"/>
    <dgm:cxn modelId="{0009A8AB-113C-4215-830F-0D84DB06C1C3}" type="presOf" srcId="{D831F1A0-DFFE-47A6-9492-02C2F332C5E8}" destId="{276D5296-1DEF-4218-914E-A74CD6A1060A}" srcOrd="0" destOrd="0" presId="urn:microsoft.com/office/officeart/2018/2/layout/IconVerticalSolidList"/>
    <dgm:cxn modelId="{4285C4AC-9044-4831-960A-5D40DD3C625C}" srcId="{A186FD4A-2264-4E47-805A-94B7633CB722}" destId="{D831F1A0-DFFE-47A6-9492-02C2F332C5E8}" srcOrd="1" destOrd="0" parTransId="{7C249DC0-573B-4486-B184-3A4B65C37AD5}" sibTransId="{DF061DF4-F0A6-4B17-B8FC-B77F06EADE4A}"/>
    <dgm:cxn modelId="{EA74B2C2-F8DD-49D1-9F14-A6DB94AD9140}" srcId="{527910BF-BB68-4678-8533-F5161BB98B9F}" destId="{819B12F3-AF08-4CD6-81C4-7366C5B0C583}" srcOrd="0" destOrd="0" parTransId="{97BD6359-4878-4D6E-9DA7-68ADA06D2CA5}" sibTransId="{64F23722-D112-484A-AA1C-F9724CEDD500}"/>
    <dgm:cxn modelId="{C27533C5-BCA9-45CE-B3FE-3A21EF5562FC}" type="presOf" srcId="{819B12F3-AF08-4CD6-81C4-7366C5B0C583}" destId="{F277D162-84CC-4162-AE73-86225D1872D6}" srcOrd="0" destOrd="0" presId="urn:microsoft.com/office/officeart/2018/2/layout/IconVerticalSolidList"/>
    <dgm:cxn modelId="{729DB96B-5A16-41D8-9DDE-B91ED61F6F7D}" type="presParOf" srcId="{E550A2C2-91C5-46AF-82C7-B066FC61ADBA}" destId="{1FDB9458-5266-415A-8A49-33700B78E092}" srcOrd="0" destOrd="0" presId="urn:microsoft.com/office/officeart/2018/2/layout/IconVerticalSolidList"/>
    <dgm:cxn modelId="{363B4549-B93D-486A-A545-B5B370D6441F}" type="presParOf" srcId="{1FDB9458-5266-415A-8A49-33700B78E092}" destId="{E894773E-C920-4372-A826-1B82C6A46A23}" srcOrd="0" destOrd="0" presId="urn:microsoft.com/office/officeart/2018/2/layout/IconVerticalSolidList"/>
    <dgm:cxn modelId="{191CC645-F4D7-40FC-8DD4-132145790ED0}" type="presParOf" srcId="{1FDB9458-5266-415A-8A49-33700B78E092}" destId="{2D705570-4AF5-4A9A-AF18-6310CB0A3544}" srcOrd="1" destOrd="0" presId="urn:microsoft.com/office/officeart/2018/2/layout/IconVerticalSolidList"/>
    <dgm:cxn modelId="{8468648F-7E3F-436D-BABA-464912CA4B2F}" type="presParOf" srcId="{1FDB9458-5266-415A-8A49-33700B78E092}" destId="{F0ED9D5E-D62A-411C-A555-0F0C41B6336C}" srcOrd="2" destOrd="0" presId="urn:microsoft.com/office/officeart/2018/2/layout/IconVerticalSolidList"/>
    <dgm:cxn modelId="{B6523417-B0E0-4C53-96A6-1191D6090612}" type="presParOf" srcId="{1FDB9458-5266-415A-8A49-33700B78E092}" destId="{9DFA6F22-C683-49EB-806E-88104955BF49}" srcOrd="3" destOrd="0" presId="urn:microsoft.com/office/officeart/2018/2/layout/IconVerticalSolidList"/>
    <dgm:cxn modelId="{E9C9818C-4D9F-431F-84EA-5AD8A3F0489C}" type="presParOf" srcId="{1FDB9458-5266-415A-8A49-33700B78E092}" destId="{F277D162-84CC-4162-AE73-86225D1872D6}" srcOrd="4" destOrd="0" presId="urn:microsoft.com/office/officeart/2018/2/layout/IconVerticalSolidList"/>
    <dgm:cxn modelId="{238C9A8F-32E8-406E-BBC9-3C1EBA67332C}" type="presParOf" srcId="{E550A2C2-91C5-46AF-82C7-B066FC61ADBA}" destId="{CD323F84-5CCC-4E8C-9D6A-BEECE9909173}" srcOrd="1" destOrd="0" presId="urn:microsoft.com/office/officeart/2018/2/layout/IconVerticalSolidList"/>
    <dgm:cxn modelId="{B5CBA008-F7FA-4091-A5DB-D4D2EFAF8A86}" type="presParOf" srcId="{E550A2C2-91C5-46AF-82C7-B066FC61ADBA}" destId="{FCC6D260-685C-450E-9CAC-AFC997C5FD57}" srcOrd="2" destOrd="0" presId="urn:microsoft.com/office/officeart/2018/2/layout/IconVerticalSolidList"/>
    <dgm:cxn modelId="{0C24B973-7D15-4F49-BCAB-A06C861A0FDD}" type="presParOf" srcId="{FCC6D260-685C-450E-9CAC-AFC997C5FD57}" destId="{40A51BDE-E135-41F7-B309-845387BABF93}" srcOrd="0" destOrd="0" presId="urn:microsoft.com/office/officeart/2018/2/layout/IconVerticalSolidList"/>
    <dgm:cxn modelId="{C2C49100-2E3E-4E03-A591-8ECE02F2B9F0}" type="presParOf" srcId="{FCC6D260-685C-450E-9CAC-AFC997C5FD57}" destId="{882CF1DD-C3B3-4412-B100-2A56C20E7799}" srcOrd="1" destOrd="0" presId="urn:microsoft.com/office/officeart/2018/2/layout/IconVerticalSolidList"/>
    <dgm:cxn modelId="{7EAB954C-0469-429B-A29F-1E931D5E1015}" type="presParOf" srcId="{FCC6D260-685C-450E-9CAC-AFC997C5FD57}" destId="{97AB63E7-8297-41D8-A190-8D0D00AB85FF}" srcOrd="2" destOrd="0" presId="urn:microsoft.com/office/officeart/2018/2/layout/IconVerticalSolidList"/>
    <dgm:cxn modelId="{1E7325D1-2965-4022-AE89-FB02120576C7}" type="presParOf" srcId="{FCC6D260-685C-450E-9CAC-AFC997C5FD57}" destId="{276D5296-1DEF-4218-914E-A74CD6A1060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034BF9-B473-422E-93C9-0CD1AC467C7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18E87C3-E433-4B9F-A756-BCB7090FD155}">
      <dgm:prSet/>
      <dgm:spPr/>
      <dgm:t>
        <a:bodyPr/>
        <a:lstStyle/>
        <a:p>
          <a:r>
            <a:rPr lang="en-US" b="0"/>
            <a:t>Existing production allocation methods</a:t>
          </a:r>
          <a:endParaRPr lang="en-US"/>
        </a:p>
      </dgm:t>
    </dgm:pt>
    <dgm:pt modelId="{20AA12CD-A2A9-444B-89AB-E09AD2B5509A}" type="parTrans" cxnId="{7C7D97FE-BA85-439F-9DDE-FD50F9C127C0}">
      <dgm:prSet/>
      <dgm:spPr/>
      <dgm:t>
        <a:bodyPr/>
        <a:lstStyle/>
        <a:p>
          <a:endParaRPr lang="en-US"/>
        </a:p>
      </dgm:t>
    </dgm:pt>
    <dgm:pt modelId="{65987BB7-A0F4-40F8-B957-4E23C8779195}" type="sibTrans" cxnId="{7C7D97FE-BA85-439F-9DDE-FD50F9C127C0}">
      <dgm:prSet/>
      <dgm:spPr/>
      <dgm:t>
        <a:bodyPr/>
        <a:lstStyle/>
        <a:p>
          <a:endParaRPr lang="en-US"/>
        </a:p>
      </dgm:t>
    </dgm:pt>
    <dgm:pt modelId="{739211BE-444B-40DD-9092-A506E7D528A2}">
      <dgm:prSet/>
      <dgm:spPr/>
      <dgm:t>
        <a:bodyPr/>
        <a:lstStyle/>
        <a:p>
          <a:r>
            <a:rPr lang="en-US" b="0"/>
            <a:t>3S1W gross load</a:t>
          </a:r>
          <a:endParaRPr lang="en-US"/>
        </a:p>
      </dgm:t>
    </dgm:pt>
    <dgm:pt modelId="{FB610FBB-3D43-4F19-9CEB-85B7F100188C}" type="parTrans" cxnId="{EA3E5165-4CA7-46A2-ADAC-60136D470C32}">
      <dgm:prSet/>
      <dgm:spPr/>
      <dgm:t>
        <a:bodyPr/>
        <a:lstStyle/>
        <a:p>
          <a:endParaRPr lang="en-US"/>
        </a:p>
      </dgm:t>
    </dgm:pt>
    <dgm:pt modelId="{5240FB58-43DB-4882-A5FC-1B02BEA99CAE}" type="sibTrans" cxnId="{EA3E5165-4CA7-46A2-ADAC-60136D470C32}">
      <dgm:prSet/>
      <dgm:spPr/>
      <dgm:t>
        <a:bodyPr/>
        <a:lstStyle/>
        <a:p>
          <a:endParaRPr lang="en-US"/>
        </a:p>
      </dgm:t>
    </dgm:pt>
    <dgm:pt modelId="{D703F78D-66FF-4B91-84C7-2FC337676948}">
      <dgm:prSet/>
      <dgm:spPr/>
      <dgm:t>
        <a:bodyPr/>
        <a:lstStyle/>
        <a:p>
          <a:r>
            <a:rPr lang="en-US" b="0"/>
            <a:t>Four hours of the year allocate production revenue requirements</a:t>
          </a:r>
          <a:endParaRPr lang="en-US"/>
        </a:p>
      </dgm:t>
    </dgm:pt>
    <dgm:pt modelId="{BBA30669-E564-4622-BBC4-78F4BB2A8F55}" type="parTrans" cxnId="{C413F177-8CCF-4418-9D4B-921A8D9ACE46}">
      <dgm:prSet/>
      <dgm:spPr/>
      <dgm:t>
        <a:bodyPr/>
        <a:lstStyle/>
        <a:p>
          <a:endParaRPr lang="en-US"/>
        </a:p>
      </dgm:t>
    </dgm:pt>
    <dgm:pt modelId="{C7D749CD-C8CD-43B6-9007-110F3D25903D}" type="sibTrans" cxnId="{C413F177-8CCF-4418-9D4B-921A8D9ACE46}">
      <dgm:prSet/>
      <dgm:spPr/>
      <dgm:t>
        <a:bodyPr/>
        <a:lstStyle/>
        <a:p>
          <a:endParaRPr lang="en-US"/>
        </a:p>
      </dgm:t>
    </dgm:pt>
    <dgm:pt modelId="{53FAFAAA-332B-4034-B2EA-349B15E69CDA}">
      <dgm:prSet/>
      <dgm:spPr/>
      <dgm:t>
        <a:bodyPr/>
        <a:lstStyle/>
        <a:p>
          <a:r>
            <a:rPr lang="en-US" b="0"/>
            <a:t>Production allocation considerations going forward</a:t>
          </a:r>
          <a:endParaRPr lang="en-US"/>
        </a:p>
      </dgm:t>
    </dgm:pt>
    <dgm:pt modelId="{C0E3D063-1CE8-4862-94E5-A0DE6211F974}" type="parTrans" cxnId="{D3A3F492-5BBB-4E1C-A425-0CF17DBFDDA9}">
      <dgm:prSet/>
      <dgm:spPr/>
      <dgm:t>
        <a:bodyPr/>
        <a:lstStyle/>
        <a:p>
          <a:endParaRPr lang="en-US"/>
        </a:p>
      </dgm:t>
    </dgm:pt>
    <dgm:pt modelId="{6EF4EF84-FA5D-4D38-8EDA-CB97A0B83901}" type="sibTrans" cxnId="{D3A3F492-5BBB-4E1C-A425-0CF17DBFDDA9}">
      <dgm:prSet/>
      <dgm:spPr/>
      <dgm:t>
        <a:bodyPr/>
        <a:lstStyle/>
        <a:p>
          <a:endParaRPr lang="en-US"/>
        </a:p>
      </dgm:t>
    </dgm:pt>
    <dgm:pt modelId="{1E900888-8304-4914-A43D-49EF54139144}">
      <dgm:prSet/>
      <dgm:spPr/>
      <dgm:t>
        <a:bodyPr/>
        <a:lstStyle/>
        <a:p>
          <a:r>
            <a:rPr lang="en-US" b="0"/>
            <a:t>2024 and beyond</a:t>
          </a:r>
          <a:endParaRPr lang="en-US"/>
        </a:p>
      </dgm:t>
    </dgm:pt>
    <dgm:pt modelId="{EABE0E2E-9A48-405B-A021-5005B6CAF87B}" type="parTrans" cxnId="{90638C96-B101-4E43-8414-48B3AC778BC7}">
      <dgm:prSet/>
      <dgm:spPr/>
      <dgm:t>
        <a:bodyPr/>
        <a:lstStyle/>
        <a:p>
          <a:endParaRPr lang="en-US"/>
        </a:p>
      </dgm:t>
    </dgm:pt>
    <dgm:pt modelId="{4C1711A2-A994-40DD-9F07-EC2C8714C043}" type="sibTrans" cxnId="{90638C96-B101-4E43-8414-48B3AC778BC7}">
      <dgm:prSet/>
      <dgm:spPr/>
      <dgm:t>
        <a:bodyPr/>
        <a:lstStyle/>
        <a:p>
          <a:endParaRPr lang="en-US"/>
        </a:p>
      </dgm:t>
    </dgm:pt>
    <dgm:pt modelId="{E1188098-A556-4155-9A31-477B7EA4573C}">
      <dgm:prSet/>
      <dgm:spPr/>
      <dgm:t>
        <a:bodyPr/>
        <a:lstStyle/>
        <a:p>
          <a:r>
            <a:rPr lang="en-US" b="0"/>
            <a:t>Based on system risk (LOLE)</a:t>
          </a:r>
          <a:endParaRPr lang="en-US"/>
        </a:p>
      </dgm:t>
    </dgm:pt>
    <dgm:pt modelId="{9C5E1008-598A-4949-8F14-91F16242BBD3}" type="parTrans" cxnId="{7A7E21B8-DFF0-4409-A7DE-ACAA42178E60}">
      <dgm:prSet/>
      <dgm:spPr/>
      <dgm:t>
        <a:bodyPr/>
        <a:lstStyle/>
        <a:p>
          <a:endParaRPr lang="en-US"/>
        </a:p>
      </dgm:t>
    </dgm:pt>
    <dgm:pt modelId="{47C73B5D-B380-45F3-9448-C466A070248A}" type="sibTrans" cxnId="{7A7E21B8-DFF0-4409-A7DE-ACAA42178E60}">
      <dgm:prSet/>
      <dgm:spPr/>
      <dgm:t>
        <a:bodyPr/>
        <a:lstStyle/>
        <a:p>
          <a:endParaRPr lang="en-US"/>
        </a:p>
      </dgm:t>
    </dgm:pt>
    <dgm:pt modelId="{77E28F35-830B-42DB-A838-F3DE1D8D1FA5}">
      <dgm:prSet/>
      <dgm:spPr/>
      <dgm:t>
        <a:bodyPr/>
        <a:lstStyle/>
        <a:p>
          <a:r>
            <a:rPr lang="en-US" b="0"/>
            <a:t>Based on net load</a:t>
          </a:r>
          <a:endParaRPr lang="en-US"/>
        </a:p>
      </dgm:t>
    </dgm:pt>
    <dgm:pt modelId="{AB29B6E1-73F8-4B73-B2A4-560E575F0BEE}" type="parTrans" cxnId="{ADD8460D-0D2D-4559-B48A-9F7BE4F416CA}">
      <dgm:prSet/>
      <dgm:spPr/>
      <dgm:t>
        <a:bodyPr/>
        <a:lstStyle/>
        <a:p>
          <a:endParaRPr lang="en-US"/>
        </a:p>
      </dgm:t>
    </dgm:pt>
    <dgm:pt modelId="{387D9C3F-7A71-43D9-9EBF-5B656BE0F40D}" type="sibTrans" cxnId="{ADD8460D-0D2D-4559-B48A-9F7BE4F416CA}">
      <dgm:prSet/>
      <dgm:spPr/>
      <dgm:t>
        <a:bodyPr/>
        <a:lstStyle/>
        <a:p>
          <a:endParaRPr lang="en-US"/>
        </a:p>
      </dgm:t>
    </dgm:pt>
    <dgm:pt modelId="{C28532B6-1221-4F79-BADD-AA204183326E}">
      <dgm:prSet/>
      <dgm:spPr/>
      <dgm:t>
        <a:bodyPr/>
        <a:lstStyle/>
        <a:p>
          <a:r>
            <a:rPr lang="en-US" b="0"/>
            <a:t>Others</a:t>
          </a:r>
          <a:endParaRPr lang="en-US"/>
        </a:p>
      </dgm:t>
    </dgm:pt>
    <dgm:pt modelId="{380E5DF3-C5B9-42DF-AD9B-65816F36C784}" type="parTrans" cxnId="{8A6BB7B4-1373-4AD0-AA81-D458D213A972}">
      <dgm:prSet/>
      <dgm:spPr/>
      <dgm:t>
        <a:bodyPr/>
        <a:lstStyle/>
        <a:p>
          <a:endParaRPr lang="en-US"/>
        </a:p>
      </dgm:t>
    </dgm:pt>
    <dgm:pt modelId="{4F7D4AFA-FEAC-448C-8AD1-63182C728EA1}" type="sibTrans" cxnId="{8A6BB7B4-1373-4AD0-AA81-D458D213A972}">
      <dgm:prSet/>
      <dgm:spPr/>
      <dgm:t>
        <a:bodyPr/>
        <a:lstStyle/>
        <a:p>
          <a:endParaRPr lang="en-US"/>
        </a:p>
      </dgm:t>
    </dgm:pt>
    <dgm:pt modelId="{49FFC3E0-BB80-4A1D-8E32-FDF51A46C504}" type="pres">
      <dgm:prSet presAssocID="{7B034BF9-B473-422E-93C9-0CD1AC467C7D}" presName="root" presStyleCnt="0">
        <dgm:presLayoutVars>
          <dgm:dir/>
          <dgm:resizeHandles val="exact"/>
        </dgm:presLayoutVars>
      </dgm:prSet>
      <dgm:spPr/>
    </dgm:pt>
    <dgm:pt modelId="{C5DE3BB3-E7E2-4DCE-AF7A-41B0CF5AEE26}" type="pres">
      <dgm:prSet presAssocID="{318E87C3-E433-4B9F-A756-BCB7090FD155}" presName="compNode" presStyleCnt="0"/>
      <dgm:spPr/>
    </dgm:pt>
    <dgm:pt modelId="{D80C6A8A-24DF-4EB5-9A5F-15EB5767EA68}" type="pres">
      <dgm:prSet presAssocID="{318E87C3-E433-4B9F-A756-BCB7090FD155}" presName="bgRect" presStyleLbl="bgShp" presStyleIdx="0" presStyleCnt="2"/>
      <dgm:spPr/>
    </dgm:pt>
    <dgm:pt modelId="{0B7C5468-CCBE-48F5-B792-23778FD9231B}" type="pres">
      <dgm:prSet presAssocID="{318E87C3-E433-4B9F-A756-BCB7090FD15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E1971BDF-B494-4D04-B504-0E8B63322414}" type="pres">
      <dgm:prSet presAssocID="{318E87C3-E433-4B9F-A756-BCB7090FD155}" presName="spaceRect" presStyleCnt="0"/>
      <dgm:spPr/>
    </dgm:pt>
    <dgm:pt modelId="{9AF6DCD2-810E-43B6-9DFD-A041C586D6A0}" type="pres">
      <dgm:prSet presAssocID="{318E87C3-E433-4B9F-A756-BCB7090FD155}" presName="parTx" presStyleLbl="revTx" presStyleIdx="0" presStyleCnt="4">
        <dgm:presLayoutVars>
          <dgm:chMax val="0"/>
          <dgm:chPref val="0"/>
        </dgm:presLayoutVars>
      </dgm:prSet>
      <dgm:spPr/>
    </dgm:pt>
    <dgm:pt modelId="{85C85A04-3459-4726-912E-7BF23D55B085}" type="pres">
      <dgm:prSet presAssocID="{318E87C3-E433-4B9F-A756-BCB7090FD155}" presName="desTx" presStyleLbl="revTx" presStyleIdx="1" presStyleCnt="4">
        <dgm:presLayoutVars/>
      </dgm:prSet>
      <dgm:spPr/>
    </dgm:pt>
    <dgm:pt modelId="{02791167-CC00-4F67-B7F3-FEF01FDBD44C}" type="pres">
      <dgm:prSet presAssocID="{65987BB7-A0F4-40F8-B957-4E23C8779195}" presName="sibTrans" presStyleCnt="0"/>
      <dgm:spPr/>
    </dgm:pt>
    <dgm:pt modelId="{A6FD78E1-DC53-461F-895C-1AF24AE37267}" type="pres">
      <dgm:prSet presAssocID="{53FAFAAA-332B-4034-B2EA-349B15E69CDA}" presName="compNode" presStyleCnt="0"/>
      <dgm:spPr/>
    </dgm:pt>
    <dgm:pt modelId="{A692E1BE-49E7-4650-8345-AECF19A71954}" type="pres">
      <dgm:prSet presAssocID="{53FAFAAA-332B-4034-B2EA-349B15E69CDA}" presName="bgRect" presStyleLbl="bgShp" presStyleIdx="1" presStyleCnt="2"/>
      <dgm:spPr/>
    </dgm:pt>
    <dgm:pt modelId="{23D6EF26-E874-48F7-83DE-3896C2AB79E9}" type="pres">
      <dgm:prSet presAssocID="{53FAFAAA-332B-4034-B2EA-349B15E69CD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actory"/>
        </a:ext>
      </dgm:extLst>
    </dgm:pt>
    <dgm:pt modelId="{9F04DF96-7324-4147-9E49-53DAA4663E5E}" type="pres">
      <dgm:prSet presAssocID="{53FAFAAA-332B-4034-B2EA-349B15E69CDA}" presName="spaceRect" presStyleCnt="0"/>
      <dgm:spPr/>
    </dgm:pt>
    <dgm:pt modelId="{7D972352-E508-47A3-9B9A-728113369869}" type="pres">
      <dgm:prSet presAssocID="{53FAFAAA-332B-4034-B2EA-349B15E69CDA}" presName="parTx" presStyleLbl="revTx" presStyleIdx="2" presStyleCnt="4">
        <dgm:presLayoutVars>
          <dgm:chMax val="0"/>
          <dgm:chPref val="0"/>
        </dgm:presLayoutVars>
      </dgm:prSet>
      <dgm:spPr/>
    </dgm:pt>
    <dgm:pt modelId="{90A623CA-21E6-47BD-9394-753139059D16}" type="pres">
      <dgm:prSet presAssocID="{53FAFAAA-332B-4034-B2EA-349B15E69CDA}" presName="desTx" presStyleLbl="revTx" presStyleIdx="3" presStyleCnt="4">
        <dgm:presLayoutVars/>
      </dgm:prSet>
      <dgm:spPr/>
    </dgm:pt>
  </dgm:ptLst>
  <dgm:cxnLst>
    <dgm:cxn modelId="{ADD8460D-0D2D-4559-B48A-9F7BE4F416CA}" srcId="{53FAFAAA-332B-4034-B2EA-349B15E69CDA}" destId="{77E28F35-830B-42DB-A838-F3DE1D8D1FA5}" srcOrd="2" destOrd="0" parTransId="{AB29B6E1-73F8-4B73-B2A4-560E575F0BEE}" sibTransId="{387D9C3F-7A71-43D9-9EBF-5B656BE0F40D}"/>
    <dgm:cxn modelId="{A815410E-554A-46EA-8811-1D4404C4E1D0}" type="presOf" srcId="{D703F78D-66FF-4B91-84C7-2FC337676948}" destId="{85C85A04-3459-4726-912E-7BF23D55B085}" srcOrd="0" destOrd="1" presId="urn:microsoft.com/office/officeart/2018/2/layout/IconVerticalSolidList"/>
    <dgm:cxn modelId="{9BA0F019-9299-48CF-B349-54E222506EC7}" type="presOf" srcId="{77E28F35-830B-42DB-A838-F3DE1D8D1FA5}" destId="{90A623CA-21E6-47BD-9394-753139059D16}" srcOrd="0" destOrd="2" presId="urn:microsoft.com/office/officeart/2018/2/layout/IconVerticalSolidList"/>
    <dgm:cxn modelId="{487F791D-9B13-401D-86BB-AD9B59CF1529}" type="presOf" srcId="{7B034BF9-B473-422E-93C9-0CD1AC467C7D}" destId="{49FFC3E0-BB80-4A1D-8E32-FDF51A46C504}" srcOrd="0" destOrd="0" presId="urn:microsoft.com/office/officeart/2018/2/layout/IconVerticalSolidList"/>
    <dgm:cxn modelId="{4BD6845D-6438-4548-AB91-4EF5BDFB9B9C}" type="presOf" srcId="{739211BE-444B-40DD-9092-A506E7D528A2}" destId="{85C85A04-3459-4726-912E-7BF23D55B085}" srcOrd="0" destOrd="0" presId="urn:microsoft.com/office/officeart/2018/2/layout/IconVerticalSolidList"/>
    <dgm:cxn modelId="{9201DD5F-B39F-452A-89E0-714C6E22CB13}" type="presOf" srcId="{53FAFAAA-332B-4034-B2EA-349B15E69CDA}" destId="{7D972352-E508-47A3-9B9A-728113369869}" srcOrd="0" destOrd="0" presId="urn:microsoft.com/office/officeart/2018/2/layout/IconVerticalSolidList"/>
    <dgm:cxn modelId="{EA3E5165-4CA7-46A2-ADAC-60136D470C32}" srcId="{318E87C3-E433-4B9F-A756-BCB7090FD155}" destId="{739211BE-444B-40DD-9092-A506E7D528A2}" srcOrd="0" destOrd="0" parTransId="{FB610FBB-3D43-4F19-9CEB-85B7F100188C}" sibTransId="{5240FB58-43DB-4882-A5FC-1B02BEA99CAE}"/>
    <dgm:cxn modelId="{C413F177-8CCF-4418-9D4B-921A8D9ACE46}" srcId="{739211BE-444B-40DD-9092-A506E7D528A2}" destId="{D703F78D-66FF-4B91-84C7-2FC337676948}" srcOrd="0" destOrd="0" parTransId="{BBA30669-E564-4622-BBC4-78F4BB2A8F55}" sibTransId="{C7D749CD-C8CD-43B6-9007-110F3D25903D}"/>
    <dgm:cxn modelId="{0976228F-5576-47D4-A3E1-2C06480CEC11}" type="presOf" srcId="{1E900888-8304-4914-A43D-49EF54139144}" destId="{90A623CA-21E6-47BD-9394-753139059D16}" srcOrd="0" destOrd="0" presId="urn:microsoft.com/office/officeart/2018/2/layout/IconVerticalSolidList"/>
    <dgm:cxn modelId="{D3A3F492-5BBB-4E1C-A425-0CF17DBFDDA9}" srcId="{7B034BF9-B473-422E-93C9-0CD1AC467C7D}" destId="{53FAFAAA-332B-4034-B2EA-349B15E69CDA}" srcOrd="1" destOrd="0" parTransId="{C0E3D063-1CE8-4862-94E5-A0DE6211F974}" sibTransId="{6EF4EF84-FA5D-4D38-8EDA-CB97A0B83901}"/>
    <dgm:cxn modelId="{90638C96-B101-4E43-8414-48B3AC778BC7}" srcId="{53FAFAAA-332B-4034-B2EA-349B15E69CDA}" destId="{1E900888-8304-4914-A43D-49EF54139144}" srcOrd="0" destOrd="0" parTransId="{EABE0E2E-9A48-405B-A021-5005B6CAF87B}" sibTransId="{4C1711A2-A994-40DD-9F07-EC2C8714C043}"/>
    <dgm:cxn modelId="{70BA8FB1-28DB-4238-8D12-BB2841F02B18}" type="presOf" srcId="{C28532B6-1221-4F79-BADD-AA204183326E}" destId="{90A623CA-21E6-47BD-9394-753139059D16}" srcOrd="0" destOrd="3" presId="urn:microsoft.com/office/officeart/2018/2/layout/IconVerticalSolidList"/>
    <dgm:cxn modelId="{8A6BB7B4-1373-4AD0-AA81-D458D213A972}" srcId="{53FAFAAA-332B-4034-B2EA-349B15E69CDA}" destId="{C28532B6-1221-4F79-BADD-AA204183326E}" srcOrd="3" destOrd="0" parTransId="{380E5DF3-C5B9-42DF-AD9B-65816F36C784}" sibTransId="{4F7D4AFA-FEAC-448C-8AD1-63182C728EA1}"/>
    <dgm:cxn modelId="{7A7E21B8-DFF0-4409-A7DE-ACAA42178E60}" srcId="{53FAFAAA-332B-4034-B2EA-349B15E69CDA}" destId="{E1188098-A556-4155-9A31-477B7EA4573C}" srcOrd="1" destOrd="0" parTransId="{9C5E1008-598A-4949-8F14-91F16242BBD3}" sibTransId="{47C73B5D-B380-45F3-9448-C466A070248A}"/>
    <dgm:cxn modelId="{4FB2EAF4-0162-4E98-8C36-EE114363EA3A}" type="presOf" srcId="{318E87C3-E433-4B9F-A756-BCB7090FD155}" destId="{9AF6DCD2-810E-43B6-9DFD-A041C586D6A0}" srcOrd="0" destOrd="0" presId="urn:microsoft.com/office/officeart/2018/2/layout/IconVerticalSolidList"/>
    <dgm:cxn modelId="{7C7D97FE-BA85-439F-9DDE-FD50F9C127C0}" srcId="{7B034BF9-B473-422E-93C9-0CD1AC467C7D}" destId="{318E87C3-E433-4B9F-A756-BCB7090FD155}" srcOrd="0" destOrd="0" parTransId="{20AA12CD-A2A9-444B-89AB-E09AD2B5509A}" sibTransId="{65987BB7-A0F4-40F8-B957-4E23C8779195}"/>
    <dgm:cxn modelId="{FD8AADFF-3FBF-463B-B821-1389974B06E3}" type="presOf" srcId="{E1188098-A556-4155-9A31-477B7EA4573C}" destId="{90A623CA-21E6-47BD-9394-753139059D16}" srcOrd="0" destOrd="1" presId="urn:microsoft.com/office/officeart/2018/2/layout/IconVerticalSolidList"/>
    <dgm:cxn modelId="{05E058D8-0AAC-4EBB-B0E9-91058DF4DEAD}" type="presParOf" srcId="{49FFC3E0-BB80-4A1D-8E32-FDF51A46C504}" destId="{C5DE3BB3-E7E2-4DCE-AF7A-41B0CF5AEE26}" srcOrd="0" destOrd="0" presId="urn:microsoft.com/office/officeart/2018/2/layout/IconVerticalSolidList"/>
    <dgm:cxn modelId="{505F49D2-9CAA-4A71-BA6C-40C3FF14FECC}" type="presParOf" srcId="{C5DE3BB3-E7E2-4DCE-AF7A-41B0CF5AEE26}" destId="{D80C6A8A-24DF-4EB5-9A5F-15EB5767EA68}" srcOrd="0" destOrd="0" presId="urn:microsoft.com/office/officeart/2018/2/layout/IconVerticalSolidList"/>
    <dgm:cxn modelId="{02935D89-3E10-43B2-A070-F68E5A580D9F}" type="presParOf" srcId="{C5DE3BB3-E7E2-4DCE-AF7A-41B0CF5AEE26}" destId="{0B7C5468-CCBE-48F5-B792-23778FD9231B}" srcOrd="1" destOrd="0" presId="urn:microsoft.com/office/officeart/2018/2/layout/IconVerticalSolidList"/>
    <dgm:cxn modelId="{AEBCD810-7F6F-4FF6-9276-9231AAB632C9}" type="presParOf" srcId="{C5DE3BB3-E7E2-4DCE-AF7A-41B0CF5AEE26}" destId="{E1971BDF-B494-4D04-B504-0E8B63322414}" srcOrd="2" destOrd="0" presId="urn:microsoft.com/office/officeart/2018/2/layout/IconVerticalSolidList"/>
    <dgm:cxn modelId="{EE633944-AFFD-443D-92B1-AF91C9ABFE0B}" type="presParOf" srcId="{C5DE3BB3-E7E2-4DCE-AF7A-41B0CF5AEE26}" destId="{9AF6DCD2-810E-43B6-9DFD-A041C586D6A0}" srcOrd="3" destOrd="0" presId="urn:microsoft.com/office/officeart/2018/2/layout/IconVerticalSolidList"/>
    <dgm:cxn modelId="{C2FC841E-7126-4235-9691-F962C05E8A7F}" type="presParOf" srcId="{C5DE3BB3-E7E2-4DCE-AF7A-41B0CF5AEE26}" destId="{85C85A04-3459-4726-912E-7BF23D55B085}" srcOrd="4" destOrd="0" presId="urn:microsoft.com/office/officeart/2018/2/layout/IconVerticalSolidList"/>
    <dgm:cxn modelId="{461B5B91-362C-4DAC-8CA2-C1A2D23DEB15}" type="presParOf" srcId="{49FFC3E0-BB80-4A1D-8E32-FDF51A46C504}" destId="{02791167-CC00-4F67-B7F3-FEF01FDBD44C}" srcOrd="1" destOrd="0" presId="urn:microsoft.com/office/officeart/2018/2/layout/IconVerticalSolidList"/>
    <dgm:cxn modelId="{BCBE06B6-1A51-486C-8F84-100F3E0F765D}" type="presParOf" srcId="{49FFC3E0-BB80-4A1D-8E32-FDF51A46C504}" destId="{A6FD78E1-DC53-461F-895C-1AF24AE37267}" srcOrd="2" destOrd="0" presId="urn:microsoft.com/office/officeart/2018/2/layout/IconVerticalSolidList"/>
    <dgm:cxn modelId="{0E23BA41-994C-4E5D-9D4A-FD6CDD02936C}" type="presParOf" srcId="{A6FD78E1-DC53-461F-895C-1AF24AE37267}" destId="{A692E1BE-49E7-4650-8345-AECF19A71954}" srcOrd="0" destOrd="0" presId="urn:microsoft.com/office/officeart/2018/2/layout/IconVerticalSolidList"/>
    <dgm:cxn modelId="{69905610-D067-4B52-93A1-B4BACD486340}" type="presParOf" srcId="{A6FD78E1-DC53-461F-895C-1AF24AE37267}" destId="{23D6EF26-E874-48F7-83DE-3896C2AB79E9}" srcOrd="1" destOrd="0" presId="urn:microsoft.com/office/officeart/2018/2/layout/IconVerticalSolidList"/>
    <dgm:cxn modelId="{8AA7FBA2-F35B-42BC-A317-5EEB77FDB7C7}" type="presParOf" srcId="{A6FD78E1-DC53-461F-895C-1AF24AE37267}" destId="{9F04DF96-7324-4147-9E49-53DAA4663E5E}" srcOrd="2" destOrd="0" presId="urn:microsoft.com/office/officeart/2018/2/layout/IconVerticalSolidList"/>
    <dgm:cxn modelId="{B61CA2BD-4787-4624-8095-94470279262D}" type="presParOf" srcId="{A6FD78E1-DC53-461F-895C-1AF24AE37267}" destId="{7D972352-E508-47A3-9B9A-728113369869}" srcOrd="3" destOrd="0" presId="urn:microsoft.com/office/officeart/2018/2/layout/IconVerticalSolidList"/>
    <dgm:cxn modelId="{AA5FE78A-1ACD-4CBC-88B9-BB4F03248BA1}" type="presParOf" srcId="{A6FD78E1-DC53-461F-895C-1AF24AE37267}" destId="{90A623CA-21E6-47BD-9394-753139059D16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C00EB3-3EC3-4728-85D1-6FD0B8425CFB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C473CB7E-67DE-46AF-A636-D685F55794A9}">
      <dgm:prSet/>
      <dgm:spPr/>
      <dgm:t>
        <a:bodyPr/>
        <a:lstStyle/>
        <a:p>
          <a:r>
            <a:rPr lang="en-US"/>
            <a:t>Considerations for production allocation</a:t>
          </a:r>
        </a:p>
      </dgm:t>
    </dgm:pt>
    <dgm:pt modelId="{043DEACD-5EE6-410B-A066-7145644D005A}" type="parTrans" cxnId="{93B74E19-C790-4182-B0C9-15616C0D1727}">
      <dgm:prSet/>
      <dgm:spPr/>
      <dgm:t>
        <a:bodyPr/>
        <a:lstStyle/>
        <a:p>
          <a:endParaRPr lang="en-US"/>
        </a:p>
      </dgm:t>
    </dgm:pt>
    <dgm:pt modelId="{60576D0F-D5BE-4D2F-8525-9DE3235A405E}" type="sibTrans" cxnId="{93B74E19-C790-4182-B0C9-15616C0D1727}">
      <dgm:prSet/>
      <dgm:spPr/>
      <dgm:t>
        <a:bodyPr/>
        <a:lstStyle/>
        <a:p>
          <a:endParaRPr lang="en-US"/>
        </a:p>
      </dgm:t>
    </dgm:pt>
    <dgm:pt modelId="{D124F99C-EEBD-4F14-91EA-6EDF91D930EC}">
      <dgm:prSet/>
      <dgm:spPr/>
      <dgm:t>
        <a:bodyPr/>
        <a:lstStyle/>
        <a:p>
          <a:r>
            <a:rPr lang="en-US"/>
            <a:t>Align costs with customer classes that benefit</a:t>
          </a:r>
        </a:p>
      </dgm:t>
    </dgm:pt>
    <dgm:pt modelId="{B0AB3A7C-87C7-4787-B2AD-A3C69B64B5D1}" type="parTrans" cxnId="{1605EC02-AE73-461F-81A6-C9A9F8467EB7}">
      <dgm:prSet/>
      <dgm:spPr/>
      <dgm:t>
        <a:bodyPr/>
        <a:lstStyle/>
        <a:p>
          <a:endParaRPr lang="en-US"/>
        </a:p>
      </dgm:t>
    </dgm:pt>
    <dgm:pt modelId="{613EBF43-A45C-4D16-891B-88968942F78C}" type="sibTrans" cxnId="{1605EC02-AE73-461F-81A6-C9A9F8467EB7}">
      <dgm:prSet/>
      <dgm:spPr/>
      <dgm:t>
        <a:bodyPr/>
        <a:lstStyle/>
        <a:p>
          <a:endParaRPr lang="en-US"/>
        </a:p>
      </dgm:t>
    </dgm:pt>
    <dgm:pt modelId="{C2E0F4D5-BBC7-4F19-BA85-55814E77FF42}">
      <dgm:prSet/>
      <dgm:spPr/>
      <dgm:t>
        <a:bodyPr/>
        <a:lstStyle/>
        <a:p>
          <a:r>
            <a:rPr lang="en-US"/>
            <a:t>Gross load vs net load</a:t>
          </a:r>
        </a:p>
      </dgm:t>
    </dgm:pt>
    <dgm:pt modelId="{E12B2EB6-1819-4CBC-A786-4154D8B5ED03}" type="parTrans" cxnId="{794C951C-48ED-4C15-8FBF-C82F7BBFDDFF}">
      <dgm:prSet/>
      <dgm:spPr/>
      <dgm:t>
        <a:bodyPr/>
        <a:lstStyle/>
        <a:p>
          <a:endParaRPr lang="en-US"/>
        </a:p>
      </dgm:t>
    </dgm:pt>
    <dgm:pt modelId="{38B0918E-D20B-4EED-A785-02D95CDF2CFB}" type="sibTrans" cxnId="{794C951C-48ED-4C15-8FBF-C82F7BBFDDFF}">
      <dgm:prSet/>
      <dgm:spPr/>
      <dgm:t>
        <a:bodyPr/>
        <a:lstStyle/>
        <a:p>
          <a:endParaRPr lang="en-US"/>
        </a:p>
      </dgm:t>
    </dgm:pt>
    <dgm:pt modelId="{8EF87BB5-F7EA-4B86-B4C2-71E673589B95}">
      <dgm:prSet/>
      <dgm:spPr/>
      <dgm:t>
        <a:bodyPr/>
        <a:lstStyle/>
        <a:p>
          <a:r>
            <a:rPr lang="en-US"/>
            <a:t>Gradualism and rate shock</a:t>
          </a:r>
        </a:p>
      </dgm:t>
    </dgm:pt>
    <dgm:pt modelId="{28FEBCDE-A577-47C7-8CAD-C2BABE4BFA32}" type="parTrans" cxnId="{95F95D42-0945-425E-A616-9BA19FB52A30}">
      <dgm:prSet/>
      <dgm:spPr/>
      <dgm:t>
        <a:bodyPr/>
        <a:lstStyle/>
        <a:p>
          <a:endParaRPr lang="en-US"/>
        </a:p>
      </dgm:t>
    </dgm:pt>
    <dgm:pt modelId="{B996D89D-34EB-489C-B63A-4535D9950BAA}" type="sibTrans" cxnId="{95F95D42-0945-425E-A616-9BA19FB52A30}">
      <dgm:prSet/>
      <dgm:spPr/>
      <dgm:t>
        <a:bodyPr/>
        <a:lstStyle/>
        <a:p>
          <a:endParaRPr lang="en-US"/>
        </a:p>
      </dgm:t>
    </dgm:pt>
    <dgm:pt modelId="{096BC03F-80F7-4D6E-A430-037C10EB7503}">
      <dgm:prSet/>
      <dgm:spPr/>
      <dgm:t>
        <a:bodyPr/>
        <a:lstStyle/>
        <a:p>
          <a:r>
            <a:rPr lang="en-US"/>
            <a:t>Inter-Class subsidies</a:t>
          </a:r>
        </a:p>
      </dgm:t>
    </dgm:pt>
    <dgm:pt modelId="{5D84BC89-D454-46AB-B2B7-D2D1C83486AF}" type="parTrans" cxnId="{048CB5CF-A858-493A-8ED5-7487F3C8C17D}">
      <dgm:prSet/>
      <dgm:spPr/>
      <dgm:t>
        <a:bodyPr/>
        <a:lstStyle/>
        <a:p>
          <a:endParaRPr lang="en-US"/>
        </a:p>
      </dgm:t>
    </dgm:pt>
    <dgm:pt modelId="{D1AE1322-5701-402C-88D1-A7E4431B5699}" type="sibTrans" cxnId="{048CB5CF-A858-493A-8ED5-7487F3C8C17D}">
      <dgm:prSet/>
      <dgm:spPr/>
      <dgm:t>
        <a:bodyPr/>
        <a:lstStyle/>
        <a:p>
          <a:endParaRPr lang="en-US"/>
        </a:p>
      </dgm:t>
    </dgm:pt>
    <dgm:pt modelId="{2AB7124C-3FD2-4871-A57D-0218F0FA3BAA}" type="pres">
      <dgm:prSet presAssocID="{61C00EB3-3EC3-4728-85D1-6FD0B8425CFB}" presName="linear" presStyleCnt="0">
        <dgm:presLayoutVars>
          <dgm:animLvl val="lvl"/>
          <dgm:resizeHandles val="exact"/>
        </dgm:presLayoutVars>
      </dgm:prSet>
      <dgm:spPr/>
    </dgm:pt>
    <dgm:pt modelId="{EE557B77-01A4-4A12-AB1A-6E3ABC459231}" type="pres">
      <dgm:prSet presAssocID="{C473CB7E-67DE-46AF-A636-D685F55794A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FAB39A9-1DA3-41A9-A346-9D5979D7C9C0}" type="pres">
      <dgm:prSet presAssocID="{C473CB7E-67DE-46AF-A636-D685F55794A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605EC02-AE73-461F-81A6-C9A9F8467EB7}" srcId="{C473CB7E-67DE-46AF-A636-D685F55794A9}" destId="{D124F99C-EEBD-4F14-91EA-6EDF91D930EC}" srcOrd="0" destOrd="0" parTransId="{B0AB3A7C-87C7-4787-B2AD-A3C69B64B5D1}" sibTransId="{613EBF43-A45C-4D16-891B-88968942F78C}"/>
    <dgm:cxn modelId="{93B74E19-C790-4182-B0C9-15616C0D1727}" srcId="{61C00EB3-3EC3-4728-85D1-6FD0B8425CFB}" destId="{C473CB7E-67DE-46AF-A636-D685F55794A9}" srcOrd="0" destOrd="0" parTransId="{043DEACD-5EE6-410B-A066-7145644D005A}" sibTransId="{60576D0F-D5BE-4D2F-8525-9DE3235A405E}"/>
    <dgm:cxn modelId="{794C951C-48ED-4C15-8FBF-C82F7BBFDDFF}" srcId="{C473CB7E-67DE-46AF-A636-D685F55794A9}" destId="{C2E0F4D5-BBC7-4F19-BA85-55814E77FF42}" srcOrd="1" destOrd="0" parTransId="{E12B2EB6-1819-4CBC-A786-4154D8B5ED03}" sibTransId="{38B0918E-D20B-4EED-A785-02D95CDF2CFB}"/>
    <dgm:cxn modelId="{4EB5AB1E-0909-48ED-BF08-03E1E11981D2}" type="presOf" srcId="{61C00EB3-3EC3-4728-85D1-6FD0B8425CFB}" destId="{2AB7124C-3FD2-4871-A57D-0218F0FA3BAA}" srcOrd="0" destOrd="0" presId="urn:microsoft.com/office/officeart/2005/8/layout/vList2"/>
    <dgm:cxn modelId="{AEB1DD26-4B3F-453E-8BC3-C700C53EE7C8}" type="presOf" srcId="{C473CB7E-67DE-46AF-A636-D685F55794A9}" destId="{EE557B77-01A4-4A12-AB1A-6E3ABC459231}" srcOrd="0" destOrd="0" presId="urn:microsoft.com/office/officeart/2005/8/layout/vList2"/>
    <dgm:cxn modelId="{2E97B030-8A63-49FE-B274-CD90DCD9F94F}" type="presOf" srcId="{C2E0F4D5-BBC7-4F19-BA85-55814E77FF42}" destId="{AFAB39A9-1DA3-41A9-A346-9D5979D7C9C0}" srcOrd="0" destOrd="1" presId="urn:microsoft.com/office/officeart/2005/8/layout/vList2"/>
    <dgm:cxn modelId="{97D8823C-96C9-43FE-9E81-85CDCAA1E5FB}" type="presOf" srcId="{D124F99C-EEBD-4F14-91EA-6EDF91D930EC}" destId="{AFAB39A9-1DA3-41A9-A346-9D5979D7C9C0}" srcOrd="0" destOrd="0" presId="urn:microsoft.com/office/officeart/2005/8/layout/vList2"/>
    <dgm:cxn modelId="{95F95D42-0945-425E-A616-9BA19FB52A30}" srcId="{C473CB7E-67DE-46AF-A636-D685F55794A9}" destId="{8EF87BB5-F7EA-4B86-B4C2-71E673589B95}" srcOrd="2" destOrd="0" parTransId="{28FEBCDE-A577-47C7-8CAD-C2BABE4BFA32}" sibTransId="{B996D89D-34EB-489C-B63A-4535D9950BAA}"/>
    <dgm:cxn modelId="{77205650-671E-4A3F-8138-2ABD0D059CA3}" type="presOf" srcId="{8EF87BB5-F7EA-4B86-B4C2-71E673589B95}" destId="{AFAB39A9-1DA3-41A9-A346-9D5979D7C9C0}" srcOrd="0" destOrd="2" presId="urn:microsoft.com/office/officeart/2005/8/layout/vList2"/>
    <dgm:cxn modelId="{66DB5591-5018-41C7-AE08-FC98837446BF}" type="presOf" srcId="{096BC03F-80F7-4D6E-A430-037C10EB7503}" destId="{AFAB39A9-1DA3-41A9-A346-9D5979D7C9C0}" srcOrd="0" destOrd="3" presId="urn:microsoft.com/office/officeart/2005/8/layout/vList2"/>
    <dgm:cxn modelId="{048CB5CF-A858-493A-8ED5-7487F3C8C17D}" srcId="{C473CB7E-67DE-46AF-A636-D685F55794A9}" destId="{096BC03F-80F7-4D6E-A430-037C10EB7503}" srcOrd="3" destOrd="0" parTransId="{5D84BC89-D454-46AB-B2B7-D2D1C83486AF}" sibTransId="{D1AE1322-5701-402C-88D1-A7E4431B5699}"/>
    <dgm:cxn modelId="{A97EF351-C2B6-4166-9564-AAA9661297E1}" type="presParOf" srcId="{2AB7124C-3FD2-4871-A57D-0218F0FA3BAA}" destId="{EE557B77-01A4-4A12-AB1A-6E3ABC459231}" srcOrd="0" destOrd="0" presId="urn:microsoft.com/office/officeart/2005/8/layout/vList2"/>
    <dgm:cxn modelId="{09C80204-6DBD-4C66-9756-55A6853C33F5}" type="presParOf" srcId="{2AB7124C-3FD2-4871-A57D-0218F0FA3BAA}" destId="{AFAB39A9-1DA3-41A9-A346-9D5979D7C9C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9CC708E-C724-4D16-8453-C2A04717649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8BD81F-908D-4A90-A7C4-6AFD9F7FA246}">
      <dgm:prSet/>
      <dgm:spPr/>
      <dgm:t>
        <a:bodyPr/>
        <a:lstStyle/>
        <a:p>
          <a:r>
            <a:rPr lang="en-US"/>
            <a:t>We want your thoughts on using a two-step process</a:t>
          </a:r>
        </a:p>
      </dgm:t>
    </dgm:pt>
    <dgm:pt modelId="{AC7C9AC2-9E68-4020-AEDC-6F50F2270BD8}" type="parTrans" cxnId="{D5DD565D-0406-430F-880D-977DF2CB239B}">
      <dgm:prSet/>
      <dgm:spPr/>
      <dgm:t>
        <a:bodyPr/>
        <a:lstStyle/>
        <a:p>
          <a:endParaRPr lang="en-US"/>
        </a:p>
      </dgm:t>
    </dgm:pt>
    <dgm:pt modelId="{AA027A83-E632-475D-AF60-7B514FF1E4F7}" type="sibTrans" cxnId="{D5DD565D-0406-430F-880D-977DF2CB239B}">
      <dgm:prSet/>
      <dgm:spPr/>
      <dgm:t>
        <a:bodyPr/>
        <a:lstStyle/>
        <a:p>
          <a:endParaRPr lang="en-US"/>
        </a:p>
      </dgm:t>
    </dgm:pt>
    <dgm:pt modelId="{6BC0EA0A-293F-4F54-9389-14042662BA9F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Net renewable generation from all customer class loads</a:t>
          </a:r>
        </a:p>
      </dgm:t>
    </dgm:pt>
    <dgm:pt modelId="{F87DEC30-B119-4908-99C2-57F080B7297B}" type="parTrans" cxnId="{B746E864-A801-4786-AA3F-BF2730A914BE}">
      <dgm:prSet/>
      <dgm:spPr/>
      <dgm:t>
        <a:bodyPr/>
        <a:lstStyle/>
        <a:p>
          <a:endParaRPr lang="en-US"/>
        </a:p>
      </dgm:t>
    </dgm:pt>
    <dgm:pt modelId="{508CBAD3-7009-4C6A-8C63-150381C9DD3E}" type="sibTrans" cxnId="{B746E864-A801-4786-AA3F-BF2730A914BE}">
      <dgm:prSet/>
      <dgm:spPr/>
      <dgm:t>
        <a:bodyPr/>
        <a:lstStyle/>
        <a:p>
          <a:endParaRPr lang="en-US"/>
        </a:p>
      </dgm:t>
    </dgm:pt>
    <dgm:pt modelId="{E5AF7FB6-C70C-40C5-A339-DBA3E275A371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Then allocate fixed costs using residuals loads </a:t>
          </a:r>
        </a:p>
      </dgm:t>
    </dgm:pt>
    <dgm:pt modelId="{7B6BAC07-D7C9-4C47-BF89-668D99D3CF36}" type="parTrans" cxnId="{7091E0AC-DB5C-4CB4-8BA9-F74A77114FDB}">
      <dgm:prSet/>
      <dgm:spPr/>
      <dgm:t>
        <a:bodyPr/>
        <a:lstStyle/>
        <a:p>
          <a:endParaRPr lang="en-US"/>
        </a:p>
      </dgm:t>
    </dgm:pt>
    <dgm:pt modelId="{0A5F28F5-E970-46B8-A06E-402D9288FAF8}" type="sibTrans" cxnId="{7091E0AC-DB5C-4CB4-8BA9-F74A77114FDB}">
      <dgm:prSet/>
      <dgm:spPr/>
      <dgm:t>
        <a:bodyPr/>
        <a:lstStyle/>
        <a:p>
          <a:endParaRPr lang="en-US"/>
        </a:p>
      </dgm:t>
    </dgm:pt>
    <dgm:pt modelId="{787A1119-7D7C-4488-A5A0-DE94EADC58A3}" type="pres">
      <dgm:prSet presAssocID="{19CC708E-C724-4D16-8453-C2A047176495}" presName="linear" presStyleCnt="0">
        <dgm:presLayoutVars>
          <dgm:animLvl val="lvl"/>
          <dgm:resizeHandles val="exact"/>
        </dgm:presLayoutVars>
      </dgm:prSet>
      <dgm:spPr/>
    </dgm:pt>
    <dgm:pt modelId="{66256E80-2AC3-4517-8F1C-69A8EAA4B81B}" type="pres">
      <dgm:prSet presAssocID="{458BD81F-908D-4A90-A7C4-6AFD9F7FA246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07B3DA3-CC75-4056-9734-9B73B949C00A}" type="pres">
      <dgm:prSet presAssocID="{458BD81F-908D-4A90-A7C4-6AFD9F7FA24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5DD565D-0406-430F-880D-977DF2CB239B}" srcId="{19CC708E-C724-4D16-8453-C2A047176495}" destId="{458BD81F-908D-4A90-A7C4-6AFD9F7FA246}" srcOrd="0" destOrd="0" parTransId="{AC7C9AC2-9E68-4020-AEDC-6F50F2270BD8}" sibTransId="{AA027A83-E632-475D-AF60-7B514FF1E4F7}"/>
    <dgm:cxn modelId="{B746E864-A801-4786-AA3F-BF2730A914BE}" srcId="{458BD81F-908D-4A90-A7C4-6AFD9F7FA246}" destId="{6BC0EA0A-293F-4F54-9389-14042662BA9F}" srcOrd="0" destOrd="0" parTransId="{F87DEC30-B119-4908-99C2-57F080B7297B}" sibTransId="{508CBAD3-7009-4C6A-8C63-150381C9DD3E}"/>
    <dgm:cxn modelId="{CBA2ED69-B434-4142-A0B7-89EF55D8C0DB}" type="presOf" srcId="{19CC708E-C724-4D16-8453-C2A047176495}" destId="{787A1119-7D7C-4488-A5A0-DE94EADC58A3}" srcOrd="0" destOrd="0" presId="urn:microsoft.com/office/officeart/2005/8/layout/vList2"/>
    <dgm:cxn modelId="{6D6EED80-8A25-49F6-B9D7-18541EE4C35B}" type="presOf" srcId="{E5AF7FB6-C70C-40C5-A339-DBA3E275A371}" destId="{D07B3DA3-CC75-4056-9734-9B73B949C00A}" srcOrd="0" destOrd="1" presId="urn:microsoft.com/office/officeart/2005/8/layout/vList2"/>
    <dgm:cxn modelId="{11BC7695-8065-40E2-8E6F-20C41C38F27D}" type="presOf" srcId="{458BD81F-908D-4A90-A7C4-6AFD9F7FA246}" destId="{66256E80-2AC3-4517-8F1C-69A8EAA4B81B}" srcOrd="0" destOrd="0" presId="urn:microsoft.com/office/officeart/2005/8/layout/vList2"/>
    <dgm:cxn modelId="{01CED09F-E507-49A5-AD0C-3D1EC8C8AC2B}" type="presOf" srcId="{6BC0EA0A-293F-4F54-9389-14042662BA9F}" destId="{D07B3DA3-CC75-4056-9734-9B73B949C00A}" srcOrd="0" destOrd="0" presId="urn:microsoft.com/office/officeart/2005/8/layout/vList2"/>
    <dgm:cxn modelId="{7091E0AC-DB5C-4CB4-8BA9-F74A77114FDB}" srcId="{458BD81F-908D-4A90-A7C4-6AFD9F7FA246}" destId="{E5AF7FB6-C70C-40C5-A339-DBA3E275A371}" srcOrd="1" destOrd="0" parTransId="{7B6BAC07-D7C9-4C47-BF89-668D99D3CF36}" sibTransId="{0A5F28F5-E970-46B8-A06E-402D9288FAF8}"/>
    <dgm:cxn modelId="{F83B3F82-2BEF-450E-BD02-A882171D8BA6}" type="presParOf" srcId="{787A1119-7D7C-4488-A5A0-DE94EADC58A3}" destId="{66256E80-2AC3-4517-8F1C-69A8EAA4B81B}" srcOrd="0" destOrd="0" presId="urn:microsoft.com/office/officeart/2005/8/layout/vList2"/>
    <dgm:cxn modelId="{DFFFD02C-1916-4446-A8E7-C01DC1E50D7D}" type="presParOf" srcId="{787A1119-7D7C-4488-A5A0-DE94EADC58A3}" destId="{D07B3DA3-CC75-4056-9734-9B73B949C00A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CECF427-300F-43C6-A966-EEB1F3C8E2F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60B3DAC-CCAB-47E7-89BB-A20ACD87863C}">
      <dgm:prSet/>
      <dgm:spPr/>
      <dgm:t>
        <a:bodyPr/>
        <a:lstStyle/>
        <a:p>
          <a:r>
            <a:rPr lang="en-US" dirty="0"/>
            <a:t>Stakeholders Next Steps – Allocations</a:t>
          </a:r>
        </a:p>
      </dgm:t>
    </dgm:pt>
    <dgm:pt modelId="{F058D5C0-D0A4-4787-B3D9-AD00BF49D333}" type="parTrans" cxnId="{41613040-012E-449F-B38F-04E017668821}">
      <dgm:prSet/>
      <dgm:spPr/>
      <dgm:t>
        <a:bodyPr/>
        <a:lstStyle/>
        <a:p>
          <a:endParaRPr lang="en-US"/>
        </a:p>
      </dgm:t>
    </dgm:pt>
    <dgm:pt modelId="{0DEB5317-B1BE-4882-BABD-6131BB1106E2}" type="sibTrans" cxnId="{41613040-012E-449F-B38F-04E017668821}">
      <dgm:prSet/>
      <dgm:spPr/>
      <dgm:t>
        <a:bodyPr/>
        <a:lstStyle/>
        <a:p>
          <a:endParaRPr lang="en-US"/>
        </a:p>
      </dgm:t>
    </dgm:pt>
    <dgm:pt modelId="{83E3616E-4F8F-47ED-B3F3-4A888CBF78A6}">
      <dgm:prSet/>
      <dgm:spPr/>
      <dgm:t>
        <a:bodyPr/>
        <a:lstStyle/>
        <a:p>
          <a:r>
            <a:rPr lang="en-US"/>
            <a:t>Send us your proposed methodologies</a:t>
          </a:r>
        </a:p>
      </dgm:t>
    </dgm:pt>
    <dgm:pt modelId="{4AA33E42-99AB-463E-969E-DBAC184BCBA6}" type="parTrans" cxnId="{7EA170D5-A578-46B6-97DC-A9F9B0029F1C}">
      <dgm:prSet/>
      <dgm:spPr/>
      <dgm:t>
        <a:bodyPr/>
        <a:lstStyle/>
        <a:p>
          <a:endParaRPr lang="en-US"/>
        </a:p>
      </dgm:t>
    </dgm:pt>
    <dgm:pt modelId="{B2C1DD07-3520-409B-8B5B-2C414D926C62}" type="sibTrans" cxnId="{7EA170D5-A578-46B6-97DC-A9F9B0029F1C}">
      <dgm:prSet/>
      <dgm:spPr/>
      <dgm:t>
        <a:bodyPr/>
        <a:lstStyle/>
        <a:p>
          <a:endParaRPr lang="en-US"/>
        </a:p>
      </dgm:t>
    </dgm:pt>
    <dgm:pt modelId="{A7ACA644-6BD5-448B-94BC-0A2C1D8BD73C}">
      <dgm:prSet/>
      <dgm:spPr/>
      <dgm:t>
        <a:bodyPr/>
        <a:lstStyle/>
        <a:p>
          <a:r>
            <a:rPr lang="en-US"/>
            <a:t>You can calculate allocators, or we can help</a:t>
          </a:r>
        </a:p>
      </dgm:t>
    </dgm:pt>
    <dgm:pt modelId="{61A0500C-91B6-4D7C-AA0F-E4DDBD63013C}" type="parTrans" cxnId="{7809C6C2-D27F-4133-8510-ACC282DEFFC3}">
      <dgm:prSet/>
      <dgm:spPr/>
      <dgm:t>
        <a:bodyPr/>
        <a:lstStyle/>
        <a:p>
          <a:endParaRPr lang="en-US"/>
        </a:p>
      </dgm:t>
    </dgm:pt>
    <dgm:pt modelId="{D1B2377A-7BCA-4F73-BF6E-10FA4888A0D8}" type="sibTrans" cxnId="{7809C6C2-D27F-4133-8510-ACC282DEFFC3}">
      <dgm:prSet/>
      <dgm:spPr/>
      <dgm:t>
        <a:bodyPr/>
        <a:lstStyle/>
        <a:p>
          <a:endParaRPr lang="en-US"/>
        </a:p>
      </dgm:t>
    </dgm:pt>
    <dgm:pt modelId="{1BC11115-7628-4038-A4D0-33417AB41544}">
      <dgm:prSet/>
      <dgm:spPr/>
      <dgm:t>
        <a:bodyPr/>
        <a:lstStyle/>
        <a:p>
          <a:r>
            <a:rPr lang="en-US"/>
            <a:t>Wrap up / Summary</a:t>
          </a:r>
        </a:p>
      </dgm:t>
    </dgm:pt>
    <dgm:pt modelId="{1EE37D2F-9296-4F8A-A8E0-CD09B740154E}" type="parTrans" cxnId="{CCAB0CE6-9067-44FD-BE43-D3E6692FA346}">
      <dgm:prSet/>
      <dgm:spPr/>
      <dgm:t>
        <a:bodyPr/>
        <a:lstStyle/>
        <a:p>
          <a:endParaRPr lang="en-US"/>
        </a:p>
      </dgm:t>
    </dgm:pt>
    <dgm:pt modelId="{211F8A84-97A4-460D-93D7-A85D9E04F73F}" type="sibTrans" cxnId="{CCAB0CE6-9067-44FD-BE43-D3E6692FA346}">
      <dgm:prSet/>
      <dgm:spPr/>
      <dgm:t>
        <a:bodyPr/>
        <a:lstStyle/>
        <a:p>
          <a:endParaRPr lang="en-US"/>
        </a:p>
      </dgm:t>
    </dgm:pt>
    <dgm:pt modelId="{006110BA-AC80-43D5-97A1-5943C337B804}">
      <dgm:prSet/>
      <dgm:spPr/>
      <dgm:t>
        <a:bodyPr/>
        <a:lstStyle/>
        <a:p>
          <a:r>
            <a:rPr lang="en-US"/>
            <a:t>TOD</a:t>
          </a:r>
        </a:p>
      </dgm:t>
    </dgm:pt>
    <dgm:pt modelId="{471F955B-64E0-44C7-870B-166EB7E0C8DD}" type="parTrans" cxnId="{9DE56294-4F59-4D75-BD1E-29DE46FAD32B}">
      <dgm:prSet/>
      <dgm:spPr/>
      <dgm:t>
        <a:bodyPr/>
        <a:lstStyle/>
        <a:p>
          <a:endParaRPr lang="en-US"/>
        </a:p>
      </dgm:t>
    </dgm:pt>
    <dgm:pt modelId="{B53E9725-2489-4EEE-911D-849D4E3E4409}" type="sibTrans" cxnId="{9DE56294-4F59-4D75-BD1E-29DE46FAD32B}">
      <dgm:prSet/>
      <dgm:spPr/>
      <dgm:t>
        <a:bodyPr/>
        <a:lstStyle/>
        <a:p>
          <a:endParaRPr lang="en-US"/>
        </a:p>
      </dgm:t>
    </dgm:pt>
    <dgm:pt modelId="{74485FC6-8B0A-4F1B-8165-C166BB4AEAF0}">
      <dgm:prSet/>
      <dgm:spPr/>
      <dgm:t>
        <a:bodyPr/>
        <a:lstStyle/>
        <a:p>
          <a:r>
            <a:rPr lang="en-US"/>
            <a:t>Allocations</a:t>
          </a:r>
        </a:p>
      </dgm:t>
    </dgm:pt>
    <dgm:pt modelId="{0F98C0C7-DEB4-49B1-986D-2D28490E2943}" type="parTrans" cxnId="{BD6C1C2C-80D6-4004-98E4-2B5E01F09DE2}">
      <dgm:prSet/>
      <dgm:spPr/>
      <dgm:t>
        <a:bodyPr/>
        <a:lstStyle/>
        <a:p>
          <a:endParaRPr lang="en-US"/>
        </a:p>
      </dgm:t>
    </dgm:pt>
    <dgm:pt modelId="{51567CA5-7EA8-4BBC-99BA-C5BBB6169364}" type="sibTrans" cxnId="{BD6C1C2C-80D6-4004-98E4-2B5E01F09DE2}">
      <dgm:prSet/>
      <dgm:spPr/>
      <dgm:t>
        <a:bodyPr/>
        <a:lstStyle/>
        <a:p>
          <a:endParaRPr lang="en-US"/>
        </a:p>
      </dgm:t>
    </dgm:pt>
    <dgm:pt modelId="{38E52490-DF40-4F9F-B484-7F558BD35908}">
      <dgm:prSet/>
      <dgm:spPr/>
      <dgm:t>
        <a:bodyPr/>
        <a:lstStyle/>
        <a:p>
          <a:r>
            <a:rPr lang="en-US"/>
            <a:t>Next Meeting</a:t>
          </a:r>
        </a:p>
      </dgm:t>
    </dgm:pt>
    <dgm:pt modelId="{626FFBEE-7D02-4A36-B4C2-CF529F46BEFA}" type="parTrans" cxnId="{113D6270-E323-42D3-B33B-0353353CEABD}">
      <dgm:prSet/>
      <dgm:spPr/>
      <dgm:t>
        <a:bodyPr/>
        <a:lstStyle/>
        <a:p>
          <a:endParaRPr lang="en-US"/>
        </a:p>
      </dgm:t>
    </dgm:pt>
    <dgm:pt modelId="{5FD00C65-8017-4FD3-A2A6-F8429343024A}" type="sibTrans" cxnId="{113D6270-E323-42D3-B33B-0353353CEABD}">
      <dgm:prSet/>
      <dgm:spPr/>
      <dgm:t>
        <a:bodyPr/>
        <a:lstStyle/>
        <a:p>
          <a:endParaRPr lang="en-US"/>
        </a:p>
      </dgm:t>
    </dgm:pt>
    <dgm:pt modelId="{D6D48FFD-4856-44BD-B2BF-FF529EE62E54}" type="pres">
      <dgm:prSet presAssocID="{ACECF427-300F-43C6-A966-EEB1F3C8E2FD}" presName="linear" presStyleCnt="0">
        <dgm:presLayoutVars>
          <dgm:animLvl val="lvl"/>
          <dgm:resizeHandles val="exact"/>
        </dgm:presLayoutVars>
      </dgm:prSet>
      <dgm:spPr/>
    </dgm:pt>
    <dgm:pt modelId="{383923A7-BD21-43CC-97B4-76B807D08186}" type="pres">
      <dgm:prSet presAssocID="{660B3DAC-CCAB-47E7-89BB-A20ACD87863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BA161A4-0FFD-4586-953C-ED5A15402A97}" type="pres">
      <dgm:prSet presAssocID="{660B3DAC-CCAB-47E7-89BB-A20ACD87863C}" presName="childText" presStyleLbl="revTx" presStyleIdx="0" presStyleCnt="2">
        <dgm:presLayoutVars>
          <dgm:bulletEnabled val="1"/>
        </dgm:presLayoutVars>
      </dgm:prSet>
      <dgm:spPr/>
    </dgm:pt>
    <dgm:pt modelId="{7ABB2001-5D63-411B-9A00-1574CE707024}" type="pres">
      <dgm:prSet presAssocID="{1BC11115-7628-4038-A4D0-33417AB415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EB085D7-D9CC-447E-8E5E-18C9088A2881}" type="pres">
      <dgm:prSet presAssocID="{1BC11115-7628-4038-A4D0-33417AB41544}" presName="childText" presStyleLbl="revTx" presStyleIdx="1" presStyleCnt="2">
        <dgm:presLayoutVars>
          <dgm:bulletEnabled val="1"/>
        </dgm:presLayoutVars>
      </dgm:prSet>
      <dgm:spPr/>
    </dgm:pt>
    <dgm:pt modelId="{AF75B935-21A1-446D-8CD2-D56F3D5ED0F6}" type="pres">
      <dgm:prSet presAssocID="{38E52490-DF40-4F9F-B484-7F558BD3590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D6C1C2C-80D6-4004-98E4-2B5E01F09DE2}" srcId="{1BC11115-7628-4038-A4D0-33417AB41544}" destId="{74485FC6-8B0A-4F1B-8165-C166BB4AEAF0}" srcOrd="1" destOrd="0" parTransId="{0F98C0C7-DEB4-49B1-986D-2D28490E2943}" sibTransId="{51567CA5-7EA8-4BBC-99BA-C5BBB6169364}"/>
    <dgm:cxn modelId="{F4149139-F5E6-4EED-87C3-F4DC827BA683}" type="presOf" srcId="{1BC11115-7628-4038-A4D0-33417AB41544}" destId="{7ABB2001-5D63-411B-9A00-1574CE707024}" srcOrd="0" destOrd="0" presId="urn:microsoft.com/office/officeart/2005/8/layout/vList2"/>
    <dgm:cxn modelId="{D4C8A239-FE64-47B9-B340-4D0A2E273275}" type="presOf" srcId="{006110BA-AC80-43D5-97A1-5943C337B804}" destId="{BEB085D7-D9CC-447E-8E5E-18C9088A2881}" srcOrd="0" destOrd="0" presId="urn:microsoft.com/office/officeart/2005/8/layout/vList2"/>
    <dgm:cxn modelId="{41613040-012E-449F-B38F-04E017668821}" srcId="{ACECF427-300F-43C6-A966-EEB1F3C8E2FD}" destId="{660B3DAC-CCAB-47E7-89BB-A20ACD87863C}" srcOrd="0" destOrd="0" parTransId="{F058D5C0-D0A4-4787-B3D9-AD00BF49D333}" sibTransId="{0DEB5317-B1BE-4882-BABD-6131BB1106E2}"/>
    <dgm:cxn modelId="{113D6270-E323-42D3-B33B-0353353CEABD}" srcId="{ACECF427-300F-43C6-A966-EEB1F3C8E2FD}" destId="{38E52490-DF40-4F9F-B484-7F558BD35908}" srcOrd="2" destOrd="0" parTransId="{626FFBEE-7D02-4A36-B4C2-CF529F46BEFA}" sibTransId="{5FD00C65-8017-4FD3-A2A6-F8429343024A}"/>
    <dgm:cxn modelId="{9DE56294-4F59-4D75-BD1E-29DE46FAD32B}" srcId="{1BC11115-7628-4038-A4D0-33417AB41544}" destId="{006110BA-AC80-43D5-97A1-5943C337B804}" srcOrd="0" destOrd="0" parTransId="{471F955B-64E0-44C7-870B-166EB7E0C8DD}" sibTransId="{B53E9725-2489-4EEE-911D-849D4E3E4409}"/>
    <dgm:cxn modelId="{099394A5-AEEA-47AD-987D-C2D238B1A627}" type="presOf" srcId="{74485FC6-8B0A-4F1B-8165-C166BB4AEAF0}" destId="{BEB085D7-D9CC-447E-8E5E-18C9088A2881}" srcOrd="0" destOrd="1" presId="urn:microsoft.com/office/officeart/2005/8/layout/vList2"/>
    <dgm:cxn modelId="{1FFFABAF-95E6-4D22-AEF4-4022D99D1CC8}" type="presOf" srcId="{660B3DAC-CCAB-47E7-89BB-A20ACD87863C}" destId="{383923A7-BD21-43CC-97B4-76B807D08186}" srcOrd="0" destOrd="0" presId="urn:microsoft.com/office/officeart/2005/8/layout/vList2"/>
    <dgm:cxn modelId="{7809C6C2-D27F-4133-8510-ACC282DEFFC3}" srcId="{660B3DAC-CCAB-47E7-89BB-A20ACD87863C}" destId="{A7ACA644-6BD5-448B-94BC-0A2C1D8BD73C}" srcOrd="1" destOrd="0" parTransId="{61A0500C-91B6-4D7C-AA0F-E4DDBD63013C}" sibTransId="{D1B2377A-7BCA-4F73-BF6E-10FA4888A0D8}"/>
    <dgm:cxn modelId="{DC3094CE-087A-41BB-8740-EACD5D913553}" type="presOf" srcId="{38E52490-DF40-4F9F-B484-7F558BD35908}" destId="{AF75B935-21A1-446D-8CD2-D56F3D5ED0F6}" srcOrd="0" destOrd="0" presId="urn:microsoft.com/office/officeart/2005/8/layout/vList2"/>
    <dgm:cxn modelId="{7EA170D5-A578-46B6-97DC-A9F9B0029F1C}" srcId="{660B3DAC-CCAB-47E7-89BB-A20ACD87863C}" destId="{83E3616E-4F8F-47ED-B3F3-4A888CBF78A6}" srcOrd="0" destOrd="0" parTransId="{4AA33E42-99AB-463E-969E-DBAC184BCBA6}" sibTransId="{B2C1DD07-3520-409B-8B5B-2C414D926C62}"/>
    <dgm:cxn modelId="{791EBDDE-7CC7-4275-9E38-FAC8843CAE5B}" type="presOf" srcId="{ACECF427-300F-43C6-A966-EEB1F3C8E2FD}" destId="{D6D48FFD-4856-44BD-B2BF-FF529EE62E54}" srcOrd="0" destOrd="0" presId="urn:microsoft.com/office/officeart/2005/8/layout/vList2"/>
    <dgm:cxn modelId="{CCAB0CE6-9067-44FD-BE43-D3E6692FA346}" srcId="{ACECF427-300F-43C6-A966-EEB1F3C8E2FD}" destId="{1BC11115-7628-4038-A4D0-33417AB41544}" srcOrd="1" destOrd="0" parTransId="{1EE37D2F-9296-4F8A-A8E0-CD09B740154E}" sibTransId="{211F8A84-97A4-460D-93D7-A85D9E04F73F}"/>
    <dgm:cxn modelId="{A70D6BE8-D8AB-4C94-A1B5-204470C2314D}" type="presOf" srcId="{A7ACA644-6BD5-448B-94BC-0A2C1D8BD73C}" destId="{7BA161A4-0FFD-4586-953C-ED5A15402A97}" srcOrd="0" destOrd="1" presId="urn:microsoft.com/office/officeart/2005/8/layout/vList2"/>
    <dgm:cxn modelId="{A1BE34FD-C9EA-4F84-8BA4-1FBA0881B8F7}" type="presOf" srcId="{83E3616E-4F8F-47ED-B3F3-4A888CBF78A6}" destId="{7BA161A4-0FFD-4586-953C-ED5A15402A97}" srcOrd="0" destOrd="0" presId="urn:microsoft.com/office/officeart/2005/8/layout/vList2"/>
    <dgm:cxn modelId="{E6A77AB1-FFDF-4600-BEF9-195DC0C314BC}" type="presParOf" srcId="{D6D48FFD-4856-44BD-B2BF-FF529EE62E54}" destId="{383923A7-BD21-43CC-97B4-76B807D08186}" srcOrd="0" destOrd="0" presId="urn:microsoft.com/office/officeart/2005/8/layout/vList2"/>
    <dgm:cxn modelId="{852A55E0-4A7E-4D1B-A8D2-AAD5D1B00951}" type="presParOf" srcId="{D6D48FFD-4856-44BD-B2BF-FF529EE62E54}" destId="{7BA161A4-0FFD-4586-953C-ED5A15402A97}" srcOrd="1" destOrd="0" presId="urn:microsoft.com/office/officeart/2005/8/layout/vList2"/>
    <dgm:cxn modelId="{3DFE9253-C3A6-4FEB-8BC6-5381BF5C2A40}" type="presParOf" srcId="{D6D48FFD-4856-44BD-B2BF-FF529EE62E54}" destId="{7ABB2001-5D63-411B-9A00-1574CE707024}" srcOrd="2" destOrd="0" presId="urn:microsoft.com/office/officeart/2005/8/layout/vList2"/>
    <dgm:cxn modelId="{3EADBADE-DED1-45B3-A6C9-FC58CB56B83B}" type="presParOf" srcId="{D6D48FFD-4856-44BD-B2BF-FF529EE62E54}" destId="{BEB085D7-D9CC-447E-8E5E-18C9088A2881}" srcOrd="3" destOrd="0" presId="urn:microsoft.com/office/officeart/2005/8/layout/vList2"/>
    <dgm:cxn modelId="{8EA41C74-FAF9-4423-B547-065D66CA99FF}" type="presParOf" srcId="{D6D48FFD-4856-44BD-B2BF-FF529EE62E54}" destId="{AF75B935-21A1-446D-8CD2-D56F3D5ED0F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2B05252-8F60-4C40-B524-A0358EBC35DE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E0182130-435F-4086-BA7D-DA4C17026486}">
      <dgm:prSet/>
      <dgm:spPr/>
      <dgm:t>
        <a:bodyPr/>
        <a:lstStyle/>
        <a:p>
          <a:r>
            <a:rPr lang="en-US" dirty="0"/>
            <a:t>Carbon free portfolios require a fresh look at cost allocation</a:t>
          </a:r>
        </a:p>
      </dgm:t>
    </dgm:pt>
    <dgm:pt modelId="{8B506468-74BA-4AC1-A7AB-0973AC974FA4}" type="parTrans" cxnId="{EB05D600-029D-4ACF-B36F-10624ADE63BF}">
      <dgm:prSet/>
      <dgm:spPr/>
      <dgm:t>
        <a:bodyPr/>
        <a:lstStyle/>
        <a:p>
          <a:endParaRPr lang="en-US"/>
        </a:p>
      </dgm:t>
    </dgm:pt>
    <dgm:pt modelId="{67C7186D-7BDB-4B23-84B5-528EA4BF75E1}" type="sibTrans" cxnId="{EB05D600-029D-4ACF-B36F-10624ADE63BF}">
      <dgm:prSet/>
      <dgm:spPr/>
      <dgm:t>
        <a:bodyPr/>
        <a:lstStyle/>
        <a:p>
          <a:endParaRPr lang="en-US"/>
        </a:p>
      </dgm:t>
    </dgm:pt>
    <dgm:pt modelId="{BE6FE76A-7D7E-4D14-AFC7-475E3E12DD8D}">
      <dgm:prSet/>
      <dgm:spPr/>
      <dgm:t>
        <a:bodyPr/>
        <a:lstStyle/>
        <a:p>
          <a:r>
            <a:rPr lang="en-US" dirty="0"/>
            <a:t>The goal is to maintain alignment between cost causation and cost allocation</a:t>
          </a:r>
        </a:p>
      </dgm:t>
    </dgm:pt>
    <dgm:pt modelId="{52910CA9-E193-4812-A5C1-1D4AA039E477}" type="parTrans" cxnId="{BE0F6AD4-879F-420F-AB03-6D45DAB2E4EF}">
      <dgm:prSet/>
      <dgm:spPr/>
      <dgm:t>
        <a:bodyPr/>
        <a:lstStyle/>
        <a:p>
          <a:endParaRPr lang="en-US"/>
        </a:p>
      </dgm:t>
    </dgm:pt>
    <dgm:pt modelId="{6A061426-E3A6-41E7-9508-5E6B912D0835}" type="sibTrans" cxnId="{BE0F6AD4-879F-420F-AB03-6D45DAB2E4EF}">
      <dgm:prSet/>
      <dgm:spPr/>
      <dgm:t>
        <a:bodyPr/>
        <a:lstStyle/>
        <a:p>
          <a:endParaRPr lang="en-US"/>
        </a:p>
      </dgm:t>
    </dgm:pt>
    <dgm:pt modelId="{12495001-339C-4EEF-90A1-806E6766216B}">
      <dgm:prSet/>
      <dgm:spPr/>
      <dgm:t>
        <a:bodyPr/>
        <a:lstStyle/>
        <a:p>
          <a:r>
            <a:rPr lang="en-US" dirty="0"/>
            <a:t>Customers who benefit</a:t>
          </a:r>
        </a:p>
      </dgm:t>
    </dgm:pt>
    <dgm:pt modelId="{26E95BC9-D115-409C-970C-8A14F65C1AFF}" type="parTrans" cxnId="{EA1FEFCD-FBF0-4083-AADD-F410332432CA}">
      <dgm:prSet/>
      <dgm:spPr/>
      <dgm:t>
        <a:bodyPr/>
        <a:lstStyle/>
        <a:p>
          <a:endParaRPr lang="en-US"/>
        </a:p>
      </dgm:t>
    </dgm:pt>
    <dgm:pt modelId="{CA3BFE42-8F67-40BF-995E-26CD0DAD4694}" type="sibTrans" cxnId="{EA1FEFCD-FBF0-4083-AADD-F410332432CA}">
      <dgm:prSet/>
      <dgm:spPr/>
      <dgm:t>
        <a:bodyPr/>
        <a:lstStyle/>
        <a:p>
          <a:endParaRPr lang="en-US"/>
        </a:p>
      </dgm:t>
    </dgm:pt>
    <dgm:pt modelId="{F0AC9CF5-6E1F-495E-AC97-95B06CEFB858}">
      <dgm:prSet/>
      <dgm:spPr/>
      <dgm:t>
        <a:bodyPr/>
        <a:lstStyle/>
        <a:p>
          <a:r>
            <a:rPr lang="en-US" dirty="0"/>
            <a:t>Customers who cause expenses</a:t>
          </a:r>
        </a:p>
      </dgm:t>
    </dgm:pt>
    <dgm:pt modelId="{04503ECF-C768-4513-9418-29A9E0E5E2F9}" type="parTrans" cxnId="{F9FCF9C9-7119-4B67-A63F-ADA5BAC882CE}">
      <dgm:prSet/>
      <dgm:spPr/>
      <dgm:t>
        <a:bodyPr/>
        <a:lstStyle/>
        <a:p>
          <a:endParaRPr lang="en-US"/>
        </a:p>
      </dgm:t>
    </dgm:pt>
    <dgm:pt modelId="{2DA0B6C7-8B25-46CA-B368-188E5A2E2170}" type="sibTrans" cxnId="{F9FCF9C9-7119-4B67-A63F-ADA5BAC882CE}">
      <dgm:prSet/>
      <dgm:spPr/>
      <dgm:t>
        <a:bodyPr/>
        <a:lstStyle/>
        <a:p>
          <a:endParaRPr lang="en-US"/>
        </a:p>
      </dgm:t>
    </dgm:pt>
    <dgm:pt modelId="{A0F5B534-BADA-424C-B9AD-731DC794695D}" type="pres">
      <dgm:prSet presAssocID="{82B05252-8F60-4C40-B524-A0358EBC35DE}" presName="root" presStyleCnt="0">
        <dgm:presLayoutVars>
          <dgm:dir/>
          <dgm:resizeHandles val="exact"/>
        </dgm:presLayoutVars>
      </dgm:prSet>
      <dgm:spPr/>
    </dgm:pt>
    <dgm:pt modelId="{8D0F40E3-F8BE-4364-956C-76C05370BCA6}" type="pres">
      <dgm:prSet presAssocID="{E0182130-435F-4086-BA7D-DA4C17026486}" presName="compNode" presStyleCnt="0"/>
      <dgm:spPr/>
    </dgm:pt>
    <dgm:pt modelId="{CDA4F9BF-2BDE-4EB7-863D-4952D328F6D1}" type="pres">
      <dgm:prSet presAssocID="{E0182130-435F-4086-BA7D-DA4C17026486}" presName="bgRect" presStyleLbl="bgShp" presStyleIdx="0" presStyleCnt="2"/>
      <dgm:spPr/>
    </dgm:pt>
    <dgm:pt modelId="{392D242F-C276-4489-9E00-3C4686155B93}" type="pres">
      <dgm:prSet presAssocID="{E0182130-435F-4086-BA7D-DA4C1702648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outline"/>
        </a:ext>
      </dgm:extLst>
    </dgm:pt>
    <dgm:pt modelId="{72C4A50F-AC5F-4CAE-A64E-EB7FF1F4374F}" type="pres">
      <dgm:prSet presAssocID="{E0182130-435F-4086-BA7D-DA4C17026486}" presName="spaceRect" presStyleCnt="0"/>
      <dgm:spPr/>
    </dgm:pt>
    <dgm:pt modelId="{98E9AA3A-7D89-4DCD-8CC8-9A204819F1AD}" type="pres">
      <dgm:prSet presAssocID="{E0182130-435F-4086-BA7D-DA4C17026486}" presName="parTx" presStyleLbl="revTx" presStyleIdx="0" presStyleCnt="3">
        <dgm:presLayoutVars>
          <dgm:chMax val="0"/>
          <dgm:chPref val="0"/>
        </dgm:presLayoutVars>
      </dgm:prSet>
      <dgm:spPr/>
    </dgm:pt>
    <dgm:pt modelId="{1A7F7CF5-7EF6-4FC8-B490-C766D8503BF5}" type="pres">
      <dgm:prSet presAssocID="{67C7186D-7BDB-4B23-84B5-528EA4BF75E1}" presName="sibTrans" presStyleCnt="0"/>
      <dgm:spPr/>
    </dgm:pt>
    <dgm:pt modelId="{278B27E5-E0E2-4444-AD60-E224E6595600}" type="pres">
      <dgm:prSet presAssocID="{BE6FE76A-7D7E-4D14-AFC7-475E3E12DD8D}" presName="compNode" presStyleCnt="0"/>
      <dgm:spPr/>
    </dgm:pt>
    <dgm:pt modelId="{78D90668-5B2C-458A-B0FC-6779C2A63329}" type="pres">
      <dgm:prSet presAssocID="{BE6FE76A-7D7E-4D14-AFC7-475E3E12DD8D}" presName="bgRect" presStyleLbl="bgShp" presStyleIdx="1" presStyleCnt="2"/>
      <dgm:spPr/>
    </dgm:pt>
    <dgm:pt modelId="{7467C9CB-A7BD-43F4-A720-90B51C2D415D}" type="pres">
      <dgm:prSet presAssocID="{BE6FE76A-7D7E-4D14-AFC7-475E3E12DD8D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inning Plates with solid fill"/>
        </a:ext>
      </dgm:extLst>
    </dgm:pt>
    <dgm:pt modelId="{BBD63A71-5062-452A-8C42-90868F28C5E3}" type="pres">
      <dgm:prSet presAssocID="{BE6FE76A-7D7E-4D14-AFC7-475E3E12DD8D}" presName="spaceRect" presStyleCnt="0"/>
      <dgm:spPr/>
    </dgm:pt>
    <dgm:pt modelId="{521F1E64-66FA-47B3-9C84-CC4473015788}" type="pres">
      <dgm:prSet presAssocID="{BE6FE76A-7D7E-4D14-AFC7-475E3E12DD8D}" presName="parTx" presStyleLbl="revTx" presStyleIdx="1" presStyleCnt="3">
        <dgm:presLayoutVars>
          <dgm:chMax val="0"/>
          <dgm:chPref val="0"/>
        </dgm:presLayoutVars>
      </dgm:prSet>
      <dgm:spPr/>
    </dgm:pt>
    <dgm:pt modelId="{6D19DC42-CE12-49C3-A3E1-34BAC96E78EE}" type="pres">
      <dgm:prSet presAssocID="{BE6FE76A-7D7E-4D14-AFC7-475E3E12DD8D}" presName="desTx" presStyleLbl="revTx" presStyleIdx="2" presStyleCnt="3">
        <dgm:presLayoutVars/>
      </dgm:prSet>
      <dgm:spPr/>
    </dgm:pt>
  </dgm:ptLst>
  <dgm:cxnLst>
    <dgm:cxn modelId="{EB05D600-029D-4ACF-B36F-10624ADE63BF}" srcId="{82B05252-8F60-4C40-B524-A0358EBC35DE}" destId="{E0182130-435F-4086-BA7D-DA4C17026486}" srcOrd="0" destOrd="0" parTransId="{8B506468-74BA-4AC1-A7AB-0973AC974FA4}" sibTransId="{67C7186D-7BDB-4B23-84B5-528EA4BF75E1}"/>
    <dgm:cxn modelId="{C0DE5607-1BA9-43E5-B603-98E22079B1F1}" type="presOf" srcId="{F0AC9CF5-6E1F-495E-AC97-95B06CEFB858}" destId="{6D19DC42-CE12-49C3-A3E1-34BAC96E78EE}" srcOrd="0" destOrd="1" presId="urn:microsoft.com/office/officeart/2018/2/layout/IconVerticalSolidList"/>
    <dgm:cxn modelId="{3239B09E-DB95-4189-8C03-90AD32689684}" type="presOf" srcId="{12495001-339C-4EEF-90A1-806E6766216B}" destId="{6D19DC42-CE12-49C3-A3E1-34BAC96E78EE}" srcOrd="0" destOrd="0" presId="urn:microsoft.com/office/officeart/2018/2/layout/IconVerticalSolidList"/>
    <dgm:cxn modelId="{D19D47B6-EF5A-46CF-B49A-B4B17936B394}" type="presOf" srcId="{E0182130-435F-4086-BA7D-DA4C17026486}" destId="{98E9AA3A-7D89-4DCD-8CC8-9A204819F1AD}" srcOrd="0" destOrd="0" presId="urn:microsoft.com/office/officeart/2018/2/layout/IconVerticalSolidList"/>
    <dgm:cxn modelId="{F9FCF9C9-7119-4B67-A63F-ADA5BAC882CE}" srcId="{BE6FE76A-7D7E-4D14-AFC7-475E3E12DD8D}" destId="{F0AC9CF5-6E1F-495E-AC97-95B06CEFB858}" srcOrd="1" destOrd="0" parTransId="{04503ECF-C768-4513-9418-29A9E0E5E2F9}" sibTransId="{2DA0B6C7-8B25-46CA-B368-188E5A2E2170}"/>
    <dgm:cxn modelId="{EA1FEFCD-FBF0-4083-AADD-F410332432CA}" srcId="{BE6FE76A-7D7E-4D14-AFC7-475E3E12DD8D}" destId="{12495001-339C-4EEF-90A1-806E6766216B}" srcOrd="0" destOrd="0" parTransId="{26E95BC9-D115-409C-970C-8A14F65C1AFF}" sibTransId="{CA3BFE42-8F67-40BF-995E-26CD0DAD4694}"/>
    <dgm:cxn modelId="{BE0F6AD4-879F-420F-AB03-6D45DAB2E4EF}" srcId="{82B05252-8F60-4C40-B524-A0358EBC35DE}" destId="{BE6FE76A-7D7E-4D14-AFC7-475E3E12DD8D}" srcOrd="1" destOrd="0" parTransId="{52910CA9-E193-4812-A5C1-1D4AA039E477}" sibTransId="{6A061426-E3A6-41E7-9508-5E6B912D0835}"/>
    <dgm:cxn modelId="{5DF853FC-5DB5-4BD2-ABED-35F00E13F295}" type="presOf" srcId="{82B05252-8F60-4C40-B524-A0358EBC35DE}" destId="{A0F5B534-BADA-424C-B9AD-731DC794695D}" srcOrd="0" destOrd="0" presId="urn:microsoft.com/office/officeart/2018/2/layout/IconVerticalSolidList"/>
    <dgm:cxn modelId="{1B6A68FE-EB0C-4515-903A-FCA5A84ABE12}" type="presOf" srcId="{BE6FE76A-7D7E-4D14-AFC7-475E3E12DD8D}" destId="{521F1E64-66FA-47B3-9C84-CC4473015788}" srcOrd="0" destOrd="0" presId="urn:microsoft.com/office/officeart/2018/2/layout/IconVerticalSolidList"/>
    <dgm:cxn modelId="{D1FAAC39-900E-40D6-9880-7099579DD93D}" type="presParOf" srcId="{A0F5B534-BADA-424C-B9AD-731DC794695D}" destId="{8D0F40E3-F8BE-4364-956C-76C05370BCA6}" srcOrd="0" destOrd="0" presId="urn:microsoft.com/office/officeart/2018/2/layout/IconVerticalSolidList"/>
    <dgm:cxn modelId="{CAA75AAB-73BD-48F9-AA15-EE357C12A8D4}" type="presParOf" srcId="{8D0F40E3-F8BE-4364-956C-76C05370BCA6}" destId="{CDA4F9BF-2BDE-4EB7-863D-4952D328F6D1}" srcOrd="0" destOrd="0" presId="urn:microsoft.com/office/officeart/2018/2/layout/IconVerticalSolidList"/>
    <dgm:cxn modelId="{2629740F-3F02-41AE-9ABE-BB1D307672A4}" type="presParOf" srcId="{8D0F40E3-F8BE-4364-956C-76C05370BCA6}" destId="{392D242F-C276-4489-9E00-3C4686155B93}" srcOrd="1" destOrd="0" presId="urn:microsoft.com/office/officeart/2018/2/layout/IconVerticalSolidList"/>
    <dgm:cxn modelId="{DCF59A10-13FD-45D2-BD4F-5F16F1DC81C3}" type="presParOf" srcId="{8D0F40E3-F8BE-4364-956C-76C05370BCA6}" destId="{72C4A50F-AC5F-4CAE-A64E-EB7FF1F4374F}" srcOrd="2" destOrd="0" presId="urn:microsoft.com/office/officeart/2018/2/layout/IconVerticalSolidList"/>
    <dgm:cxn modelId="{0E59E81B-A471-4AF1-84C5-308872E4411D}" type="presParOf" srcId="{8D0F40E3-F8BE-4364-956C-76C05370BCA6}" destId="{98E9AA3A-7D89-4DCD-8CC8-9A204819F1AD}" srcOrd="3" destOrd="0" presId="urn:microsoft.com/office/officeart/2018/2/layout/IconVerticalSolidList"/>
    <dgm:cxn modelId="{39077852-9E7B-4C7B-AA47-D8A55671D43D}" type="presParOf" srcId="{A0F5B534-BADA-424C-B9AD-731DC794695D}" destId="{1A7F7CF5-7EF6-4FC8-B490-C766D8503BF5}" srcOrd="1" destOrd="0" presId="urn:microsoft.com/office/officeart/2018/2/layout/IconVerticalSolidList"/>
    <dgm:cxn modelId="{89EC12DE-99AC-472B-A393-EF73DA72A133}" type="presParOf" srcId="{A0F5B534-BADA-424C-B9AD-731DC794695D}" destId="{278B27E5-E0E2-4444-AD60-E224E6595600}" srcOrd="2" destOrd="0" presId="urn:microsoft.com/office/officeart/2018/2/layout/IconVerticalSolidList"/>
    <dgm:cxn modelId="{096F822C-77B2-4982-A9DC-370A1B5504C9}" type="presParOf" srcId="{278B27E5-E0E2-4444-AD60-E224E6595600}" destId="{78D90668-5B2C-458A-B0FC-6779C2A63329}" srcOrd="0" destOrd="0" presId="urn:microsoft.com/office/officeart/2018/2/layout/IconVerticalSolidList"/>
    <dgm:cxn modelId="{5B6E0D26-3D39-4D8C-A5B0-8F893F3C4DA2}" type="presParOf" srcId="{278B27E5-E0E2-4444-AD60-E224E6595600}" destId="{7467C9CB-A7BD-43F4-A720-90B51C2D415D}" srcOrd="1" destOrd="0" presId="urn:microsoft.com/office/officeart/2018/2/layout/IconVerticalSolidList"/>
    <dgm:cxn modelId="{F3F38ED6-4936-4C5B-93BB-AF91B41D6BD1}" type="presParOf" srcId="{278B27E5-E0E2-4444-AD60-E224E6595600}" destId="{BBD63A71-5062-452A-8C42-90868F28C5E3}" srcOrd="2" destOrd="0" presId="urn:microsoft.com/office/officeart/2018/2/layout/IconVerticalSolidList"/>
    <dgm:cxn modelId="{6DCC3001-77C0-4C8D-985C-29BEBD7EFD99}" type="presParOf" srcId="{278B27E5-E0E2-4444-AD60-E224E6595600}" destId="{521F1E64-66FA-47B3-9C84-CC4473015788}" srcOrd="3" destOrd="0" presId="urn:microsoft.com/office/officeart/2018/2/layout/IconVerticalSolidList"/>
    <dgm:cxn modelId="{345E42B4-536D-4F0A-B5AB-D768839AB240}" type="presParOf" srcId="{278B27E5-E0E2-4444-AD60-E224E6595600}" destId="{6D19DC42-CE12-49C3-A3E1-34BAC96E78EE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8090A-DC4C-4A9B-9FFC-86EE864799A3}">
      <dsp:nvSpPr>
        <dsp:cNvPr id="0" name=""/>
        <dsp:cNvSpPr/>
      </dsp:nvSpPr>
      <dsp:spPr>
        <a:xfrm>
          <a:off x="0" y="97079"/>
          <a:ext cx="8305800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Please Note:</a:t>
          </a:r>
          <a:endParaRPr lang="en-US" sz="3200" kern="1200"/>
        </a:p>
      </dsp:txBody>
      <dsp:txXfrm>
        <a:off x="37467" y="134546"/>
        <a:ext cx="8230866" cy="692586"/>
      </dsp:txXfrm>
    </dsp:sp>
    <dsp:sp modelId="{3828E261-464A-4587-9EEE-8541C892DB4A}">
      <dsp:nvSpPr>
        <dsp:cNvPr id="0" name=""/>
        <dsp:cNvSpPr/>
      </dsp:nvSpPr>
      <dsp:spPr>
        <a:xfrm>
          <a:off x="0" y="864599"/>
          <a:ext cx="8305800" cy="2848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There is more than one generation production allocation method that could be used.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The methods shown are for illustrative purposes.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 dirty="0"/>
            <a:t>All data is for discussion purposes and is subject to change.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kern="1200"/>
            <a:t>Allocators are based on forecast load and resource portfolios that will change.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i="1" kern="1200" dirty="0"/>
            <a:t>We want and appreciate your input. </a:t>
          </a:r>
        </a:p>
      </dsp:txBody>
      <dsp:txXfrm>
        <a:off x="0" y="864599"/>
        <a:ext cx="8305800" cy="28483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4773E-C920-4372-A826-1B82C6A46A23}">
      <dsp:nvSpPr>
        <dsp:cNvPr id="0" name=""/>
        <dsp:cNvSpPr/>
      </dsp:nvSpPr>
      <dsp:spPr>
        <a:xfrm>
          <a:off x="0" y="705802"/>
          <a:ext cx="83153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05570-4AF5-4A9A-AF18-6310CB0A3544}">
      <dsp:nvSpPr>
        <dsp:cNvPr id="0" name=""/>
        <dsp:cNvSpPr/>
      </dsp:nvSpPr>
      <dsp:spPr>
        <a:xfrm>
          <a:off x="394163" y="998982"/>
          <a:ext cx="716661" cy="7166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FA6F22-C683-49EB-806E-88104955BF49}">
      <dsp:nvSpPr>
        <dsp:cNvPr id="0" name=""/>
        <dsp:cNvSpPr/>
      </dsp:nvSpPr>
      <dsp:spPr>
        <a:xfrm>
          <a:off x="1504988" y="705802"/>
          <a:ext cx="3741896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move away from fossil generation has changed how we plan and operate the power system</a:t>
          </a:r>
        </a:p>
      </dsp:txBody>
      <dsp:txXfrm>
        <a:off x="1504988" y="705802"/>
        <a:ext cx="3741896" cy="1303020"/>
      </dsp:txXfrm>
    </dsp:sp>
    <dsp:sp modelId="{F277D162-84CC-4162-AE73-86225D1872D6}">
      <dsp:nvSpPr>
        <dsp:cNvPr id="0" name=""/>
        <dsp:cNvSpPr/>
      </dsp:nvSpPr>
      <dsp:spPr>
        <a:xfrm>
          <a:off x="5246884" y="705802"/>
          <a:ext cx="3068440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Gross load (traditional)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Load net of must take renewables (moving forward)</a:t>
          </a:r>
        </a:p>
      </dsp:txBody>
      <dsp:txXfrm>
        <a:off x="5246884" y="705802"/>
        <a:ext cx="3068440" cy="1303020"/>
      </dsp:txXfrm>
    </dsp:sp>
    <dsp:sp modelId="{40A51BDE-E135-41F7-B309-845387BABF93}">
      <dsp:nvSpPr>
        <dsp:cNvPr id="0" name=""/>
        <dsp:cNvSpPr/>
      </dsp:nvSpPr>
      <dsp:spPr>
        <a:xfrm>
          <a:off x="0" y="2334577"/>
          <a:ext cx="83153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2CF1DD-C3B3-4412-B100-2A56C20E7799}">
      <dsp:nvSpPr>
        <dsp:cNvPr id="0" name=""/>
        <dsp:cNvSpPr/>
      </dsp:nvSpPr>
      <dsp:spPr>
        <a:xfrm>
          <a:off x="394163" y="2627757"/>
          <a:ext cx="716661" cy="7166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D5296-1DEF-4218-914E-A74CD6A1060A}">
      <dsp:nvSpPr>
        <dsp:cNvPr id="0" name=""/>
        <dsp:cNvSpPr/>
      </dsp:nvSpPr>
      <dsp:spPr>
        <a:xfrm>
          <a:off x="1504988" y="2334577"/>
          <a:ext cx="6810336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Modern rate design can enable customers to respond to price signals so the system operates more efficiently.</a:t>
          </a:r>
        </a:p>
      </dsp:txBody>
      <dsp:txXfrm>
        <a:off x="1504988" y="2334577"/>
        <a:ext cx="6810336" cy="13030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0C6A8A-24DF-4EB5-9A5F-15EB5767EA68}">
      <dsp:nvSpPr>
        <dsp:cNvPr id="0" name=""/>
        <dsp:cNvSpPr/>
      </dsp:nvSpPr>
      <dsp:spPr>
        <a:xfrm>
          <a:off x="0" y="705802"/>
          <a:ext cx="83154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7C5468-CCBE-48F5-B792-23778FD9231B}">
      <dsp:nvSpPr>
        <dsp:cNvPr id="0" name=""/>
        <dsp:cNvSpPr/>
      </dsp:nvSpPr>
      <dsp:spPr>
        <a:xfrm>
          <a:off x="394163" y="998982"/>
          <a:ext cx="716661" cy="7166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F6DCD2-810E-43B6-9DFD-A041C586D6A0}">
      <dsp:nvSpPr>
        <dsp:cNvPr id="0" name=""/>
        <dsp:cNvSpPr/>
      </dsp:nvSpPr>
      <dsp:spPr>
        <a:xfrm>
          <a:off x="1504988" y="705802"/>
          <a:ext cx="3741941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Existing production allocation methods</a:t>
          </a:r>
          <a:endParaRPr lang="en-US" sz="2400" kern="1200"/>
        </a:p>
      </dsp:txBody>
      <dsp:txXfrm>
        <a:off x="1504988" y="705802"/>
        <a:ext cx="3741941" cy="1303020"/>
      </dsp:txXfrm>
    </dsp:sp>
    <dsp:sp modelId="{85C85A04-3459-4726-912E-7BF23D55B085}">
      <dsp:nvSpPr>
        <dsp:cNvPr id="0" name=""/>
        <dsp:cNvSpPr/>
      </dsp:nvSpPr>
      <dsp:spPr>
        <a:xfrm>
          <a:off x="5246929" y="705802"/>
          <a:ext cx="3068495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3S1W gross load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/>
            <a:t>Four hours of the year allocate production revenue requirements</a:t>
          </a:r>
          <a:endParaRPr lang="en-US" sz="1400" kern="1200"/>
        </a:p>
      </dsp:txBody>
      <dsp:txXfrm>
        <a:off x="5246929" y="705802"/>
        <a:ext cx="3068495" cy="1303020"/>
      </dsp:txXfrm>
    </dsp:sp>
    <dsp:sp modelId="{A692E1BE-49E7-4650-8345-AECF19A71954}">
      <dsp:nvSpPr>
        <dsp:cNvPr id="0" name=""/>
        <dsp:cNvSpPr/>
      </dsp:nvSpPr>
      <dsp:spPr>
        <a:xfrm>
          <a:off x="0" y="2334577"/>
          <a:ext cx="83154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D6EF26-E874-48F7-83DE-3896C2AB79E9}">
      <dsp:nvSpPr>
        <dsp:cNvPr id="0" name=""/>
        <dsp:cNvSpPr/>
      </dsp:nvSpPr>
      <dsp:spPr>
        <a:xfrm>
          <a:off x="394163" y="2627756"/>
          <a:ext cx="716661" cy="7166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972352-E508-47A3-9B9A-728113369869}">
      <dsp:nvSpPr>
        <dsp:cNvPr id="0" name=""/>
        <dsp:cNvSpPr/>
      </dsp:nvSpPr>
      <dsp:spPr>
        <a:xfrm>
          <a:off x="1504988" y="2334577"/>
          <a:ext cx="3741941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0" kern="1200"/>
            <a:t>Production allocation considerations going forward</a:t>
          </a:r>
          <a:endParaRPr lang="en-US" sz="2400" kern="1200"/>
        </a:p>
      </dsp:txBody>
      <dsp:txXfrm>
        <a:off x="1504988" y="2334577"/>
        <a:ext cx="3741941" cy="1303020"/>
      </dsp:txXfrm>
    </dsp:sp>
    <dsp:sp modelId="{90A623CA-21E6-47BD-9394-753139059D16}">
      <dsp:nvSpPr>
        <dsp:cNvPr id="0" name=""/>
        <dsp:cNvSpPr/>
      </dsp:nvSpPr>
      <dsp:spPr>
        <a:xfrm>
          <a:off x="5246929" y="2334577"/>
          <a:ext cx="3068495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2024 and beyond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Based on system risk (LOLE)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Based on net load</a:t>
          </a:r>
          <a:endParaRPr lang="en-US" sz="1400" kern="120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/>
            <a:t>Others</a:t>
          </a:r>
          <a:endParaRPr lang="en-US" sz="1400" kern="1200"/>
        </a:p>
      </dsp:txBody>
      <dsp:txXfrm>
        <a:off x="5246929" y="2334577"/>
        <a:ext cx="3068495" cy="13030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57B77-01A4-4A12-AB1A-6E3ABC459231}">
      <dsp:nvSpPr>
        <dsp:cNvPr id="0" name=""/>
        <dsp:cNvSpPr/>
      </dsp:nvSpPr>
      <dsp:spPr>
        <a:xfrm>
          <a:off x="0" y="23782"/>
          <a:ext cx="8305800" cy="15514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Considerations for production allocation</a:t>
          </a:r>
        </a:p>
      </dsp:txBody>
      <dsp:txXfrm>
        <a:off x="75734" y="99516"/>
        <a:ext cx="8154332" cy="1399952"/>
      </dsp:txXfrm>
    </dsp:sp>
    <dsp:sp modelId="{AFAB39A9-1DA3-41A9-A346-9D5979D7C9C0}">
      <dsp:nvSpPr>
        <dsp:cNvPr id="0" name=""/>
        <dsp:cNvSpPr/>
      </dsp:nvSpPr>
      <dsp:spPr>
        <a:xfrm>
          <a:off x="0" y="1575202"/>
          <a:ext cx="8305800" cy="20586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Align costs with customer classes that benefit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Gross load vs net load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Gradualism and rate shock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Inter-Class subsidies</a:t>
          </a:r>
        </a:p>
      </dsp:txBody>
      <dsp:txXfrm>
        <a:off x="0" y="1575202"/>
        <a:ext cx="8305800" cy="205861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256E80-2AC3-4517-8F1C-69A8EAA4B81B}">
      <dsp:nvSpPr>
        <dsp:cNvPr id="0" name=""/>
        <dsp:cNvSpPr/>
      </dsp:nvSpPr>
      <dsp:spPr>
        <a:xfrm>
          <a:off x="0" y="5287"/>
          <a:ext cx="8315425" cy="19492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We want your thoughts on using a two-step process</a:t>
          </a:r>
        </a:p>
      </dsp:txBody>
      <dsp:txXfrm>
        <a:off x="95153" y="100440"/>
        <a:ext cx="8125119" cy="1758914"/>
      </dsp:txXfrm>
    </dsp:sp>
    <dsp:sp modelId="{D07B3DA3-CC75-4056-9734-9B73B949C00A}">
      <dsp:nvSpPr>
        <dsp:cNvPr id="0" name=""/>
        <dsp:cNvSpPr/>
      </dsp:nvSpPr>
      <dsp:spPr>
        <a:xfrm>
          <a:off x="0" y="1954507"/>
          <a:ext cx="8315425" cy="23836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15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3800" kern="1200" dirty="0"/>
            <a:t>Net renewable generation from all customer class loads</a:t>
          </a:r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rabicPeriod"/>
          </a:pPr>
          <a:r>
            <a:rPr lang="en-US" sz="3800" kern="1200" dirty="0"/>
            <a:t>Then allocate fixed costs using residuals loads </a:t>
          </a:r>
        </a:p>
      </dsp:txBody>
      <dsp:txXfrm>
        <a:off x="0" y="1954507"/>
        <a:ext cx="8315425" cy="23836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3923A7-BD21-43CC-97B4-76B807D08186}">
      <dsp:nvSpPr>
        <dsp:cNvPr id="0" name=""/>
        <dsp:cNvSpPr/>
      </dsp:nvSpPr>
      <dsp:spPr>
        <a:xfrm>
          <a:off x="0" y="67949"/>
          <a:ext cx="83058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Stakeholders Next Steps – Allocations</a:t>
          </a:r>
        </a:p>
      </dsp:txBody>
      <dsp:txXfrm>
        <a:off x="32784" y="100733"/>
        <a:ext cx="8240232" cy="606012"/>
      </dsp:txXfrm>
    </dsp:sp>
    <dsp:sp modelId="{7BA161A4-0FFD-4586-953C-ED5A15402A97}">
      <dsp:nvSpPr>
        <dsp:cNvPr id="0" name=""/>
        <dsp:cNvSpPr/>
      </dsp:nvSpPr>
      <dsp:spPr>
        <a:xfrm>
          <a:off x="0" y="739529"/>
          <a:ext cx="8305800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Send us your proposed methodologies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You can calculate allocators, or we can help</a:t>
          </a:r>
        </a:p>
      </dsp:txBody>
      <dsp:txXfrm>
        <a:off x="0" y="739529"/>
        <a:ext cx="8305800" cy="753480"/>
      </dsp:txXfrm>
    </dsp:sp>
    <dsp:sp modelId="{7ABB2001-5D63-411B-9A00-1574CE707024}">
      <dsp:nvSpPr>
        <dsp:cNvPr id="0" name=""/>
        <dsp:cNvSpPr/>
      </dsp:nvSpPr>
      <dsp:spPr>
        <a:xfrm>
          <a:off x="0" y="1493009"/>
          <a:ext cx="83058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Wrap up / Summary</a:t>
          </a:r>
        </a:p>
      </dsp:txBody>
      <dsp:txXfrm>
        <a:off x="32784" y="1525793"/>
        <a:ext cx="8240232" cy="606012"/>
      </dsp:txXfrm>
    </dsp:sp>
    <dsp:sp modelId="{BEB085D7-D9CC-447E-8E5E-18C9088A2881}">
      <dsp:nvSpPr>
        <dsp:cNvPr id="0" name=""/>
        <dsp:cNvSpPr/>
      </dsp:nvSpPr>
      <dsp:spPr>
        <a:xfrm>
          <a:off x="0" y="2164590"/>
          <a:ext cx="8305800" cy="753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TOD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200" kern="1200"/>
            <a:t>Allocations</a:t>
          </a:r>
        </a:p>
      </dsp:txBody>
      <dsp:txXfrm>
        <a:off x="0" y="2164590"/>
        <a:ext cx="8305800" cy="753480"/>
      </dsp:txXfrm>
    </dsp:sp>
    <dsp:sp modelId="{AF75B935-21A1-446D-8CD2-D56F3D5ED0F6}">
      <dsp:nvSpPr>
        <dsp:cNvPr id="0" name=""/>
        <dsp:cNvSpPr/>
      </dsp:nvSpPr>
      <dsp:spPr>
        <a:xfrm>
          <a:off x="0" y="2918070"/>
          <a:ext cx="8305800" cy="671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Next Meeting</a:t>
          </a:r>
        </a:p>
      </dsp:txBody>
      <dsp:txXfrm>
        <a:off x="32784" y="2950854"/>
        <a:ext cx="8240232" cy="60601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4F9BF-2BDE-4EB7-863D-4952D328F6D1}">
      <dsp:nvSpPr>
        <dsp:cNvPr id="0" name=""/>
        <dsp:cNvSpPr/>
      </dsp:nvSpPr>
      <dsp:spPr>
        <a:xfrm>
          <a:off x="0" y="705802"/>
          <a:ext cx="83153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2D242F-C276-4489-9E00-3C4686155B93}">
      <dsp:nvSpPr>
        <dsp:cNvPr id="0" name=""/>
        <dsp:cNvSpPr/>
      </dsp:nvSpPr>
      <dsp:spPr>
        <a:xfrm>
          <a:off x="394163" y="998982"/>
          <a:ext cx="716661" cy="7166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E9AA3A-7D89-4DCD-8CC8-9A204819F1AD}">
      <dsp:nvSpPr>
        <dsp:cNvPr id="0" name=""/>
        <dsp:cNvSpPr/>
      </dsp:nvSpPr>
      <dsp:spPr>
        <a:xfrm>
          <a:off x="1504988" y="705802"/>
          <a:ext cx="6810336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Carbon free portfolios require a fresh look at cost allocation</a:t>
          </a:r>
        </a:p>
      </dsp:txBody>
      <dsp:txXfrm>
        <a:off x="1504988" y="705802"/>
        <a:ext cx="6810336" cy="1303020"/>
      </dsp:txXfrm>
    </dsp:sp>
    <dsp:sp modelId="{78D90668-5B2C-458A-B0FC-6779C2A63329}">
      <dsp:nvSpPr>
        <dsp:cNvPr id="0" name=""/>
        <dsp:cNvSpPr/>
      </dsp:nvSpPr>
      <dsp:spPr>
        <a:xfrm>
          <a:off x="0" y="2334577"/>
          <a:ext cx="8315325" cy="130302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67C9CB-A7BD-43F4-A720-90B51C2D415D}">
      <dsp:nvSpPr>
        <dsp:cNvPr id="0" name=""/>
        <dsp:cNvSpPr/>
      </dsp:nvSpPr>
      <dsp:spPr>
        <a:xfrm>
          <a:off x="394163" y="2627756"/>
          <a:ext cx="716661" cy="7166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1F1E64-66FA-47B3-9C84-CC4473015788}">
      <dsp:nvSpPr>
        <dsp:cNvPr id="0" name=""/>
        <dsp:cNvSpPr/>
      </dsp:nvSpPr>
      <dsp:spPr>
        <a:xfrm>
          <a:off x="1504988" y="2334577"/>
          <a:ext cx="3741896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The goal is to maintain alignment between cost causation and cost allocation</a:t>
          </a:r>
        </a:p>
      </dsp:txBody>
      <dsp:txXfrm>
        <a:off x="1504988" y="2334577"/>
        <a:ext cx="3741896" cy="1303020"/>
      </dsp:txXfrm>
    </dsp:sp>
    <dsp:sp modelId="{6D19DC42-CE12-49C3-A3E1-34BAC96E78EE}">
      <dsp:nvSpPr>
        <dsp:cNvPr id="0" name=""/>
        <dsp:cNvSpPr/>
      </dsp:nvSpPr>
      <dsp:spPr>
        <a:xfrm>
          <a:off x="5246884" y="2334577"/>
          <a:ext cx="3068440" cy="13030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903" tIns="137903" rIns="137903" bIns="137903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Customers who benefit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Customers who cause expenses</a:t>
          </a:r>
        </a:p>
      </dsp:txBody>
      <dsp:txXfrm>
        <a:off x="5246884" y="2334577"/>
        <a:ext cx="3068440" cy="1303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B4A5525-02F4-46C7-A1C4-7E1A6C9CAF8D}" type="datetimeFigureOut">
              <a:rPr lang="en-US" smtClean="0"/>
              <a:pPr/>
              <a:t>5/9/2023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A1D4B1-6B7D-401B-9883-07486A108A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719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6AAA20C-AB30-4023-8D08-C79B228BE6D5}" type="datetimeFigureOut">
              <a:rPr lang="en-US" smtClean="0"/>
              <a:pPr/>
              <a:t>5/9/2023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B7C84C-173D-44E2-B7DF-4EFAADB724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4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B7C84C-173D-44E2-B7DF-4EFAADB7245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609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382963" y="296863"/>
            <a:ext cx="1974850" cy="1481137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43572" y="2065821"/>
            <a:ext cx="7868120" cy="406938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05839" lvl="1" indent="-165229" defTabSz="881221">
              <a:buFont typeface="Arial" pitchFamily="34" charset="0"/>
              <a:buChar char="•"/>
              <a:defRPr/>
            </a:pPr>
            <a:endParaRPr lang="en-US" b="1" u="none" dirty="0"/>
          </a:p>
          <a:p>
            <a:pPr marL="165229" indent="-165229" defTabSz="881221">
              <a:buFont typeface="Arial" pitchFamily="34" charset="0"/>
              <a:buChar char="•"/>
              <a:defRPr/>
            </a:pPr>
            <a:endParaRPr lang="en-US" b="0" u="none" dirty="0"/>
          </a:p>
          <a:p>
            <a:endParaRPr lang="en-US" b="0" u="none" dirty="0"/>
          </a:p>
          <a:p>
            <a:endParaRPr lang="en-US" b="0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B7C84C-173D-44E2-B7DF-4EFAADB7245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148" y="-5863"/>
            <a:ext cx="9161917" cy="687778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4742" y="838200"/>
            <a:ext cx="7591125" cy="167640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lnSpc>
                <a:spcPct val="110000"/>
              </a:lnSpc>
              <a:defRPr sz="5000" b="0" cap="none" spc="1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101" y="2590800"/>
            <a:ext cx="7620000" cy="457200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600" b="1" cap="all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914400" y="25908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914400" y="3048000"/>
            <a:ext cx="7315200" cy="0"/>
          </a:xfrm>
          <a:prstGeom prst="line">
            <a:avLst/>
          </a:prstGeom>
          <a:ln w="3175"/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90875" y="6324600"/>
            <a:ext cx="3095325" cy="228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1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May 9, 2023</a:t>
            </a:r>
          </a:p>
        </p:txBody>
      </p:sp>
    </p:spTree>
    <p:extLst>
      <p:ext uri="{BB962C8B-B14F-4D97-AF65-F5344CB8AC3E}">
        <p14:creationId xmlns:p14="http://schemas.microsoft.com/office/powerpoint/2010/main" val="3830451563"/>
      </p:ext>
    </p:extLst>
  </p:cSld>
  <p:clrMapOvr>
    <a:masterClrMapping/>
  </p:clrMapOvr>
  <p:transition>
    <p:fade/>
  </p:transition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0217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533" y="2057400"/>
            <a:ext cx="8305800" cy="3657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0" indent="0">
              <a:lnSpc>
                <a:spcPct val="120000"/>
              </a:lnSpc>
              <a:spcBef>
                <a:spcPts val="200"/>
              </a:spcBef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C0BD2473-2625-4E03-A633-A5DABDD7898B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May 9, 2023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471491"/>
      </p:ext>
    </p:extLst>
  </p:cSld>
  <p:clrMapOvr>
    <a:masterClrMapping/>
  </p:clrMapOvr>
  <p:transition>
    <p:fade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Content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8684" y="1372400"/>
            <a:ext cx="8325050" cy="428325"/>
          </a:xfrm>
          <a:prstGeom prst="rect">
            <a:avLst/>
          </a:prstGeom>
        </p:spPr>
        <p:txBody>
          <a:bodyPr anchor="ctr"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400" b="1" cap="all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2057400"/>
            <a:ext cx="8305800" cy="3657600"/>
          </a:xfrm>
          <a:prstGeom prst="rect">
            <a:avLst/>
          </a:prstGeom>
        </p:spPr>
        <p:txBody>
          <a:bodyPr/>
          <a:lstStyle>
            <a:lvl1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1pPr>
            <a:lvl2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2pPr>
            <a:lvl3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3pPr>
            <a:lvl4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4pPr>
            <a:lvl5pPr marL="228600" indent="-228600">
              <a:lnSpc>
                <a:spcPct val="120000"/>
              </a:lnSpc>
              <a:spcBef>
                <a:spcPts val="200"/>
              </a:spcBef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476450" y="135235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86075" y="1822375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May 9, 2023</a:t>
            </a:r>
          </a:p>
        </p:txBody>
      </p:sp>
    </p:spTree>
    <p:extLst>
      <p:ext uri="{BB962C8B-B14F-4D97-AF65-F5344CB8AC3E}">
        <p14:creationId xmlns:p14="http://schemas.microsoft.com/office/powerpoint/2010/main" val="1195124548"/>
      </p:ext>
    </p:extLst>
  </p:cSld>
  <p:clrMapOvr>
    <a:masterClrMapping/>
  </p:clrMapOvr>
  <p:transition>
    <p:fade/>
  </p:transition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l">
              <a:defRPr sz="2200" b="0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841" y="1524000"/>
            <a:ext cx="8315425" cy="43434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20000"/>
              </a:lnSpc>
              <a:spcBef>
                <a:spcPts val="0"/>
              </a:spcBef>
              <a:buNone/>
              <a:defRPr sz="1800" b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2pPr>
            <a:lvl3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3pPr>
            <a:lvl4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4pPr>
            <a:lvl5pPr>
              <a:defRPr sz="2200" b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6450" y="7620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6075" y="12954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May 9, 2023</a:t>
            </a:r>
          </a:p>
        </p:txBody>
      </p:sp>
    </p:spTree>
    <p:extLst>
      <p:ext uri="{BB962C8B-B14F-4D97-AF65-F5344CB8AC3E}">
        <p14:creationId xmlns:p14="http://schemas.microsoft.com/office/powerpoint/2010/main" val="1199226969"/>
      </p:ext>
    </p:extLst>
  </p:cSld>
  <p:clrMapOvr>
    <a:masterClrMapping/>
  </p:clrMapOvr>
  <p:transition>
    <p:fade/>
  </p:transition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427038"/>
          </a:xfrm>
          <a:prstGeom prst="rect">
            <a:avLst/>
          </a:prstGeom>
        </p:spPr>
        <p:txBody>
          <a:bodyPr anchor="ctr"/>
          <a:lstStyle>
            <a:lvl1pPr algn="l">
              <a:defRPr sz="1400" b="1" cap="all" spc="100" baseline="0">
                <a:solidFill>
                  <a:schemeClr val="accent5">
                    <a:lumMod val="75000"/>
                  </a:schemeClr>
                </a:solidFill>
                <a:latin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86075" y="1041399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A3F88214-2782-49C6-AF54-19344B4B5569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May 9, 2023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99535" y="609600"/>
            <a:ext cx="82296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671693"/>
      </p:ext>
    </p:extLst>
  </p:cSld>
  <p:clrMapOvr>
    <a:masterClrMapping/>
  </p:clrMapOvr>
  <p:transition>
    <p:fade/>
  </p:transition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1375" y="6324600"/>
            <a:ext cx="24480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Slide </a:t>
            </a:r>
            <a:fld id="{E3D8E51D-5B59-45E4-AFF8-CE614DB7212D}" type="slidenum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‹#›</a:t>
            </a:fld>
            <a:r>
              <a:rPr lang="en-US" sz="900" b="0" cap="all" spc="1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| </a:t>
            </a:r>
            <a:fld id="{081824C8-1B4A-4A59-AEF6-204D41726B3F}" type="datetime4">
              <a:rPr lang="en-US" sz="900" b="0" cap="all" spc="100" baseline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pPr algn="l"/>
              <a:t>May 9, 2023</a:t>
            </a:fld>
            <a:endParaRPr lang="en-US" sz="900" b="0" cap="all" spc="100" baseline="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5059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-No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45111"/>
      </p:ext>
    </p:extLst>
  </p:cSld>
  <p:clrMapOvr>
    <a:masterClrMapping/>
  </p:clrMapOvr>
  <p:transition>
    <p:fade/>
  </p:transition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-PowerPoint-Innerpage.jpg"/>
          <p:cNvPicPr>
            <a:picLocks noChangeAspect="1"/>
          </p:cNvPicPr>
          <p:nvPr/>
        </p:nvPicPr>
        <p:blipFill>
          <a:blip r:embed="rId2" cstate="print"/>
          <a:srcRect l="18333" r="6786" b="7778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60641"/>
      </p:ext>
    </p:extLst>
  </p:cSld>
  <p:clrMapOvr>
    <a:masterClrMapping/>
  </p:clrMapOvr>
  <p:transition>
    <p:fade/>
  </p:transition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>
            <a:grpSpLocks/>
          </p:cNvGrpSpPr>
          <p:nvPr userDrawn="1"/>
        </p:nvGrpSpPr>
        <p:grpSpPr bwMode="auto">
          <a:xfrm>
            <a:off x="-9525" y="914400"/>
            <a:ext cx="9153525" cy="0"/>
            <a:chOff x="-9526" y="5867400"/>
            <a:chExt cx="9153526" cy="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-9526" y="5867400"/>
              <a:ext cx="3124200" cy="0"/>
            </a:xfrm>
            <a:prstGeom prst="line">
              <a:avLst/>
            </a:prstGeom>
            <a:ln w="152400">
              <a:solidFill>
                <a:srgbClr val="00446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167062" y="5867400"/>
              <a:ext cx="5976938" cy="0"/>
            </a:xfrm>
            <a:prstGeom prst="line">
              <a:avLst/>
            </a:prstGeom>
            <a:ln w="152400">
              <a:solidFill>
                <a:srgbClr val="397E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"/>
            <a:ext cx="8229600" cy="82296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9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B6D42C6-6278-BC4E-A21A-6E77F5D47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45237"/>
            <a:ext cx="2898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B79FA5-3B04-434F-8352-8A0543E56C6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00546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53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08" r:id="rId9"/>
  </p:sldLayoutIdLst>
  <p:transition>
    <p:fade/>
  </p:transition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Settlage@pnmresourvces.com" TargetMode="External"/><Relationship Id="rId2" Type="http://schemas.openxmlformats.org/officeDocument/2006/relationships/hyperlink" Target="mailto:Nicholas.Phillips@pnm.com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5A102A-8FD7-16F7-5437-E7451AC9FF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400" dirty="0"/>
              <a:t>Pricing Advisory Committee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FF07BBF-73A2-E19A-3DA0-13D362B411D6}"/>
              </a:ext>
            </a:extLst>
          </p:cNvPr>
          <p:cNvSpPr txBox="1"/>
          <p:nvPr/>
        </p:nvSpPr>
        <p:spPr>
          <a:xfrm>
            <a:off x="814803" y="3244334"/>
            <a:ext cx="76010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May 9, 2023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6BC2C2-3709-D398-5895-3A688D211D42}"/>
              </a:ext>
            </a:extLst>
          </p:cNvPr>
          <p:cNvSpPr txBox="1"/>
          <p:nvPr/>
        </p:nvSpPr>
        <p:spPr>
          <a:xfrm>
            <a:off x="814803" y="3810000"/>
            <a:ext cx="74147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</a:rPr>
              <a:t>Allocation Discussion</a:t>
            </a:r>
            <a:endParaRPr lang="en-US" sz="4000" b="1" i="1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4A6D82C-50DF-D5CE-C979-CF7E264DF8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93471"/>
            <a:ext cx="8335672" cy="251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3168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C9A04-C582-B9FD-6A28-2760FCA73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</p:spPr>
        <p:txBody>
          <a:bodyPr anchor="ctr">
            <a:normAutofit/>
          </a:bodyPr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23EEA210-3726-1174-83CA-B9630A7313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5855577"/>
              </p:ext>
            </p:extLst>
          </p:nvPr>
        </p:nvGraphicFramePr>
        <p:xfrm>
          <a:off x="379841" y="1524000"/>
          <a:ext cx="83154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637529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91C73-5413-2D4F-EF41-A2222F449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Allocation in a carbon free Future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41A9F16-1BF6-30CD-E808-3403F1B079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8684" y="1372400"/>
            <a:ext cx="8325050" cy="428325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BF2980-1784-A1CB-B4AA-7106947AA4E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239566"/>
              </p:ext>
            </p:extLst>
          </p:nvPr>
        </p:nvGraphicFramePr>
        <p:xfrm>
          <a:off x="381000" y="2057400"/>
          <a:ext cx="8305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2991604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8CFEB-8853-2B83-3A82-B74424F6B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217" y="753175"/>
            <a:ext cx="8325050" cy="533399"/>
          </a:xfrm>
        </p:spPr>
        <p:txBody>
          <a:bodyPr anchor="ctr">
            <a:normAutofit/>
          </a:bodyPr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CBF819-D1AE-4D9F-CEB2-49B8C34172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7169100"/>
              </p:ext>
            </p:extLst>
          </p:nvPr>
        </p:nvGraphicFramePr>
        <p:xfrm>
          <a:off x="379841" y="1524000"/>
          <a:ext cx="83154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561753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99A7-907C-DC8C-40C0-D13A3633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C107F0E-2813-22CF-832C-75584969F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896259"/>
              </p:ext>
            </p:extLst>
          </p:nvPr>
        </p:nvGraphicFramePr>
        <p:xfrm>
          <a:off x="763746" y="1283377"/>
          <a:ext cx="7537991" cy="5072973"/>
        </p:xfrm>
        <a:graphic>
          <a:graphicData uri="http://schemas.openxmlformats.org/drawingml/2006/table">
            <a:tbl>
              <a:tblPr/>
              <a:tblGrid>
                <a:gridCol w="2114201">
                  <a:extLst>
                    <a:ext uri="{9D8B030D-6E8A-4147-A177-3AD203B41FA5}">
                      <a16:colId xmlns:a16="http://schemas.microsoft.com/office/drawing/2014/main" val="45912608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1711305154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2455820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41371759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30966972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928252020"/>
                    </a:ext>
                  </a:extLst>
                </a:gridCol>
              </a:tblGrid>
              <a:tr h="29411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196" marR="99196" marT="49598" marB="4959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2190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23712"/>
                  </a:ext>
                </a:extLst>
              </a:tr>
              <a:tr h="660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09814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5134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0176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072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20789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8537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10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0482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697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63831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56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98009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56215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94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0872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Service*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74998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7609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3653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858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29C641B-5C3F-5FB0-FDCC-BEA4B62D8732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334539116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99A7-907C-DC8C-40C0-D13A3633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C107F0E-2813-22CF-832C-75584969F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02884"/>
              </p:ext>
            </p:extLst>
          </p:nvPr>
        </p:nvGraphicFramePr>
        <p:xfrm>
          <a:off x="763746" y="1283377"/>
          <a:ext cx="7537991" cy="5072973"/>
        </p:xfrm>
        <a:graphic>
          <a:graphicData uri="http://schemas.openxmlformats.org/drawingml/2006/table">
            <a:tbl>
              <a:tblPr/>
              <a:tblGrid>
                <a:gridCol w="2114201">
                  <a:extLst>
                    <a:ext uri="{9D8B030D-6E8A-4147-A177-3AD203B41FA5}">
                      <a16:colId xmlns:a16="http://schemas.microsoft.com/office/drawing/2014/main" val="45912608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1711305154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2455820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41371759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30966972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928252020"/>
                    </a:ext>
                  </a:extLst>
                </a:gridCol>
              </a:tblGrid>
              <a:tr h="29411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196" marR="99196" marT="49598" marB="4959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2190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23712"/>
                  </a:ext>
                </a:extLst>
              </a:tr>
              <a:tr h="660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09814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5134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0176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072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20789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8537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10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0482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697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63831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56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98009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56215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94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0872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Service*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74998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7609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3653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858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160CBE8-B843-C676-4168-836917EE2CF4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231990209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99A7-907C-DC8C-40C0-D13A3633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C107F0E-2813-22CF-832C-75584969F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298506"/>
              </p:ext>
            </p:extLst>
          </p:nvPr>
        </p:nvGraphicFramePr>
        <p:xfrm>
          <a:off x="763746" y="1283377"/>
          <a:ext cx="7537991" cy="5072973"/>
        </p:xfrm>
        <a:graphic>
          <a:graphicData uri="http://schemas.openxmlformats.org/drawingml/2006/table">
            <a:tbl>
              <a:tblPr/>
              <a:tblGrid>
                <a:gridCol w="2114201">
                  <a:extLst>
                    <a:ext uri="{9D8B030D-6E8A-4147-A177-3AD203B41FA5}">
                      <a16:colId xmlns:a16="http://schemas.microsoft.com/office/drawing/2014/main" val="45912608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1711305154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2455820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41371759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30966972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928252020"/>
                    </a:ext>
                  </a:extLst>
                </a:gridCol>
              </a:tblGrid>
              <a:tr h="29411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196" marR="99196" marT="49598" marB="4959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2190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23712"/>
                  </a:ext>
                </a:extLst>
              </a:tr>
              <a:tr h="660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09814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5134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0176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072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20789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8537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10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0482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697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63831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56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98009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56215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94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0872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Service*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74998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7609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3653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858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26E3EB6-BD80-B91D-DBB7-3F43C8A47244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175776667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99A7-907C-DC8C-40C0-D13A3633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C107F0E-2813-22CF-832C-75584969FA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6865428"/>
              </p:ext>
            </p:extLst>
          </p:nvPr>
        </p:nvGraphicFramePr>
        <p:xfrm>
          <a:off x="763746" y="1283377"/>
          <a:ext cx="7537991" cy="5072973"/>
        </p:xfrm>
        <a:graphic>
          <a:graphicData uri="http://schemas.openxmlformats.org/drawingml/2006/table">
            <a:tbl>
              <a:tblPr/>
              <a:tblGrid>
                <a:gridCol w="2114201">
                  <a:extLst>
                    <a:ext uri="{9D8B030D-6E8A-4147-A177-3AD203B41FA5}">
                      <a16:colId xmlns:a16="http://schemas.microsoft.com/office/drawing/2014/main" val="45912608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1711305154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2455820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41371759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30966972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928252020"/>
                    </a:ext>
                  </a:extLst>
                </a:gridCol>
              </a:tblGrid>
              <a:tr h="29411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196" marR="99196" marT="49598" marB="4959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2190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23712"/>
                  </a:ext>
                </a:extLst>
              </a:tr>
              <a:tr h="660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09814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5134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0176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072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20789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8537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10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0482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697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63831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56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98009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56215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94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0872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Service*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74998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7609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3653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858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5D52E40-4F26-6009-D608-FB1CC26844C8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2593565170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99A7-907C-DC8C-40C0-D13A36331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C107F0E-2813-22CF-832C-75584969FA9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63746" y="1283377"/>
          <a:ext cx="7537991" cy="5072973"/>
        </p:xfrm>
        <a:graphic>
          <a:graphicData uri="http://schemas.openxmlformats.org/drawingml/2006/table">
            <a:tbl>
              <a:tblPr/>
              <a:tblGrid>
                <a:gridCol w="2114201">
                  <a:extLst>
                    <a:ext uri="{9D8B030D-6E8A-4147-A177-3AD203B41FA5}">
                      <a16:colId xmlns:a16="http://schemas.microsoft.com/office/drawing/2014/main" val="45912608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1711305154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2455820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413717592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3096697288"/>
                    </a:ext>
                  </a:extLst>
                </a:gridCol>
                <a:gridCol w="1084758">
                  <a:extLst>
                    <a:ext uri="{9D8B030D-6E8A-4147-A177-3AD203B41FA5}">
                      <a16:colId xmlns:a16="http://schemas.microsoft.com/office/drawing/2014/main" val="928252020"/>
                    </a:ext>
                  </a:extLst>
                </a:gridCol>
              </a:tblGrid>
              <a:tr h="29411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196" marR="99196" marT="49598" marB="49598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2190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923712"/>
                  </a:ext>
                </a:extLst>
              </a:tr>
              <a:tr h="6605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100 weighted LOLP hours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3S1W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809814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48.71%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45134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017624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16.10%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40721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20789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8.68%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8537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3210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004820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2697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7638316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520356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1798009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562158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19424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6.07%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808722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Service*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6.04%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5.42%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4.51%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74998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876097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8536533"/>
                  </a:ext>
                </a:extLst>
              </a:tr>
              <a:tr h="216583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98" marR="11298" marT="1129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58589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D63FEC88-91AA-1927-F926-8B9C2D704837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2546840012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F9424-0595-3359-7738-99E6E11CB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5262B99-1CFF-D2C6-57CA-DDB00B1735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029239"/>
              </p:ext>
            </p:extLst>
          </p:nvPr>
        </p:nvGraphicFramePr>
        <p:xfrm>
          <a:off x="1943099" y="1299758"/>
          <a:ext cx="5257801" cy="5072139"/>
        </p:xfrm>
        <a:graphic>
          <a:graphicData uri="http://schemas.openxmlformats.org/drawingml/2006/table">
            <a:tbl>
              <a:tblPr/>
              <a:tblGrid>
                <a:gridCol w="2297527">
                  <a:extLst>
                    <a:ext uri="{9D8B030D-6E8A-4147-A177-3AD203B41FA5}">
                      <a16:colId xmlns:a16="http://schemas.microsoft.com/office/drawing/2014/main" val="4127958144"/>
                    </a:ext>
                  </a:extLst>
                </a:gridCol>
                <a:gridCol w="986758">
                  <a:extLst>
                    <a:ext uri="{9D8B030D-6E8A-4147-A177-3AD203B41FA5}">
                      <a16:colId xmlns:a16="http://schemas.microsoft.com/office/drawing/2014/main" val="3092756018"/>
                    </a:ext>
                  </a:extLst>
                </a:gridCol>
                <a:gridCol w="986758">
                  <a:extLst>
                    <a:ext uri="{9D8B030D-6E8A-4147-A177-3AD203B41FA5}">
                      <a16:colId xmlns:a16="http://schemas.microsoft.com/office/drawing/2014/main" val="2551282348"/>
                    </a:ext>
                  </a:extLst>
                </a:gridCol>
                <a:gridCol w="986758">
                  <a:extLst>
                    <a:ext uri="{9D8B030D-6E8A-4147-A177-3AD203B41FA5}">
                      <a16:colId xmlns:a16="http://schemas.microsoft.com/office/drawing/2014/main" val="3797119758"/>
                    </a:ext>
                  </a:extLst>
                </a:gridCol>
              </a:tblGrid>
              <a:tr h="29496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222" marR="99222" marT="49611" marB="49611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034035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143093"/>
                  </a:ext>
                </a:extLst>
              </a:tr>
              <a:tr h="6604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3S1W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 4CP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3S1W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869067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50.56%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49.64%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50.55%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056677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10.48%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675503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16.07%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11484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66156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7.85%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8.68%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221970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1124332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71531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377218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6526406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0.29%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232672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0312713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194414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50452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5.85%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5.72%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652412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 *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5.37%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6.24%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986059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464495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119886"/>
                  </a:ext>
                </a:extLst>
              </a:tr>
              <a:tr h="21654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247" marR="11247" marT="112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2543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ECD9872-A60B-2530-5238-B56CD76C2042}"/>
              </a:ext>
            </a:extLst>
          </p:cNvPr>
          <p:cNvSpPr txBox="1"/>
          <p:nvPr/>
        </p:nvSpPr>
        <p:spPr>
          <a:xfrm>
            <a:off x="2362200" y="6356350"/>
            <a:ext cx="402706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* 36B production allocation is specified in the special services contract</a:t>
            </a:r>
          </a:p>
        </p:txBody>
      </p:sp>
    </p:spTree>
    <p:extLst>
      <p:ext uri="{BB962C8B-B14F-4D97-AF65-F5344CB8AC3E}">
        <p14:creationId xmlns:p14="http://schemas.microsoft.com/office/powerpoint/2010/main" val="290762793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E423323-9020-A2D5-2A7E-0F8173DCF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E70862-939F-E535-64BB-54B388919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sz="2000" dirty="0"/>
              <a:t>What Drives Resource Planning</a:t>
            </a:r>
          </a:p>
          <a:p>
            <a:r>
              <a:rPr lang="en-US" sz="2000" dirty="0"/>
              <a:t>Nick Phillips</a:t>
            </a:r>
          </a:p>
          <a:p>
            <a:r>
              <a:rPr lang="en-US" dirty="0"/>
              <a:t>Director, Integrated Resource Planning &amp; Forecasting</a:t>
            </a:r>
          </a:p>
          <a:p>
            <a:r>
              <a:rPr lang="en-US" dirty="0">
                <a:hlinkClick r:id="rId2"/>
              </a:rPr>
              <a:t>Nicholas.Phillips@pnm.com</a:t>
            </a:r>
            <a:endParaRPr lang="en-US" dirty="0"/>
          </a:p>
          <a:p>
            <a:r>
              <a:rPr lang="en-US" dirty="0"/>
              <a:t>(505) 241-2676</a:t>
            </a:r>
          </a:p>
          <a:p>
            <a:endParaRPr lang="en-US" dirty="0"/>
          </a:p>
          <a:p>
            <a:endParaRPr lang="en-US" dirty="0"/>
          </a:p>
          <a:p>
            <a:pPr algn="ctr"/>
            <a:r>
              <a:rPr lang="en-US" sz="2000" dirty="0"/>
              <a:t>Sample Potential Generation Production Allocation</a:t>
            </a:r>
          </a:p>
          <a:p>
            <a:r>
              <a:rPr lang="en-US" sz="2000" dirty="0"/>
              <a:t>Mike Settlage</a:t>
            </a:r>
          </a:p>
          <a:p>
            <a:r>
              <a:rPr lang="en-US" dirty="0"/>
              <a:t>Principal, Pricing</a:t>
            </a:r>
          </a:p>
          <a:p>
            <a:r>
              <a:rPr lang="en-US" dirty="0">
                <a:hlinkClick r:id="rId3"/>
              </a:rPr>
              <a:t>Michael.Settlage@pnmresources.com</a:t>
            </a:r>
            <a:endParaRPr lang="en-US" dirty="0"/>
          </a:p>
          <a:p>
            <a:r>
              <a:rPr lang="en-US" dirty="0"/>
              <a:t>(505) 241-0634</a:t>
            </a:r>
          </a:p>
        </p:txBody>
      </p:sp>
    </p:spTree>
    <p:extLst>
      <p:ext uri="{BB962C8B-B14F-4D97-AF65-F5344CB8AC3E}">
        <p14:creationId xmlns:p14="http://schemas.microsoft.com/office/powerpoint/2010/main" val="4293968283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7EBA-EFC0-5949-5805-5DDF965B6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217" y="742750"/>
            <a:ext cx="8334675" cy="53340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Allocation in a carbon free Future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D78D5F4-D7EF-E1DF-ED75-FA1F76009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0217" y="1372400"/>
            <a:ext cx="8325050" cy="428325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AD9D89-9908-71FD-2252-6EB0DF9ABF4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45901946"/>
              </p:ext>
            </p:extLst>
          </p:nvPr>
        </p:nvGraphicFramePr>
        <p:xfrm>
          <a:off x="372533" y="2057400"/>
          <a:ext cx="8305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633974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55D24-91FA-8684-1B8C-B8BC5BE6B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4742" y="838200"/>
            <a:ext cx="7591125" cy="1676400"/>
          </a:xfrm>
        </p:spPr>
        <p:txBody>
          <a:bodyPr anchor="b">
            <a:normAutofit/>
          </a:bodyPr>
          <a:lstStyle/>
          <a:p>
            <a:r>
              <a:rPr lang="en-US" dirty="0"/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7898763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122038A-943E-013F-242D-86353E11F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752671"/>
            <a:ext cx="8692806" cy="3536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282950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A34FDA2-9BFA-821F-E1F9-F9DC26F5F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66" y="1962142"/>
            <a:ext cx="8695267" cy="318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849885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1C3-AF96-4BED-5290-1AE2A1E60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AB99E67-721C-95A8-9F75-AB9A0F765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168175"/>
              </p:ext>
            </p:extLst>
          </p:nvPr>
        </p:nvGraphicFramePr>
        <p:xfrm>
          <a:off x="2476499" y="1261183"/>
          <a:ext cx="4191001" cy="5098026"/>
        </p:xfrm>
        <a:graphic>
          <a:graphicData uri="http://schemas.openxmlformats.org/drawingml/2006/table">
            <a:tbl>
              <a:tblPr/>
              <a:tblGrid>
                <a:gridCol w="2254469">
                  <a:extLst>
                    <a:ext uri="{9D8B030D-6E8A-4147-A177-3AD203B41FA5}">
                      <a16:colId xmlns:a16="http://schemas.microsoft.com/office/drawing/2014/main" val="716278311"/>
                    </a:ext>
                  </a:extLst>
                </a:gridCol>
                <a:gridCol w="968266">
                  <a:extLst>
                    <a:ext uri="{9D8B030D-6E8A-4147-A177-3AD203B41FA5}">
                      <a16:colId xmlns:a16="http://schemas.microsoft.com/office/drawing/2014/main" val="1921326822"/>
                    </a:ext>
                  </a:extLst>
                </a:gridCol>
                <a:gridCol w="968266">
                  <a:extLst>
                    <a:ext uri="{9D8B030D-6E8A-4147-A177-3AD203B41FA5}">
                      <a16:colId xmlns:a16="http://schemas.microsoft.com/office/drawing/2014/main" val="3887990043"/>
                    </a:ext>
                  </a:extLst>
                </a:gridCol>
              </a:tblGrid>
              <a:tr h="29448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Generation Production Allocation</a:t>
                      </a:r>
                    </a:p>
                  </a:txBody>
                  <a:tcPr marL="99753" marR="99753" marT="49876" marB="49876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0320108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7923285"/>
                  </a:ext>
                </a:extLst>
              </a:tr>
              <a:tr h="6639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50 weighted LOLP hours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3S1W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00383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50.55%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542427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10.48%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57249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18.37%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42328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2.23%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9350534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8.68%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137030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509094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947006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47357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191764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0.24%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812727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050262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4700133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327073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6.07%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64244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391948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1022741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1958"/>
                  </a:ext>
                </a:extLst>
              </a:tr>
              <a:tr h="217694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11431" marR="11431" marT="114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2421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90618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161165-DB57-9E63-0A91-9AF1A1303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6" name="Content Placeholder 1">
            <a:extLst>
              <a:ext uri="{FF2B5EF4-FFF2-40B4-BE49-F238E27FC236}">
                <a16:creationId xmlns:a16="http://schemas.microsoft.com/office/drawing/2014/main" id="{E2252A97-32FA-570D-C53B-E7E5ECB121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422200"/>
              </p:ext>
            </p:extLst>
          </p:nvPr>
        </p:nvGraphicFramePr>
        <p:xfrm>
          <a:off x="379413" y="1524000"/>
          <a:ext cx="83153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83527045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F9B41-C4FC-674F-0572-635268DBA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BA3AE95-FA05-B84E-19BA-77217FB327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2241023"/>
              </p:ext>
            </p:extLst>
          </p:nvPr>
        </p:nvGraphicFramePr>
        <p:xfrm>
          <a:off x="1847372" y="1286574"/>
          <a:ext cx="5449256" cy="4580819"/>
        </p:xfrm>
        <a:graphic>
          <a:graphicData uri="http://schemas.openxmlformats.org/drawingml/2006/table">
            <a:tbl>
              <a:tblPr/>
              <a:tblGrid>
                <a:gridCol w="1805088">
                  <a:extLst>
                    <a:ext uri="{9D8B030D-6E8A-4147-A177-3AD203B41FA5}">
                      <a16:colId xmlns:a16="http://schemas.microsoft.com/office/drawing/2014/main" val="2683111443"/>
                    </a:ext>
                  </a:extLst>
                </a:gridCol>
                <a:gridCol w="911042">
                  <a:extLst>
                    <a:ext uri="{9D8B030D-6E8A-4147-A177-3AD203B41FA5}">
                      <a16:colId xmlns:a16="http://schemas.microsoft.com/office/drawing/2014/main" val="360855683"/>
                    </a:ext>
                  </a:extLst>
                </a:gridCol>
                <a:gridCol w="911042">
                  <a:extLst>
                    <a:ext uri="{9D8B030D-6E8A-4147-A177-3AD203B41FA5}">
                      <a16:colId xmlns:a16="http://schemas.microsoft.com/office/drawing/2014/main" val="2855628745"/>
                    </a:ext>
                  </a:extLst>
                </a:gridCol>
                <a:gridCol w="911042">
                  <a:extLst>
                    <a:ext uri="{9D8B030D-6E8A-4147-A177-3AD203B41FA5}">
                      <a16:colId xmlns:a16="http://schemas.microsoft.com/office/drawing/2014/main" val="2957391856"/>
                    </a:ext>
                  </a:extLst>
                </a:gridCol>
                <a:gridCol w="911042">
                  <a:extLst>
                    <a:ext uri="{9D8B030D-6E8A-4147-A177-3AD203B41FA5}">
                      <a16:colId xmlns:a16="http://schemas.microsoft.com/office/drawing/2014/main" val="3761338857"/>
                    </a:ext>
                  </a:extLst>
                </a:gridCol>
              </a:tblGrid>
              <a:tr h="19873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2040 Generation Production Allocation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313141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2520145"/>
                  </a:ext>
                </a:extLst>
              </a:tr>
              <a:tr h="6061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weighted LOLP hours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 weighted LOLP hours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50 weighted LOLP hours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100 weighted LOLP hours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2772787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38.78%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38.01%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4617588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8.10%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572185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14.93%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15.18%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14.62%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038489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1.97%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1876102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7445443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1716716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768431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840713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750337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082880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259797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7998502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699251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6.58%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7.04%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3961303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 *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17.93%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17.76%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17.69%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2412974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370466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5833480"/>
                  </a:ext>
                </a:extLst>
              </a:tr>
              <a:tr h="19873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422" marR="9422" marT="94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4130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0788600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2E8D-2F39-F603-AEC8-0DD6BCEB2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A9FA37A-81C9-CAD7-A103-003C2F84D5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8341533"/>
              </p:ext>
            </p:extLst>
          </p:nvPr>
        </p:nvGraphicFramePr>
        <p:xfrm>
          <a:off x="2201863" y="1274435"/>
          <a:ext cx="4740274" cy="4518911"/>
        </p:xfrm>
        <a:graphic>
          <a:graphicData uri="http://schemas.openxmlformats.org/drawingml/2006/table">
            <a:tbl>
              <a:tblPr/>
              <a:tblGrid>
                <a:gridCol w="2071381">
                  <a:extLst>
                    <a:ext uri="{9D8B030D-6E8A-4147-A177-3AD203B41FA5}">
                      <a16:colId xmlns:a16="http://schemas.microsoft.com/office/drawing/2014/main" val="2607758561"/>
                    </a:ext>
                  </a:extLst>
                </a:gridCol>
                <a:gridCol w="889631">
                  <a:extLst>
                    <a:ext uri="{9D8B030D-6E8A-4147-A177-3AD203B41FA5}">
                      <a16:colId xmlns:a16="http://schemas.microsoft.com/office/drawing/2014/main" val="1577460968"/>
                    </a:ext>
                  </a:extLst>
                </a:gridCol>
                <a:gridCol w="889631">
                  <a:extLst>
                    <a:ext uri="{9D8B030D-6E8A-4147-A177-3AD203B41FA5}">
                      <a16:colId xmlns:a16="http://schemas.microsoft.com/office/drawing/2014/main" val="2986894771"/>
                    </a:ext>
                  </a:extLst>
                </a:gridCol>
                <a:gridCol w="889631">
                  <a:extLst>
                    <a:ext uri="{9D8B030D-6E8A-4147-A177-3AD203B41FA5}">
                      <a16:colId xmlns:a16="http://schemas.microsoft.com/office/drawing/2014/main" val="2266262069"/>
                    </a:ext>
                  </a:extLst>
                </a:gridCol>
              </a:tblGrid>
              <a:tr h="204014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Comparison of Generation Production Allocation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757379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36029"/>
                  </a:ext>
                </a:extLst>
              </a:tr>
              <a:tr h="4182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Customer Class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Top 50 LOLP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2040 Top 50 LOLP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2024 - 2040 Change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350807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1-Residential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-10.57%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792400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2-Small Power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-1.47%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5197723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3-Gereral Power 3B/D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-1.67%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7743103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3-General Power 3C/E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22736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4-Large Power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758247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35-Large Power &gt; 3MW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3884934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5-Large Service &gt; 8MW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849653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15 - Public Universities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4453047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33 - Station Power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055836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10 - Irrigation Service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-0.17%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2419156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11 - Water pumping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619251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6 - Private Lights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745314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20 - Street lights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146599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30 - Manufacturing &gt; 30MW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111834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36 - Special Service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13.30%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758520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962514"/>
                  </a:ext>
                </a:extLst>
              </a:tr>
              <a:tr h="20401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1185712"/>
                  </a:ext>
                </a:extLst>
              </a:tr>
              <a:tr h="21421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099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44502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91C73-5413-2D4F-EF41-A2222F449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526" y="742750"/>
            <a:ext cx="8334675" cy="533400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Allocation in a carbon free Future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C7EEC9C-DA2E-710D-23F4-6FFC519EF084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4392164"/>
              </p:ext>
            </p:extLst>
          </p:nvPr>
        </p:nvGraphicFramePr>
        <p:xfrm>
          <a:off x="381000" y="1905000"/>
          <a:ext cx="83058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3522839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BEE9F-1C3C-7EF3-6CF9-7BEDBC2A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dirty="0"/>
              <a:t>Allocation in a carbon free Future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6020264-40FB-4EE1-8BFE-A98AECBA5B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6713677"/>
              </p:ext>
            </p:extLst>
          </p:nvPr>
        </p:nvGraphicFramePr>
        <p:xfrm>
          <a:off x="379413" y="1524000"/>
          <a:ext cx="8315325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589566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BEE9F-1C3C-7EF3-6CF9-7BEDBC2A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8E0E9-5AA1-0C36-8E32-E203F014C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The pattern of daily production costs has already shifted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DB9B937-2F22-DF79-F4D6-1D777270FA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8631168"/>
              </p:ext>
            </p:extLst>
          </p:nvPr>
        </p:nvGraphicFramePr>
        <p:xfrm>
          <a:off x="1314264" y="1873729"/>
          <a:ext cx="6229536" cy="406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679861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BEE9F-1C3C-7EF3-6CF9-7BEDBC2A0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Allocation in a carbon free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8E0E9-5AA1-0C36-8E32-E203F014C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The pattern of daily production costs has already shifted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388D650-D5D5-B9C0-3A6A-AE5748EDF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594778"/>
              </p:ext>
            </p:extLst>
          </p:nvPr>
        </p:nvGraphicFramePr>
        <p:xfrm>
          <a:off x="1371600" y="1828800"/>
          <a:ext cx="60198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4620829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6ABB3E2-6939-5FD7-DC4D-1EC56FB3EEF8}"/>
              </a:ext>
            </a:extLst>
          </p:cNvPr>
          <p:cNvSpPr txBox="1"/>
          <p:nvPr/>
        </p:nvSpPr>
        <p:spPr>
          <a:xfrm>
            <a:off x="457200" y="1524000"/>
            <a:ext cx="83250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Renewable Energy Requirements (Energy Basis by Statute)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Renewable Energy is Intermittent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Renewable Energy PPAs are take or pay on a $/MWh basis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Carbon emission requirements (A Function of Energy Production)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Balancing intermittent resources with energy storage and firm dispatchable resources (Reliability)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Hours of risk drive planning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Gross CP hours no longer are risky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Risk hours will continue to change as the system decarbonizes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system will at some point be more energy constrained than capacity constrained.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81444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850AFC7-DCD3-01B8-E19B-3E2CCA570F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981200"/>
            <a:ext cx="8350076" cy="336825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9273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59030-A57C-3D49-5BBB-42F78C19B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DRIVES RESOURCE PLANNING?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9A7EA9-3533-803A-3122-869141A0DE03}"/>
              </a:ext>
            </a:extLst>
          </p:cNvPr>
          <p:cNvSpPr/>
          <p:nvPr/>
        </p:nvSpPr>
        <p:spPr>
          <a:xfrm>
            <a:off x="6019800" y="5181600"/>
            <a:ext cx="990600" cy="1678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7580AD-4810-30B2-9D45-2D8820812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881851"/>
            <a:ext cx="8352484" cy="3367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42514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NM-PPT_Template_updated 11102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9738862B-6025-4B1C-86AF-5CA744694BAD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D0206061-FA36-4F61-87ED-802E92E2A6BB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D45BF68-ADE9-4E8E-8367-17134194F19E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1DF3A206-C074-44DB-BBD4-8312A4126F86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73C80391-BA2A-4822-A498-6EE2C84E4A35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8A5D324D-FA5B-4361-B2BA-7997D7A3C4AF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8486E9A5-52FF-4BE7-BBA1-0D73778F79A4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48F0E432-C8EA-42A2-BF52-0C8A47F884BA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70BCEDA1-80C2-417A-AB01-0B9F51F24D1A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1448F271-0FB4-4769-B885-94D061FC8D63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PNM-PPT_Template_updated 111020</Template>
  <TotalTime>13127</TotalTime>
  <Words>2201</Words>
  <Application>Microsoft Office PowerPoint</Application>
  <PresentationFormat>On-screen Show (4:3)</PresentationFormat>
  <Paragraphs>723</Paragraphs>
  <Slides>27</Slides>
  <Notes>2</Notes>
  <HiddenSlides>3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Times New Roman</vt:lpstr>
      <vt:lpstr>PNM-PPT_Template_updated 111020</vt:lpstr>
      <vt:lpstr>Pricing Advisory Committee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What DRIVES RESOURCE PLANNING? </vt:lpstr>
      <vt:lpstr>What DRIVES RESOURCE PLANNING?</vt:lpstr>
      <vt:lpstr>What DRIVES RESOURCE PLANNING?</vt:lpstr>
      <vt:lpstr>What DRIVES RESOURCE PLANNING?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Allocation in a carbon free Future</vt:lpstr>
      <vt:lpstr>Appendix</vt:lpstr>
      <vt:lpstr>What DRIVES RESOURCE PLANNING?</vt:lpstr>
      <vt:lpstr>What DRIVES RESOURCE PLANNING?</vt:lpstr>
      <vt:lpstr>Allocation in a carbon free Future</vt:lpstr>
      <vt:lpstr>Allocation in a carbon free Future</vt:lpstr>
      <vt:lpstr>Allocation in a carbon free Future</vt:lpstr>
      <vt:lpstr>Allocation in a carbon free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ESG Improvement Initiative Update</dc:title>
  <dc:creator>Anderson, Ryan</dc:creator>
  <cp:lastModifiedBy>Settlage, Michael</cp:lastModifiedBy>
  <cp:revision>449</cp:revision>
  <cp:lastPrinted>2023-02-16T20:29:16Z</cp:lastPrinted>
  <dcterms:created xsi:type="dcterms:W3CDTF">2020-07-16T00:40:49Z</dcterms:created>
  <dcterms:modified xsi:type="dcterms:W3CDTF">2023-05-09T18:45:31Z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67428c-8df2-41b3-925f-2e32f93f53ed_Enabled">
    <vt:lpwstr>true</vt:lpwstr>
  </property>
  <property fmtid="{D5CDD505-2E9C-101B-9397-08002B2CF9AE}" pid="3" name="MSIP_Label_f367428c-8df2-41b3-925f-2e32f93f53ed_SetDate">
    <vt:lpwstr>2021-09-07T20:53:11Z</vt:lpwstr>
  </property>
  <property fmtid="{D5CDD505-2E9C-101B-9397-08002B2CF9AE}" pid="4" name="MSIP_Label_f367428c-8df2-41b3-925f-2e32f93f53ed_Method">
    <vt:lpwstr>Standard</vt:lpwstr>
  </property>
  <property fmtid="{D5CDD505-2E9C-101B-9397-08002B2CF9AE}" pid="5" name="MSIP_Label_f367428c-8df2-41b3-925f-2e32f93f53ed_Name">
    <vt:lpwstr>f367428c-8df2-41b3-925f-2e32f93f53ed</vt:lpwstr>
  </property>
  <property fmtid="{D5CDD505-2E9C-101B-9397-08002B2CF9AE}" pid="6" name="MSIP_Label_f367428c-8df2-41b3-925f-2e32f93f53ed_SiteId">
    <vt:lpwstr>6c1ea1fd-d5ee-4dc8-bcfe-8877bd40388b</vt:lpwstr>
  </property>
  <property fmtid="{D5CDD505-2E9C-101B-9397-08002B2CF9AE}" pid="7" name="MSIP_Label_f367428c-8df2-41b3-925f-2e32f93f53ed_ActionId">
    <vt:lpwstr>e8bce716-2118-475e-8274-90a9741c1c15</vt:lpwstr>
  </property>
  <property fmtid="{D5CDD505-2E9C-101B-9397-08002B2CF9AE}" pid="8" name="MSIP_Label_f367428c-8df2-41b3-925f-2e32f93f53ed_ContentBits">
    <vt:lpwstr>0</vt:lpwstr>
  </property>
</Properties>
</file>