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63" r:id="rId5"/>
    <p:sldId id="304" r:id="rId6"/>
    <p:sldId id="309" r:id="rId7"/>
    <p:sldId id="313" r:id="rId8"/>
    <p:sldId id="314" r:id="rId9"/>
    <p:sldId id="312" r:id="rId10"/>
    <p:sldId id="30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3593C942-F1AF-488C-8FF7-A12B30F4A55D}">
          <p14:sldIdLst>
            <p14:sldId id="263"/>
          </p14:sldIdLst>
        </p14:section>
        <p14:section name=" Transmission" id="{7CBD53A7-1214-4352-B0D3-99BF6580536B}">
          <p14:sldIdLst>
            <p14:sldId id="304"/>
            <p14:sldId id="309"/>
            <p14:sldId id="313"/>
            <p14:sldId id="314"/>
            <p14:sldId id="312"/>
            <p14:sldId id="30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154E52B-834C-2339-99B0-2C7221CF5C7E}" name="Stephen Jenkins" initials="SJ" userId="Stephen Jenkins" providerId="None"/>
  <p188:author id="{FEC0C051-F27A-DE2B-573D-28EE2D55F46C}" name="Pitts, Heidi" initials="HP" userId="S::HPITTS@pnmresources.com::17458257-da73-4ee6-93c6-1f2b5872dede" providerId="AD"/>
  <p188:author id="{A4B0C56A-25EF-1E21-D636-45B547A1969C}" name="McNaughton, Andrew" initials="AM" userId="S::AMCNAUG@pnmresources.com::1943cdeb-da7d-427b-93c1-eb13285ffc1c" providerId="AD"/>
  <p188:author id="{C5388B88-B2FC-58D8-06E0-13DE438A3D54}" name="Settlage, Michael" initials="MS" userId="S::MSETTLA@pnmresources.com::00a67986-9c28-487b-900a-582fecc7d239" providerId="AD"/>
  <p188:author id="{BE1ED192-665A-FE84-4A44-4E425C2AA6F6}" name="Tagart, Chase" initials="CT" userId="S::CTAGART@pnmresources.com::97f608d3-e8f3-4f0e-94d9-9f0ed6d60bf8" providerId="AD"/>
  <p188:author id="{0EF6C0E9-7661-056E-2AE9-E35C9905F0D5}" name="Reedy, Karen" initials="KR" userId="S::KREEDY@pnmresources.com::3669bd1b-6c05-4075-9472-e63977a77e6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17383D"/>
    <a:srgbClr val="D7D2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p:cViewPr varScale="1">
        <p:scale>
          <a:sx n="112" d="100"/>
          <a:sy n="112" d="100"/>
        </p:scale>
        <p:origin x="162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53635F-7A67-4CBE-8D61-D4640491CA2A}" type="datetimeFigureOut">
              <a:rPr lang="en-US" smtClean="0"/>
              <a:pPr/>
              <a:t>5/12/2025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08BFB7-A97A-457D-BC0C-9E3C535FBB55}" type="slidenum">
              <a:rPr lang="en-US" smtClean="0"/>
              <a:pPr/>
              <a:t>‹#›</a:t>
            </a:fld>
            <a:endParaRPr lang="en-US"/>
          </a:p>
        </p:txBody>
      </p:sp>
    </p:spTree>
    <p:extLst>
      <p:ext uri="{BB962C8B-B14F-4D97-AF65-F5344CB8AC3E}">
        <p14:creationId xmlns:p14="http://schemas.microsoft.com/office/powerpoint/2010/main" val="3726966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2563" y="-19783"/>
            <a:ext cx="9161917" cy="6877783"/>
          </a:xfrm>
          <a:prstGeom prst="rect">
            <a:avLst/>
          </a:prstGeom>
        </p:spPr>
      </p:pic>
      <p:sp>
        <p:nvSpPr>
          <p:cNvPr id="2" name="Title 1"/>
          <p:cNvSpPr>
            <a:spLocks noGrp="1"/>
          </p:cNvSpPr>
          <p:nvPr>
            <p:ph type="ctrTitle"/>
          </p:nvPr>
        </p:nvSpPr>
        <p:spPr>
          <a:xfrm>
            <a:off x="824742" y="838200"/>
            <a:ext cx="7591125" cy="1676400"/>
          </a:xfrm>
          <a:prstGeom prst="rect">
            <a:avLst/>
          </a:prstGeom>
        </p:spPr>
        <p:txBody>
          <a:bodyPr anchor="b" anchorCtr="0">
            <a:noAutofit/>
          </a:bodyPr>
          <a:lstStyle>
            <a:lvl1pPr algn="l">
              <a:lnSpc>
                <a:spcPct val="110000"/>
              </a:lnSpc>
              <a:defRPr sz="5000" b="0" cap="none" spc="100" baseline="0">
                <a:solidFill>
                  <a:schemeClr val="bg1"/>
                </a:solidFill>
                <a:latin typeface="Arial" pitchFamily="34" charset="0"/>
                <a:cs typeface="Arial" pitchFamily="34" charset="0"/>
              </a:defRPr>
            </a:lvl1pPr>
          </a:lstStyle>
          <a:p>
            <a:r>
              <a:rPr lang="en-US" dirty="0"/>
              <a:t>Click to edit Master title style</a:t>
            </a:r>
          </a:p>
        </p:txBody>
      </p:sp>
      <p:sp>
        <p:nvSpPr>
          <p:cNvPr id="3" name="Subtitle 2"/>
          <p:cNvSpPr>
            <a:spLocks noGrp="1"/>
          </p:cNvSpPr>
          <p:nvPr>
            <p:ph type="subTitle" idx="1"/>
          </p:nvPr>
        </p:nvSpPr>
        <p:spPr>
          <a:xfrm>
            <a:off x="825101" y="2590800"/>
            <a:ext cx="7620000" cy="457200"/>
          </a:xfrm>
          <a:prstGeom prst="rect">
            <a:avLst/>
          </a:prstGeom>
        </p:spPr>
        <p:txBody>
          <a:bodyPr anchor="ctr"/>
          <a:lstStyle>
            <a:lvl1pPr marL="0" indent="0" algn="l">
              <a:buNone/>
              <a:defRPr sz="1600" b="1" cap="all" baseline="0">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cxnSp>
        <p:nvCxnSpPr>
          <p:cNvPr id="12" name="Straight Connector 11"/>
          <p:cNvCxnSpPr/>
          <p:nvPr userDrawn="1"/>
        </p:nvCxnSpPr>
        <p:spPr>
          <a:xfrm flipV="1">
            <a:off x="914400" y="2590800"/>
            <a:ext cx="7315200" cy="0"/>
          </a:xfrm>
          <a:prstGeom prst="line">
            <a:avLst/>
          </a:prstGeom>
          <a:ln w="3175"/>
        </p:spPr>
        <p:style>
          <a:lnRef idx="2">
            <a:schemeClr val="accent5"/>
          </a:lnRef>
          <a:fillRef idx="0">
            <a:schemeClr val="accent5"/>
          </a:fillRef>
          <a:effectRef idx="1">
            <a:schemeClr val="accent5"/>
          </a:effectRef>
          <a:fontRef idx="minor">
            <a:schemeClr val="tx1"/>
          </a:fontRef>
        </p:style>
      </p:cxnSp>
      <p:cxnSp>
        <p:nvCxnSpPr>
          <p:cNvPr id="13" name="Straight Connector 12"/>
          <p:cNvCxnSpPr/>
          <p:nvPr userDrawn="1"/>
        </p:nvCxnSpPr>
        <p:spPr>
          <a:xfrm flipV="1">
            <a:off x="914400" y="3048000"/>
            <a:ext cx="7315200" cy="0"/>
          </a:xfrm>
          <a:prstGeom prst="line">
            <a:avLst/>
          </a:prstGeom>
          <a:ln w="3175"/>
        </p:spPr>
        <p:style>
          <a:lnRef idx="2">
            <a:schemeClr val="accent5"/>
          </a:lnRef>
          <a:fillRef idx="0">
            <a:schemeClr val="accent5"/>
          </a:fillRef>
          <a:effectRef idx="1">
            <a:schemeClr val="accent5"/>
          </a:effectRef>
          <a:fontRef idx="minor">
            <a:schemeClr val="tx1"/>
          </a:fontRef>
        </p:style>
      </p:cxnSp>
      <p:sp>
        <p:nvSpPr>
          <p:cNvPr id="15" name="TextBox 14"/>
          <p:cNvSpPr txBox="1"/>
          <p:nvPr userDrawn="1"/>
        </p:nvSpPr>
        <p:spPr>
          <a:xfrm>
            <a:off x="790875" y="6324600"/>
            <a:ext cx="3095325" cy="228600"/>
          </a:xfrm>
          <a:prstGeom prst="rect">
            <a:avLst/>
          </a:prstGeom>
          <a:noFill/>
        </p:spPr>
        <p:txBody>
          <a:bodyPr wrap="square" rtlCol="0">
            <a:spAutoFit/>
          </a:bodyPr>
          <a:lstStyle/>
          <a:p>
            <a:pPr algn="l"/>
            <a:r>
              <a:rPr lang="en-US" sz="900" b="1" cap="all" spc="100" baseline="0" dirty="0">
                <a:solidFill>
                  <a:schemeClr val="tx1">
                    <a:lumMod val="65000"/>
                    <a:lumOff val="35000"/>
                  </a:schemeClr>
                </a:solidFill>
                <a:latin typeface="Arial" pitchFamily="34" charset="0"/>
                <a:cs typeface="Arial" pitchFamily="34" charset="0"/>
              </a:rPr>
              <a:t>May 13, 2025</a:t>
            </a:r>
          </a:p>
        </p:txBody>
      </p:sp>
    </p:spTree>
  </p:cSld>
  <p:clrMapOvr>
    <a:masterClrMapping/>
  </p:clrMapOvr>
  <p:transition>
    <p:fade/>
  </p:transition>
  <p:hf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Standard Content with Copy">
    <p:spTree>
      <p:nvGrpSpPr>
        <p:cNvPr id="1" name=""/>
        <p:cNvGrpSpPr/>
        <p:nvPr/>
      </p:nvGrpSpPr>
      <p:grpSpPr>
        <a:xfrm>
          <a:off x="0" y="0"/>
          <a:ext cx="0" cy="0"/>
          <a:chOff x="0" y="0"/>
          <a:chExt cx="0" cy="0"/>
        </a:xfrm>
      </p:grpSpPr>
      <p:sp>
        <p:nvSpPr>
          <p:cNvPr id="2" name="Title 1"/>
          <p:cNvSpPr>
            <a:spLocks noGrp="1"/>
          </p:cNvSpPr>
          <p:nvPr>
            <p:ph type="title"/>
          </p:nvPr>
        </p:nvSpPr>
        <p:spPr>
          <a:xfrm>
            <a:off x="370217" y="742750"/>
            <a:ext cx="8334675" cy="533400"/>
          </a:xfrm>
          <a:prstGeom prst="rect">
            <a:avLst/>
          </a:prstGeom>
        </p:spPr>
        <p:txBody>
          <a:bodyPr anchor="ctr" anchorCtr="0">
            <a:normAutofit/>
          </a:bodyPr>
          <a:lstStyle>
            <a:lvl1pPr algn="l">
              <a:defRPr sz="2200" b="0" cap="all" spc="100" baseline="0">
                <a:solidFill>
                  <a:schemeClr val="tx1">
                    <a:lumMod val="65000"/>
                    <a:lumOff val="35000"/>
                  </a:schemeClr>
                </a:solidFill>
                <a:latin typeface="Arial" pitchFamily="34" charset="0"/>
              </a:defRPr>
            </a:lvl1pPr>
          </a:lstStyle>
          <a:p>
            <a:r>
              <a:rPr lang="en-US" dirty="0"/>
              <a:t>Click to edit Master title style</a:t>
            </a:r>
          </a:p>
        </p:txBody>
      </p:sp>
      <p:sp>
        <p:nvSpPr>
          <p:cNvPr id="3" name="Content Placeholder 2"/>
          <p:cNvSpPr>
            <a:spLocks noGrp="1"/>
          </p:cNvSpPr>
          <p:nvPr>
            <p:ph sz="half" idx="1"/>
          </p:nvPr>
        </p:nvSpPr>
        <p:spPr>
          <a:xfrm>
            <a:off x="370217" y="1372400"/>
            <a:ext cx="8325050" cy="428325"/>
          </a:xfrm>
          <a:prstGeom prst="rect">
            <a:avLst/>
          </a:prstGeom>
        </p:spPr>
        <p:txBody>
          <a:bodyPr anchor="ctr"/>
          <a:lstStyle>
            <a:lvl1pPr marL="0" indent="0">
              <a:lnSpc>
                <a:spcPct val="120000"/>
              </a:lnSpc>
              <a:spcBef>
                <a:spcPts val="0"/>
              </a:spcBef>
              <a:buNone/>
              <a:defRPr sz="1400" b="1" cap="all" baseline="0">
                <a:solidFill>
                  <a:schemeClr val="accent5">
                    <a:lumMod val="75000"/>
                  </a:schemeClr>
                </a:solidFill>
                <a:latin typeface="Arial" pitchFamily="34" charset="0"/>
                <a:cs typeface="Arial" pitchFamily="34" charset="0"/>
              </a:defRPr>
            </a:lvl1pPr>
            <a:lvl2pPr>
              <a:defRPr sz="2200">
                <a:solidFill>
                  <a:schemeClr val="tx1">
                    <a:lumMod val="75000"/>
                    <a:lumOff val="25000"/>
                  </a:schemeClr>
                </a:solidFill>
                <a:latin typeface="Times New Roman" pitchFamily="18" charset="0"/>
                <a:cs typeface="Times New Roman" pitchFamily="18" charset="0"/>
              </a:defRPr>
            </a:lvl2pPr>
            <a:lvl3pPr>
              <a:defRPr sz="2200">
                <a:solidFill>
                  <a:schemeClr val="tx1">
                    <a:lumMod val="75000"/>
                    <a:lumOff val="25000"/>
                  </a:schemeClr>
                </a:solidFill>
                <a:latin typeface="Times New Roman" pitchFamily="18" charset="0"/>
                <a:cs typeface="Times New Roman" pitchFamily="18" charset="0"/>
              </a:defRPr>
            </a:lvl3pPr>
            <a:lvl4pPr>
              <a:defRPr sz="2200">
                <a:solidFill>
                  <a:schemeClr val="tx1">
                    <a:lumMod val="75000"/>
                    <a:lumOff val="25000"/>
                  </a:schemeClr>
                </a:solidFill>
                <a:latin typeface="Times New Roman" pitchFamily="18" charset="0"/>
                <a:cs typeface="Times New Roman" pitchFamily="18" charset="0"/>
              </a:defRPr>
            </a:lvl4pPr>
            <a:lvl5pPr>
              <a:defRPr sz="2200">
                <a:solidFill>
                  <a:schemeClr val="tx1">
                    <a:lumMod val="75000"/>
                    <a:lumOff val="25000"/>
                  </a:schemeClr>
                </a:solidFill>
                <a:latin typeface="Times New Roman" pitchFamily="18" charset="0"/>
                <a:cs typeface="Times New Roman" pitchFamily="18" charset="0"/>
              </a:defRPr>
            </a:lvl5pPr>
            <a:lvl6pPr>
              <a:defRPr sz="1800"/>
            </a:lvl6pPr>
            <a:lvl7pPr>
              <a:defRPr sz="1800"/>
            </a:lvl7pPr>
            <a:lvl8pPr>
              <a:defRPr sz="1800"/>
            </a:lvl8pPr>
            <a:lvl9pPr>
              <a:defRPr sz="1800"/>
            </a:lvl9pPr>
          </a:lstStyle>
          <a:p>
            <a:pPr lvl="0"/>
            <a:r>
              <a:rPr lang="en-US" dirty="0"/>
              <a:t>Click to edit Master text styles</a:t>
            </a:r>
          </a:p>
        </p:txBody>
      </p:sp>
      <p:sp>
        <p:nvSpPr>
          <p:cNvPr id="4" name="Content Placeholder 3"/>
          <p:cNvSpPr>
            <a:spLocks noGrp="1"/>
          </p:cNvSpPr>
          <p:nvPr>
            <p:ph sz="half" idx="2"/>
          </p:nvPr>
        </p:nvSpPr>
        <p:spPr>
          <a:xfrm>
            <a:off x="372533" y="2057400"/>
            <a:ext cx="8305800" cy="3657600"/>
          </a:xfrm>
          <a:prstGeom prst="rect">
            <a:avLst/>
          </a:prstGeom>
        </p:spPr>
        <p:txBody>
          <a:bodyPr/>
          <a:lstStyle>
            <a:lvl1pPr marL="0" indent="0">
              <a:lnSpc>
                <a:spcPct val="120000"/>
              </a:lnSpc>
              <a:spcBef>
                <a:spcPts val="200"/>
              </a:spcBef>
              <a:buNone/>
              <a:defRPr sz="1600">
                <a:solidFill>
                  <a:schemeClr val="tx1">
                    <a:lumMod val="65000"/>
                    <a:lumOff val="35000"/>
                  </a:schemeClr>
                </a:solidFill>
                <a:latin typeface="Arial" pitchFamily="34" charset="0"/>
              </a:defRPr>
            </a:lvl1pPr>
            <a:lvl2pPr marL="0" indent="0">
              <a:lnSpc>
                <a:spcPct val="120000"/>
              </a:lnSpc>
              <a:spcBef>
                <a:spcPts val="200"/>
              </a:spcBef>
              <a:buNone/>
              <a:defRPr sz="1600">
                <a:solidFill>
                  <a:schemeClr val="tx1">
                    <a:lumMod val="65000"/>
                    <a:lumOff val="35000"/>
                  </a:schemeClr>
                </a:solidFill>
                <a:latin typeface="Arial" pitchFamily="34" charset="0"/>
              </a:defRPr>
            </a:lvl2pPr>
            <a:lvl3pPr marL="0" indent="0">
              <a:lnSpc>
                <a:spcPct val="120000"/>
              </a:lnSpc>
              <a:spcBef>
                <a:spcPts val="200"/>
              </a:spcBef>
              <a:buNone/>
              <a:defRPr sz="1600">
                <a:solidFill>
                  <a:schemeClr val="tx1">
                    <a:lumMod val="65000"/>
                    <a:lumOff val="35000"/>
                  </a:schemeClr>
                </a:solidFill>
                <a:latin typeface="Arial" pitchFamily="34" charset="0"/>
              </a:defRPr>
            </a:lvl3pPr>
            <a:lvl4pPr marL="0" indent="0">
              <a:lnSpc>
                <a:spcPct val="120000"/>
              </a:lnSpc>
              <a:spcBef>
                <a:spcPts val="200"/>
              </a:spcBef>
              <a:buNone/>
              <a:defRPr sz="1600">
                <a:solidFill>
                  <a:schemeClr val="tx1">
                    <a:lumMod val="65000"/>
                    <a:lumOff val="35000"/>
                  </a:schemeClr>
                </a:solidFill>
                <a:latin typeface="Arial" pitchFamily="34" charset="0"/>
              </a:defRPr>
            </a:lvl4pPr>
            <a:lvl5pPr marL="0" indent="0">
              <a:lnSpc>
                <a:spcPct val="120000"/>
              </a:lnSpc>
              <a:spcBef>
                <a:spcPts val="200"/>
              </a:spcBef>
              <a:buNone/>
              <a:defRPr sz="1600">
                <a:solidFill>
                  <a:schemeClr val="tx1">
                    <a:lumMod val="65000"/>
                    <a:lumOff val="35000"/>
                  </a:schemeClr>
                </a:solidFill>
                <a:latin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a:off x="476450" y="135235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cxnSp>
        <p:nvCxnSpPr>
          <p:cNvPr id="14" name="Straight Connector 13"/>
          <p:cNvCxnSpPr/>
          <p:nvPr userDrawn="1"/>
        </p:nvCxnSpPr>
        <p:spPr>
          <a:xfrm>
            <a:off x="486075" y="1822375"/>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15" name="TextBox 14"/>
          <p:cNvSpPr txBox="1"/>
          <p:nvPr userDrawn="1"/>
        </p:nvSpPr>
        <p:spPr>
          <a:xfrm>
            <a:off x="365984" y="6324600"/>
            <a:ext cx="2448025"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marL="0" marR="0" lvl="0" indent="0" algn="l" defTabSz="914400" rtl="0" eaLnBrk="1" fontAlgn="auto" latinLnBrk="0" hangingPunct="1">
                <a:lnSpc>
                  <a:spcPct val="100000"/>
                </a:lnSpc>
                <a:spcBef>
                  <a:spcPts val="0"/>
                </a:spcBef>
                <a:spcAft>
                  <a:spcPts val="0"/>
                </a:spcAft>
                <a:buClrTx/>
                <a:buSzTx/>
                <a:buFontTx/>
                <a:buNone/>
                <a:tabLst/>
                <a:defRPr/>
              </a:pPr>
              <a:t>‹#›</a:t>
            </a:fld>
            <a:r>
              <a:rPr lang="en-US" sz="900" b="0" cap="all" spc="100" baseline="0" dirty="0">
                <a:solidFill>
                  <a:schemeClr val="tx1">
                    <a:lumMod val="65000"/>
                    <a:lumOff val="35000"/>
                  </a:schemeClr>
                </a:solidFill>
                <a:latin typeface="Arial" pitchFamily="34" charset="0"/>
                <a:cs typeface="Arial" pitchFamily="34" charset="0"/>
              </a:rPr>
              <a:t> | </a:t>
            </a:r>
            <a:r>
              <a:rPr lang="en-US" sz="900" b="1" cap="all" spc="100" baseline="0" dirty="0">
                <a:solidFill>
                  <a:schemeClr val="tx1">
                    <a:lumMod val="65000"/>
                    <a:lumOff val="35000"/>
                  </a:schemeClr>
                </a:solidFill>
                <a:latin typeface="Arial" pitchFamily="34" charset="0"/>
                <a:cs typeface="Arial" pitchFamily="34" charset="0"/>
              </a:rPr>
              <a:t>May 13, 2025</a:t>
            </a:r>
            <a:endParaRPr lang="en-US" sz="900" b="0" cap="all" spc="100" baseline="0" dirty="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Standard Content with Bullets">
    <p:spTree>
      <p:nvGrpSpPr>
        <p:cNvPr id="1" name=""/>
        <p:cNvGrpSpPr/>
        <p:nvPr/>
      </p:nvGrpSpPr>
      <p:grpSpPr>
        <a:xfrm>
          <a:off x="0" y="0"/>
          <a:ext cx="0" cy="0"/>
          <a:chOff x="0" y="0"/>
          <a:chExt cx="0" cy="0"/>
        </a:xfrm>
      </p:grpSpPr>
      <p:sp>
        <p:nvSpPr>
          <p:cNvPr id="2" name="Title 1"/>
          <p:cNvSpPr>
            <a:spLocks noGrp="1"/>
          </p:cNvSpPr>
          <p:nvPr>
            <p:ph type="title"/>
          </p:nvPr>
        </p:nvSpPr>
        <p:spPr>
          <a:xfrm>
            <a:off x="377526" y="742750"/>
            <a:ext cx="8334675" cy="533400"/>
          </a:xfrm>
          <a:prstGeom prst="rect">
            <a:avLst/>
          </a:prstGeom>
        </p:spPr>
        <p:txBody>
          <a:bodyPr anchor="ctr" anchorCtr="0">
            <a:normAutofit/>
          </a:bodyPr>
          <a:lstStyle>
            <a:lvl1pPr algn="l">
              <a:defRPr sz="2200" b="0" cap="all" spc="100" baseline="0">
                <a:solidFill>
                  <a:schemeClr val="tx1">
                    <a:lumMod val="65000"/>
                    <a:lumOff val="35000"/>
                  </a:schemeClr>
                </a:solidFill>
                <a:latin typeface="Arial" pitchFamily="34" charset="0"/>
              </a:defRPr>
            </a:lvl1pPr>
          </a:lstStyle>
          <a:p>
            <a:r>
              <a:rPr lang="en-US" dirty="0"/>
              <a:t>Click to edit Master title style</a:t>
            </a:r>
          </a:p>
        </p:txBody>
      </p:sp>
      <p:sp>
        <p:nvSpPr>
          <p:cNvPr id="3" name="Content Placeholder 2"/>
          <p:cNvSpPr>
            <a:spLocks noGrp="1"/>
          </p:cNvSpPr>
          <p:nvPr>
            <p:ph sz="half" idx="1"/>
          </p:nvPr>
        </p:nvSpPr>
        <p:spPr>
          <a:xfrm>
            <a:off x="378684" y="1372400"/>
            <a:ext cx="8325050" cy="428325"/>
          </a:xfrm>
          <a:prstGeom prst="rect">
            <a:avLst/>
          </a:prstGeom>
        </p:spPr>
        <p:txBody>
          <a:bodyPr anchor="ctr"/>
          <a:lstStyle>
            <a:lvl1pPr marL="0" indent="0">
              <a:lnSpc>
                <a:spcPct val="120000"/>
              </a:lnSpc>
              <a:spcBef>
                <a:spcPts val="0"/>
              </a:spcBef>
              <a:buNone/>
              <a:defRPr sz="1400" b="1" cap="all" baseline="0">
                <a:solidFill>
                  <a:schemeClr val="accent5">
                    <a:lumMod val="75000"/>
                  </a:schemeClr>
                </a:solidFill>
                <a:latin typeface="Arial" pitchFamily="34" charset="0"/>
                <a:cs typeface="Arial" pitchFamily="34" charset="0"/>
              </a:defRPr>
            </a:lvl1pPr>
            <a:lvl2pPr>
              <a:defRPr sz="2200">
                <a:solidFill>
                  <a:schemeClr val="tx1">
                    <a:lumMod val="75000"/>
                    <a:lumOff val="25000"/>
                  </a:schemeClr>
                </a:solidFill>
                <a:latin typeface="Times New Roman" pitchFamily="18" charset="0"/>
                <a:cs typeface="Times New Roman" pitchFamily="18" charset="0"/>
              </a:defRPr>
            </a:lvl2pPr>
            <a:lvl3pPr>
              <a:defRPr sz="2200">
                <a:solidFill>
                  <a:schemeClr val="tx1">
                    <a:lumMod val="75000"/>
                    <a:lumOff val="25000"/>
                  </a:schemeClr>
                </a:solidFill>
                <a:latin typeface="Times New Roman" pitchFamily="18" charset="0"/>
                <a:cs typeface="Times New Roman" pitchFamily="18" charset="0"/>
              </a:defRPr>
            </a:lvl3pPr>
            <a:lvl4pPr>
              <a:defRPr sz="2200">
                <a:solidFill>
                  <a:schemeClr val="tx1">
                    <a:lumMod val="75000"/>
                    <a:lumOff val="25000"/>
                  </a:schemeClr>
                </a:solidFill>
                <a:latin typeface="Times New Roman" pitchFamily="18" charset="0"/>
                <a:cs typeface="Times New Roman" pitchFamily="18" charset="0"/>
              </a:defRPr>
            </a:lvl4pPr>
            <a:lvl5pPr>
              <a:defRPr sz="2200">
                <a:solidFill>
                  <a:schemeClr val="tx1">
                    <a:lumMod val="75000"/>
                    <a:lumOff val="25000"/>
                  </a:schemeClr>
                </a:solidFill>
                <a:latin typeface="Times New Roman" pitchFamily="18" charset="0"/>
                <a:cs typeface="Times New Roman" pitchFamily="18" charset="0"/>
              </a:defRPr>
            </a:lvl5pPr>
            <a:lvl6pPr>
              <a:defRPr sz="1800"/>
            </a:lvl6pPr>
            <a:lvl7pPr>
              <a:defRPr sz="1800"/>
            </a:lvl7pPr>
            <a:lvl8pPr>
              <a:defRPr sz="1800"/>
            </a:lvl8pPr>
            <a:lvl9pPr>
              <a:defRPr sz="1800"/>
            </a:lvl9pPr>
          </a:lstStyle>
          <a:p>
            <a:pPr lvl="0"/>
            <a:r>
              <a:rPr lang="en-US" dirty="0"/>
              <a:t>Click to edit Master text styles</a:t>
            </a:r>
          </a:p>
        </p:txBody>
      </p:sp>
      <p:sp>
        <p:nvSpPr>
          <p:cNvPr id="4" name="Content Placeholder 3"/>
          <p:cNvSpPr>
            <a:spLocks noGrp="1"/>
          </p:cNvSpPr>
          <p:nvPr>
            <p:ph sz="half" idx="2"/>
          </p:nvPr>
        </p:nvSpPr>
        <p:spPr>
          <a:xfrm>
            <a:off x="381000" y="2057400"/>
            <a:ext cx="8305800" cy="3657600"/>
          </a:xfrm>
          <a:prstGeom prst="rect">
            <a:avLst/>
          </a:prstGeom>
        </p:spPr>
        <p:txBody>
          <a:bodyPr/>
          <a:lstStyle>
            <a:lvl1pPr marL="228600" indent="-228600">
              <a:lnSpc>
                <a:spcPct val="120000"/>
              </a:lnSpc>
              <a:spcBef>
                <a:spcPts val="200"/>
              </a:spcBef>
              <a:defRPr sz="1600">
                <a:solidFill>
                  <a:schemeClr val="tx1">
                    <a:lumMod val="65000"/>
                    <a:lumOff val="35000"/>
                  </a:schemeClr>
                </a:solidFill>
                <a:latin typeface="Arial" pitchFamily="34" charset="0"/>
              </a:defRPr>
            </a:lvl1pPr>
            <a:lvl2pPr marL="228600" indent="-228600">
              <a:lnSpc>
                <a:spcPct val="120000"/>
              </a:lnSpc>
              <a:spcBef>
                <a:spcPts val="200"/>
              </a:spcBef>
              <a:defRPr sz="1600">
                <a:solidFill>
                  <a:schemeClr val="tx1">
                    <a:lumMod val="65000"/>
                    <a:lumOff val="35000"/>
                  </a:schemeClr>
                </a:solidFill>
                <a:latin typeface="Arial" pitchFamily="34" charset="0"/>
              </a:defRPr>
            </a:lvl2pPr>
            <a:lvl3pPr marL="228600" indent="-228600">
              <a:lnSpc>
                <a:spcPct val="120000"/>
              </a:lnSpc>
              <a:spcBef>
                <a:spcPts val="200"/>
              </a:spcBef>
              <a:defRPr sz="1600">
                <a:solidFill>
                  <a:schemeClr val="tx1">
                    <a:lumMod val="65000"/>
                    <a:lumOff val="35000"/>
                  </a:schemeClr>
                </a:solidFill>
                <a:latin typeface="Arial" pitchFamily="34" charset="0"/>
              </a:defRPr>
            </a:lvl3pPr>
            <a:lvl4pPr marL="228600" indent="-228600">
              <a:lnSpc>
                <a:spcPct val="120000"/>
              </a:lnSpc>
              <a:spcBef>
                <a:spcPts val="200"/>
              </a:spcBef>
              <a:defRPr sz="1600">
                <a:solidFill>
                  <a:schemeClr val="tx1">
                    <a:lumMod val="65000"/>
                    <a:lumOff val="35000"/>
                  </a:schemeClr>
                </a:solidFill>
                <a:latin typeface="Arial" pitchFamily="34" charset="0"/>
              </a:defRPr>
            </a:lvl4pPr>
            <a:lvl5pPr marL="228600" indent="-228600">
              <a:lnSpc>
                <a:spcPct val="120000"/>
              </a:lnSpc>
              <a:spcBef>
                <a:spcPts val="200"/>
              </a:spcBef>
              <a:defRPr sz="1600">
                <a:solidFill>
                  <a:schemeClr val="tx1">
                    <a:lumMod val="65000"/>
                    <a:lumOff val="35000"/>
                  </a:schemeClr>
                </a:solidFill>
                <a:latin typeface="Arial"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a:off x="476450" y="135235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cxnSp>
        <p:nvCxnSpPr>
          <p:cNvPr id="14" name="Straight Connector 13"/>
          <p:cNvCxnSpPr/>
          <p:nvPr userDrawn="1"/>
        </p:nvCxnSpPr>
        <p:spPr>
          <a:xfrm>
            <a:off x="486075" y="1822375"/>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15" name="TextBox 14"/>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r>
              <a:rPr lang="en-US" sz="900" b="1" cap="all" spc="100" baseline="0" dirty="0">
                <a:solidFill>
                  <a:schemeClr val="tx1">
                    <a:lumMod val="65000"/>
                    <a:lumOff val="35000"/>
                  </a:schemeClr>
                </a:solidFill>
                <a:latin typeface="Arial" pitchFamily="34" charset="0"/>
                <a:cs typeface="Arial" pitchFamily="34" charset="0"/>
              </a:rPr>
              <a:t>May 13, 2025</a:t>
            </a:r>
            <a:endParaRPr lang="en-US" sz="900" b="0" cap="all" spc="100" baseline="0" dirty="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sic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70217" y="753175"/>
            <a:ext cx="8325050" cy="533399"/>
          </a:xfrm>
          <a:prstGeom prst="rect">
            <a:avLst/>
          </a:prstGeom>
        </p:spPr>
        <p:txBody>
          <a:bodyPr anchor="ctr" anchorCtr="0">
            <a:normAutofit/>
          </a:bodyPr>
          <a:lstStyle>
            <a:lvl1pPr algn="l">
              <a:defRPr sz="2200" b="0" cap="all" spc="100" baseline="0">
                <a:solidFill>
                  <a:schemeClr val="accent5">
                    <a:lumMod val="75000"/>
                  </a:schemeClr>
                </a:solidFill>
                <a:latin typeface="Arial" pitchFamily="34" charset="0"/>
              </a:defRPr>
            </a:lvl1pPr>
          </a:lstStyle>
          <a:p>
            <a:r>
              <a:rPr lang="en-US" dirty="0"/>
              <a:t>Click to edit Master title style</a:t>
            </a:r>
          </a:p>
        </p:txBody>
      </p:sp>
      <p:sp>
        <p:nvSpPr>
          <p:cNvPr id="3" name="Content Placeholder 2"/>
          <p:cNvSpPr>
            <a:spLocks noGrp="1"/>
          </p:cNvSpPr>
          <p:nvPr>
            <p:ph idx="1"/>
          </p:nvPr>
        </p:nvSpPr>
        <p:spPr>
          <a:xfrm>
            <a:off x="379841" y="1524000"/>
            <a:ext cx="8315425" cy="4343400"/>
          </a:xfrm>
          <a:prstGeom prst="rect">
            <a:avLst/>
          </a:prstGeom>
        </p:spPr>
        <p:txBody>
          <a:bodyPr/>
          <a:lstStyle>
            <a:lvl1pPr marL="0" indent="0">
              <a:lnSpc>
                <a:spcPct val="120000"/>
              </a:lnSpc>
              <a:spcBef>
                <a:spcPts val="0"/>
              </a:spcBef>
              <a:buNone/>
              <a:defRPr sz="1800" b="0">
                <a:solidFill>
                  <a:schemeClr val="tx1">
                    <a:lumMod val="75000"/>
                    <a:lumOff val="25000"/>
                  </a:schemeClr>
                </a:solidFill>
                <a:latin typeface="Arial" pitchFamily="34" charset="0"/>
                <a:cs typeface="Arial" pitchFamily="34" charset="0"/>
              </a:defRPr>
            </a:lvl1pPr>
            <a:lvl2pPr>
              <a:defRPr sz="2200" b="0">
                <a:solidFill>
                  <a:schemeClr val="tx1">
                    <a:lumMod val="75000"/>
                    <a:lumOff val="25000"/>
                  </a:schemeClr>
                </a:solidFill>
                <a:latin typeface="Times New Roman" pitchFamily="18" charset="0"/>
                <a:cs typeface="Times New Roman" pitchFamily="18" charset="0"/>
              </a:defRPr>
            </a:lvl2pPr>
            <a:lvl3pPr>
              <a:defRPr sz="2200" b="0">
                <a:solidFill>
                  <a:schemeClr val="tx1">
                    <a:lumMod val="75000"/>
                    <a:lumOff val="25000"/>
                  </a:schemeClr>
                </a:solidFill>
                <a:latin typeface="Times New Roman" pitchFamily="18" charset="0"/>
                <a:cs typeface="Times New Roman" pitchFamily="18" charset="0"/>
              </a:defRPr>
            </a:lvl3pPr>
            <a:lvl4pPr>
              <a:defRPr sz="2200" b="0">
                <a:solidFill>
                  <a:schemeClr val="tx1">
                    <a:lumMod val="75000"/>
                    <a:lumOff val="25000"/>
                  </a:schemeClr>
                </a:solidFill>
                <a:latin typeface="Times New Roman" pitchFamily="18" charset="0"/>
                <a:cs typeface="Times New Roman" pitchFamily="18" charset="0"/>
              </a:defRPr>
            </a:lvl4pPr>
            <a:lvl5pPr>
              <a:defRPr sz="2200" b="0">
                <a:solidFill>
                  <a:schemeClr val="tx1">
                    <a:lumMod val="75000"/>
                    <a:lumOff val="25000"/>
                  </a:schemeClr>
                </a:solidFill>
                <a:latin typeface="Times New Roman" pitchFamily="18" charset="0"/>
                <a:cs typeface="Times New Roman" pitchFamily="18" charset="0"/>
              </a:defRPr>
            </a:lvl5pPr>
          </a:lstStyle>
          <a:p>
            <a:pPr lvl="0"/>
            <a:r>
              <a:rPr lang="en-US" dirty="0"/>
              <a:t>Click to edit Master text styles</a:t>
            </a:r>
          </a:p>
        </p:txBody>
      </p:sp>
      <p:cxnSp>
        <p:nvCxnSpPr>
          <p:cNvPr id="10" name="Straight Connector 9"/>
          <p:cNvCxnSpPr/>
          <p:nvPr userDrawn="1"/>
        </p:nvCxnSpPr>
        <p:spPr>
          <a:xfrm>
            <a:off x="476450" y="7620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cxnSp>
        <p:nvCxnSpPr>
          <p:cNvPr id="9" name="Straight Connector 8"/>
          <p:cNvCxnSpPr/>
          <p:nvPr userDrawn="1"/>
        </p:nvCxnSpPr>
        <p:spPr>
          <a:xfrm>
            <a:off x="486075" y="12954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11" name="TextBox 10"/>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r>
              <a:rPr lang="en-US" sz="900" b="1" cap="all" spc="100" baseline="0" dirty="0">
                <a:solidFill>
                  <a:schemeClr val="tx1">
                    <a:lumMod val="65000"/>
                    <a:lumOff val="35000"/>
                  </a:schemeClr>
                </a:solidFill>
                <a:latin typeface="Arial" pitchFamily="34" charset="0"/>
                <a:cs typeface="Arial" pitchFamily="34" charset="0"/>
              </a:rPr>
              <a:t>May 13, 2025</a:t>
            </a:r>
            <a:endParaRPr lang="en-US" sz="900" b="0" cap="all" spc="100" baseline="0" dirty="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with Graphic">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382000" cy="427038"/>
          </a:xfrm>
          <a:prstGeom prst="rect">
            <a:avLst/>
          </a:prstGeom>
        </p:spPr>
        <p:txBody>
          <a:bodyPr anchor="ctr"/>
          <a:lstStyle>
            <a:lvl1pPr algn="l">
              <a:defRPr sz="1400" b="1" cap="all" spc="100" baseline="0">
                <a:solidFill>
                  <a:schemeClr val="accent5">
                    <a:lumMod val="75000"/>
                  </a:schemeClr>
                </a:solidFill>
                <a:latin typeface="Arial" pitchFamily="34" charset="0"/>
              </a:defRPr>
            </a:lvl1pPr>
          </a:lstStyle>
          <a:p>
            <a:r>
              <a:rPr lang="en-US" dirty="0"/>
              <a:t>Click to edit Master title style</a:t>
            </a:r>
          </a:p>
        </p:txBody>
      </p:sp>
      <p:cxnSp>
        <p:nvCxnSpPr>
          <p:cNvPr id="4" name="Straight Connector 3"/>
          <p:cNvCxnSpPr/>
          <p:nvPr userDrawn="1"/>
        </p:nvCxnSpPr>
        <p:spPr>
          <a:xfrm>
            <a:off x="486075" y="1041399"/>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
        <p:nvSpPr>
          <p:cNvPr id="5" name="TextBox 4"/>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r>
              <a:rPr lang="en-US" sz="900" b="1" cap="all" spc="100" baseline="0" dirty="0">
                <a:solidFill>
                  <a:schemeClr val="tx1">
                    <a:lumMod val="65000"/>
                    <a:lumOff val="35000"/>
                  </a:schemeClr>
                </a:solidFill>
                <a:latin typeface="Arial" pitchFamily="34" charset="0"/>
                <a:cs typeface="Arial" pitchFamily="34" charset="0"/>
              </a:rPr>
              <a:t>March 6, 2025</a:t>
            </a:r>
            <a:endParaRPr lang="en-US" sz="900" b="0" cap="all" spc="100" baseline="0" dirty="0">
              <a:solidFill>
                <a:schemeClr val="tx1">
                  <a:lumMod val="65000"/>
                  <a:lumOff val="35000"/>
                </a:schemeClr>
              </a:solidFill>
              <a:latin typeface="Arial" pitchFamily="34" charset="0"/>
              <a:cs typeface="Arial" pitchFamily="34" charset="0"/>
            </a:endParaRPr>
          </a:p>
        </p:txBody>
      </p:sp>
      <p:cxnSp>
        <p:nvCxnSpPr>
          <p:cNvPr id="7" name="Straight Connector 6"/>
          <p:cNvCxnSpPr/>
          <p:nvPr userDrawn="1"/>
        </p:nvCxnSpPr>
        <p:spPr>
          <a:xfrm>
            <a:off x="499535" y="609600"/>
            <a:ext cx="8229600" cy="0"/>
          </a:xfrm>
          <a:prstGeom prst="line">
            <a:avLst/>
          </a:prstGeom>
          <a:ln w="19050">
            <a:solidFill>
              <a:schemeClr val="bg1">
                <a:lumMod val="75000"/>
              </a:schemeClr>
            </a:solidFill>
          </a:ln>
          <a:effectLst/>
        </p:spPr>
        <p:style>
          <a:lnRef idx="2">
            <a:schemeClr val="dk1"/>
          </a:lnRef>
          <a:fillRef idx="0">
            <a:schemeClr val="dk1"/>
          </a:fillRef>
          <a:effectRef idx="1">
            <a:schemeClr val="dk1"/>
          </a:effectRef>
          <a:fontRef idx="minor">
            <a:schemeClr val="tx1"/>
          </a:fontRef>
        </p:style>
      </p:cxn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TextBox 2"/>
          <p:cNvSpPr txBox="1"/>
          <p:nvPr userDrawn="1"/>
        </p:nvSpPr>
        <p:spPr>
          <a:xfrm>
            <a:off x="371375" y="6324600"/>
            <a:ext cx="2448025" cy="230832"/>
          </a:xfrm>
          <a:prstGeom prst="rect">
            <a:avLst/>
          </a:prstGeom>
          <a:noFill/>
        </p:spPr>
        <p:txBody>
          <a:bodyPr wrap="square" rtlCol="0">
            <a:spAutoFit/>
          </a:bodyPr>
          <a:lstStyle/>
          <a:p>
            <a:pPr algn="l"/>
            <a:r>
              <a:rPr lang="en-US" sz="900" b="0" cap="all" spc="100" baseline="0" dirty="0">
                <a:solidFill>
                  <a:schemeClr val="tx1">
                    <a:lumMod val="65000"/>
                    <a:lumOff val="35000"/>
                  </a:schemeClr>
                </a:solidFill>
                <a:latin typeface="Arial" pitchFamily="34" charset="0"/>
                <a:cs typeface="Arial" pitchFamily="34" charset="0"/>
              </a:rPr>
              <a:t>Slide </a:t>
            </a:r>
            <a:fld id="{E3D8E51D-5B59-45E4-AFF8-CE614DB7212D}" type="slidenum">
              <a:rPr lang="en-US" sz="900" b="0" cap="all" spc="100" baseline="0" smtClean="0">
                <a:solidFill>
                  <a:schemeClr val="tx1">
                    <a:lumMod val="65000"/>
                    <a:lumOff val="35000"/>
                  </a:schemeClr>
                </a:solidFill>
                <a:latin typeface="Arial" pitchFamily="34" charset="0"/>
                <a:cs typeface="Arial" pitchFamily="34" charset="0"/>
              </a:rPr>
              <a:pPr algn="l"/>
              <a:t>‹#›</a:t>
            </a:fld>
            <a:r>
              <a:rPr lang="en-US" sz="900" b="0" cap="all" spc="100" baseline="0" dirty="0">
                <a:solidFill>
                  <a:schemeClr val="tx1">
                    <a:lumMod val="65000"/>
                    <a:lumOff val="35000"/>
                  </a:schemeClr>
                </a:solidFill>
                <a:latin typeface="Arial" pitchFamily="34" charset="0"/>
                <a:cs typeface="Arial" pitchFamily="34" charset="0"/>
              </a:rPr>
              <a:t> | </a:t>
            </a:r>
            <a:r>
              <a:rPr lang="en-US" sz="900" b="1" cap="all" spc="100" baseline="0" dirty="0">
                <a:solidFill>
                  <a:schemeClr val="tx1">
                    <a:lumMod val="65000"/>
                    <a:lumOff val="35000"/>
                  </a:schemeClr>
                </a:solidFill>
                <a:latin typeface="Arial" pitchFamily="34" charset="0"/>
                <a:cs typeface="Arial" pitchFamily="34" charset="0"/>
              </a:rPr>
              <a:t>March 6, 2025</a:t>
            </a:r>
            <a:endParaRPr lang="en-US" sz="900" b="0" cap="all" spc="100" baseline="0" dirty="0">
              <a:solidFill>
                <a:schemeClr val="tx1">
                  <a:lumMod val="65000"/>
                  <a:lumOff val="35000"/>
                </a:schemeClr>
              </a:solidFill>
              <a:latin typeface="Arial" pitchFamily="34" charset="0"/>
              <a:cs typeface="Arial" pitchFamily="34" charset="0"/>
            </a:endParaRP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No Template">
    <p:spTree>
      <p:nvGrpSpPr>
        <p:cNvPr id="1" name=""/>
        <p:cNvGrpSpPr/>
        <p:nvPr/>
      </p:nvGrpSpPr>
      <p:grpSpPr>
        <a:xfrm>
          <a:off x="0" y="0"/>
          <a:ext cx="0" cy="0"/>
          <a:chOff x="0" y="0"/>
          <a:chExt cx="0" cy="0"/>
        </a:xfrm>
      </p:grpSpPr>
      <p:pic>
        <p:nvPicPr>
          <p:cNvPr id="3" name="Picture 2" descr="CHA-PowerPoint-Innerpage.jpg"/>
          <p:cNvPicPr>
            <a:picLocks noChangeAspect="1"/>
          </p:cNvPicPr>
          <p:nvPr userDrawn="1"/>
        </p:nvPicPr>
        <p:blipFill>
          <a:blip r:embed="rId2" cstate="print"/>
          <a:srcRect l="18333" r="6786" b="7778"/>
          <a:stretch>
            <a:fillRect/>
          </a:stretch>
        </p:blipFill>
        <p:spPr>
          <a:xfrm>
            <a:off x="-1" y="0"/>
            <a:ext cx="9144001" cy="6858000"/>
          </a:xfrm>
          <a:prstGeom prst="rect">
            <a:avLst/>
          </a:prstGeom>
        </p:spPr>
      </p:pic>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hank you">
    <p:spTree>
      <p:nvGrpSpPr>
        <p:cNvPr id="1" name=""/>
        <p:cNvGrpSpPr/>
        <p:nvPr/>
      </p:nvGrpSpPr>
      <p:grpSpPr>
        <a:xfrm>
          <a:off x="0" y="0"/>
          <a:ext cx="0" cy="0"/>
          <a:chOff x="0" y="0"/>
          <a:chExt cx="0" cy="0"/>
        </a:xfrm>
      </p:grpSpPr>
      <p:pic>
        <p:nvPicPr>
          <p:cNvPr id="3" name="Picture 2" descr="CHA-PowerPoint-Innerpage.jpg"/>
          <p:cNvPicPr>
            <a:picLocks noChangeAspect="1"/>
          </p:cNvPicPr>
          <p:nvPr userDrawn="1"/>
        </p:nvPicPr>
        <p:blipFill>
          <a:blip r:embed="rId2" cstate="print"/>
          <a:srcRect l="18333" r="6786" b="7778"/>
          <a:stretch>
            <a:fillRect/>
          </a:stretch>
        </p:blipFill>
        <p:spPr>
          <a:xfrm>
            <a:off x="-1" y="0"/>
            <a:ext cx="9144001" cy="6858000"/>
          </a:xfrm>
          <a:prstGeom prst="rect">
            <a:avLst/>
          </a:prstGeom>
        </p:spPr>
      </p:pic>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0" y="0"/>
            <a:ext cx="9144000" cy="6858000"/>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10">
            <a:extLst>
              <a:ext uri="{28A0092B-C50C-407E-A947-70E740481C1C}">
                <a14:useLocalDpi xmlns:a14="http://schemas.microsoft.com/office/drawing/2010/main" val="0"/>
              </a:ext>
            </a:extLst>
          </a:blip>
          <a:src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8" r:id="rId2"/>
    <p:sldLayoutId id="2147483652" r:id="rId3"/>
    <p:sldLayoutId id="2147483650" r:id="rId4"/>
    <p:sldLayoutId id="2147483654" r:id="rId5"/>
    <p:sldLayoutId id="2147483655" r:id="rId6"/>
    <p:sldLayoutId id="2147483657" r:id="rId7"/>
    <p:sldLayoutId id="2147483659" r:id="rId8"/>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pnm.com/PRAC"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sz="4000" dirty="0"/>
              <a:t>Pricing Advisory Committee (PRAC)</a:t>
            </a:r>
          </a:p>
        </p:txBody>
      </p:sp>
      <p:sp>
        <p:nvSpPr>
          <p:cNvPr id="5" name="Subtitle 4"/>
          <p:cNvSpPr>
            <a:spLocks noGrp="1"/>
          </p:cNvSpPr>
          <p:nvPr>
            <p:ph type="subTitle" idx="1"/>
          </p:nvPr>
        </p:nvSpPr>
        <p:spPr/>
        <p:txBody>
          <a:bodyPr/>
          <a:lstStyle/>
          <a:p>
            <a:r>
              <a:rPr lang="en-US" dirty="0"/>
              <a:t>May 13, 2025 – Distribution COSTS allocators</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CE2A3-4AE5-960B-ED6E-527C2D095F6C}"/>
              </a:ext>
            </a:extLst>
          </p:cNvPr>
          <p:cNvSpPr>
            <a:spLocks noGrp="1"/>
          </p:cNvSpPr>
          <p:nvPr>
            <p:ph type="title"/>
          </p:nvPr>
        </p:nvSpPr>
        <p:spPr/>
        <p:txBody>
          <a:bodyPr/>
          <a:lstStyle/>
          <a:p>
            <a:r>
              <a:rPr lang="en-US" dirty="0"/>
              <a:t>Pricing Advisory Committee Agenda</a:t>
            </a:r>
          </a:p>
        </p:txBody>
      </p:sp>
      <p:sp>
        <p:nvSpPr>
          <p:cNvPr id="3" name="Content Placeholder 2">
            <a:extLst>
              <a:ext uri="{FF2B5EF4-FFF2-40B4-BE49-F238E27FC236}">
                <a16:creationId xmlns:a16="http://schemas.microsoft.com/office/drawing/2014/main" id="{9F925165-8F03-A5F3-4339-9F8FF45B5775}"/>
              </a:ext>
            </a:extLst>
          </p:cNvPr>
          <p:cNvSpPr>
            <a:spLocks noGrp="1"/>
          </p:cNvSpPr>
          <p:nvPr>
            <p:ph sz="half" idx="1"/>
          </p:nvPr>
        </p:nvSpPr>
        <p:spPr/>
        <p:txBody>
          <a:bodyPr/>
          <a:lstStyle/>
          <a:p>
            <a:r>
              <a:rPr lang="en-US" dirty="0"/>
              <a:t>May 13, 2025</a:t>
            </a:r>
          </a:p>
        </p:txBody>
      </p:sp>
      <p:sp>
        <p:nvSpPr>
          <p:cNvPr id="4" name="Content Placeholder 3">
            <a:extLst>
              <a:ext uri="{FF2B5EF4-FFF2-40B4-BE49-F238E27FC236}">
                <a16:creationId xmlns:a16="http://schemas.microsoft.com/office/drawing/2014/main" id="{5F6C0AD3-110F-23BE-CE5E-E8FFA90B76D8}"/>
              </a:ext>
            </a:extLst>
          </p:cNvPr>
          <p:cNvSpPr>
            <a:spLocks noGrp="1"/>
          </p:cNvSpPr>
          <p:nvPr>
            <p:ph sz="half" idx="2"/>
          </p:nvPr>
        </p:nvSpPr>
        <p:spPr/>
        <p:txBody>
          <a:bodyPr/>
          <a:lstStyle/>
          <a:p>
            <a:pPr>
              <a:spcBef>
                <a:spcPts val="0"/>
              </a:spcBef>
            </a:pPr>
            <a:r>
              <a:rPr lang="en-US" dirty="0"/>
              <a:t>PRAC website </a:t>
            </a:r>
            <a:r>
              <a:rPr lang="en-US" dirty="0">
                <a:hlinkClick r:id="rId2"/>
              </a:rPr>
              <a:t>https://www.pnm.com/PRAC</a:t>
            </a:r>
            <a:endParaRPr lang="en-US" dirty="0"/>
          </a:p>
          <a:p>
            <a:pPr marL="0" indent="0">
              <a:spcBef>
                <a:spcPts val="0"/>
              </a:spcBef>
              <a:buNone/>
            </a:pPr>
            <a:r>
              <a:rPr lang="en-US" dirty="0"/>
              <a:t>	calendar, meeting materials, meeting registration</a:t>
            </a:r>
          </a:p>
          <a:p>
            <a:pPr marL="0" lvl="2" indent="0">
              <a:spcBef>
                <a:spcPts val="0"/>
              </a:spcBef>
              <a:buNone/>
            </a:pPr>
            <a:r>
              <a:rPr lang="en-US" dirty="0"/>
              <a:t>	Support documents for April 8 PRAC meeting are now posted</a:t>
            </a:r>
          </a:p>
          <a:p>
            <a:pPr>
              <a:spcBef>
                <a:spcPts val="600"/>
              </a:spcBef>
            </a:pPr>
            <a:r>
              <a:rPr lang="en-US" dirty="0"/>
              <a:t>Follow-up: Review of Minimum Distribution System (“MDS”) study obligations</a:t>
            </a:r>
          </a:p>
          <a:p>
            <a:pPr>
              <a:spcBef>
                <a:spcPts val="600"/>
              </a:spcBef>
            </a:pPr>
            <a:r>
              <a:rPr lang="en-US" dirty="0"/>
              <a:t>Follow-up: </a:t>
            </a:r>
            <a:r>
              <a:rPr lang="en-US" sz="1600" dirty="0"/>
              <a:t>Response to Staff about impact of distribution system energy storage on transmission/production costs</a:t>
            </a:r>
          </a:p>
          <a:p>
            <a:pPr>
              <a:spcBef>
                <a:spcPts val="600"/>
              </a:spcBef>
            </a:pPr>
            <a:r>
              <a:rPr lang="en-US" dirty="0"/>
              <a:t>Customer Expense Class Allocator</a:t>
            </a:r>
            <a:endParaRPr lang="en-US" sz="1600" dirty="0"/>
          </a:p>
          <a:p>
            <a:pPr>
              <a:spcBef>
                <a:spcPts val="600"/>
              </a:spcBef>
            </a:pPr>
            <a:r>
              <a:rPr lang="en-US" dirty="0"/>
              <a:t>Summary of PRAC</a:t>
            </a:r>
            <a:endParaRPr lang="en-US" sz="1600" dirty="0"/>
          </a:p>
          <a:p>
            <a:pPr>
              <a:spcBef>
                <a:spcPts val="600"/>
              </a:spcBef>
            </a:pPr>
            <a:r>
              <a:rPr lang="en-US" dirty="0"/>
              <a:t>Open discussion</a:t>
            </a:r>
          </a:p>
          <a:p>
            <a:pPr>
              <a:spcBef>
                <a:spcPts val="600"/>
              </a:spcBef>
            </a:pPr>
            <a:r>
              <a:rPr lang="en-US" dirty="0"/>
              <a:t>Next PRAC meeting</a:t>
            </a:r>
          </a:p>
        </p:txBody>
      </p:sp>
    </p:spTree>
    <p:extLst>
      <p:ext uri="{BB962C8B-B14F-4D97-AF65-F5344CB8AC3E}">
        <p14:creationId xmlns:p14="http://schemas.microsoft.com/office/powerpoint/2010/main" val="354446854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678EB-C539-2D28-2C97-AEB2EEE5B8B6}"/>
              </a:ext>
            </a:extLst>
          </p:cNvPr>
          <p:cNvSpPr>
            <a:spLocks noGrp="1"/>
          </p:cNvSpPr>
          <p:nvPr>
            <p:ph type="title"/>
          </p:nvPr>
        </p:nvSpPr>
        <p:spPr/>
        <p:txBody>
          <a:bodyPr/>
          <a:lstStyle/>
          <a:p>
            <a:r>
              <a:rPr lang="en-US" dirty="0"/>
              <a:t>Minimum Distribution System (“MDS”)</a:t>
            </a:r>
          </a:p>
        </p:txBody>
      </p:sp>
      <p:sp>
        <p:nvSpPr>
          <p:cNvPr id="3" name="Content Placeholder 2">
            <a:extLst>
              <a:ext uri="{FF2B5EF4-FFF2-40B4-BE49-F238E27FC236}">
                <a16:creationId xmlns:a16="http://schemas.microsoft.com/office/drawing/2014/main" id="{24C87E75-2717-8DC0-549D-1FB5C6EA4D2E}"/>
              </a:ext>
            </a:extLst>
          </p:cNvPr>
          <p:cNvSpPr>
            <a:spLocks noGrp="1"/>
          </p:cNvSpPr>
          <p:nvPr>
            <p:ph sz="half" idx="1"/>
          </p:nvPr>
        </p:nvSpPr>
        <p:spPr/>
        <p:txBody>
          <a:bodyPr/>
          <a:lstStyle/>
          <a:p>
            <a:r>
              <a:rPr lang="en-US" dirty="0"/>
              <a:t>NM PRC Case No. 22-00270-UT </a:t>
            </a:r>
          </a:p>
        </p:txBody>
      </p:sp>
      <p:sp>
        <p:nvSpPr>
          <p:cNvPr id="4" name="Content Placeholder 3">
            <a:extLst>
              <a:ext uri="{FF2B5EF4-FFF2-40B4-BE49-F238E27FC236}">
                <a16:creationId xmlns:a16="http://schemas.microsoft.com/office/drawing/2014/main" id="{662AD9DE-DF2D-8111-8EB8-947F537672D3}"/>
              </a:ext>
            </a:extLst>
          </p:cNvPr>
          <p:cNvSpPr>
            <a:spLocks noGrp="1"/>
          </p:cNvSpPr>
          <p:nvPr>
            <p:ph sz="half" idx="2"/>
          </p:nvPr>
        </p:nvSpPr>
        <p:spPr>
          <a:xfrm>
            <a:off x="380130" y="1903384"/>
            <a:ext cx="8305800" cy="3657600"/>
          </a:xfrm>
        </p:spPr>
        <p:txBody>
          <a:bodyPr/>
          <a:lstStyle/>
          <a:p>
            <a:r>
              <a:rPr lang="en-US" sz="1400" dirty="0"/>
              <a:t>The Final Order (“FO”) adopted the Recommended Decision in relation to MDS. </a:t>
            </a:r>
          </a:p>
          <a:p>
            <a:pPr marL="0" indent="0">
              <a:buNone/>
            </a:pPr>
            <a:endParaRPr lang="en-US" sz="1400" dirty="0"/>
          </a:p>
          <a:p>
            <a:r>
              <a:rPr lang="en-US" sz="1400" dirty="0"/>
              <a:t>FO Proposed Recommendation: </a:t>
            </a:r>
            <a:r>
              <a:rPr lang="en-US" sz="1400" b="1" i="1" dirty="0"/>
              <a:t>PNM should be deemed compliant with any directions given the company by the Commission in previous cases concerning the MDS and how it should be utilized</a:t>
            </a:r>
            <a:r>
              <a:rPr lang="en-US" sz="1400" dirty="0"/>
              <a:t>. To the extent PNM declined to apply an MDS method in this case out of concern it would impact the residential customer charge, this judgment should be credited and permitted. Any objection to PNM’s proposals in this case based on application or non-application of the MDS should be rejected as a matter of policy.</a:t>
            </a:r>
          </a:p>
          <a:p>
            <a:endParaRPr lang="en-US" sz="1400" dirty="0"/>
          </a:p>
          <a:p>
            <a:r>
              <a:rPr lang="en-US" sz="1400" dirty="0"/>
              <a:t>FO, page 3   MDS - Any objection to PNM’s proposals in this case based on application or non-application of the MDS should be rejected. PNM is compliant.</a:t>
            </a:r>
          </a:p>
          <a:p>
            <a:endParaRPr lang="en-US" sz="1400" dirty="0"/>
          </a:p>
          <a:p>
            <a:r>
              <a:rPr lang="en-US" sz="1400" dirty="0"/>
              <a:t>At this time PNM does not plan to perform an MDS study in its next rate case application but could reevaluate this decision through the PRAC rate design discussions.</a:t>
            </a:r>
          </a:p>
          <a:p>
            <a:pPr marL="0" indent="0">
              <a:buNone/>
            </a:pPr>
            <a:endParaRPr lang="en-US" sz="1000" dirty="0"/>
          </a:p>
        </p:txBody>
      </p:sp>
    </p:spTree>
    <p:extLst>
      <p:ext uri="{BB962C8B-B14F-4D97-AF65-F5344CB8AC3E}">
        <p14:creationId xmlns:p14="http://schemas.microsoft.com/office/powerpoint/2010/main" val="113837215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678EB-C539-2D28-2C97-AEB2EEE5B8B6}"/>
              </a:ext>
            </a:extLst>
          </p:cNvPr>
          <p:cNvSpPr>
            <a:spLocks noGrp="1"/>
          </p:cNvSpPr>
          <p:nvPr>
            <p:ph type="title"/>
          </p:nvPr>
        </p:nvSpPr>
        <p:spPr>
          <a:xfrm>
            <a:off x="377526" y="457200"/>
            <a:ext cx="8334675" cy="818950"/>
          </a:xfrm>
        </p:spPr>
        <p:txBody>
          <a:bodyPr>
            <a:normAutofit/>
          </a:bodyPr>
          <a:lstStyle/>
          <a:p>
            <a:r>
              <a:rPr lang="en-US" sz="1800" dirty="0"/>
              <a:t>Impact of distribution system energy storage on transmission/production costs</a:t>
            </a:r>
          </a:p>
        </p:txBody>
      </p:sp>
      <p:sp>
        <p:nvSpPr>
          <p:cNvPr id="3" name="Content Placeholder 2">
            <a:extLst>
              <a:ext uri="{FF2B5EF4-FFF2-40B4-BE49-F238E27FC236}">
                <a16:creationId xmlns:a16="http://schemas.microsoft.com/office/drawing/2014/main" id="{24C87E75-2717-8DC0-549D-1FB5C6EA4D2E}"/>
              </a:ext>
            </a:extLst>
          </p:cNvPr>
          <p:cNvSpPr>
            <a:spLocks noGrp="1"/>
          </p:cNvSpPr>
          <p:nvPr>
            <p:ph sz="half" idx="1"/>
          </p:nvPr>
        </p:nvSpPr>
        <p:spPr/>
        <p:txBody>
          <a:bodyPr/>
          <a:lstStyle/>
          <a:p>
            <a:r>
              <a:rPr lang="en-US" dirty="0"/>
              <a:t>Follow up on question from April PRAC</a:t>
            </a:r>
          </a:p>
        </p:txBody>
      </p:sp>
      <p:sp>
        <p:nvSpPr>
          <p:cNvPr id="5" name="Content Placeholder 3">
            <a:extLst>
              <a:ext uri="{FF2B5EF4-FFF2-40B4-BE49-F238E27FC236}">
                <a16:creationId xmlns:a16="http://schemas.microsoft.com/office/drawing/2014/main" id="{C1266086-C0FA-FB76-6A00-BF0DB7DBCE96}"/>
              </a:ext>
            </a:extLst>
          </p:cNvPr>
          <p:cNvSpPr txBox="1">
            <a:spLocks/>
          </p:cNvSpPr>
          <p:nvPr/>
        </p:nvSpPr>
        <p:spPr>
          <a:xfrm>
            <a:off x="377526" y="1800725"/>
            <a:ext cx="8334674" cy="4046625"/>
          </a:xfrm>
          <a:prstGeom prst="rect">
            <a:avLst/>
          </a:prstGeom>
        </p:spPr>
        <p:txBody>
          <a:bodyPr/>
          <a:lstStyle>
            <a:lvl1pPr marL="228600" indent="-228600" algn="l" defTabSz="914400" rtl="0" eaLnBrk="1" latinLnBrk="0" hangingPunct="1">
              <a:lnSpc>
                <a:spcPct val="120000"/>
              </a:lnSpc>
              <a:spcBef>
                <a:spcPts val="200"/>
              </a:spcBef>
              <a:buFont typeface="Arial" pitchFamily="34" charset="0"/>
              <a:buChar char="•"/>
              <a:defRPr sz="1600" kern="1200">
                <a:solidFill>
                  <a:schemeClr val="tx1">
                    <a:lumMod val="65000"/>
                    <a:lumOff val="35000"/>
                  </a:schemeClr>
                </a:solidFill>
                <a:latin typeface="Arial" pitchFamily="34" charset="0"/>
                <a:ea typeface="+mn-ea"/>
                <a:cs typeface="+mn-cs"/>
              </a:defRPr>
            </a:lvl1pPr>
            <a:lvl2pPr marL="228600" indent="-228600" algn="l" defTabSz="914400" rtl="0" eaLnBrk="1" latinLnBrk="0" hangingPunct="1">
              <a:lnSpc>
                <a:spcPct val="120000"/>
              </a:lnSpc>
              <a:spcBef>
                <a:spcPts val="200"/>
              </a:spcBef>
              <a:buFont typeface="Arial" pitchFamily="34" charset="0"/>
              <a:buChar char="–"/>
              <a:defRPr sz="1600" kern="1200">
                <a:solidFill>
                  <a:schemeClr val="tx1">
                    <a:lumMod val="65000"/>
                    <a:lumOff val="35000"/>
                  </a:schemeClr>
                </a:solidFill>
                <a:latin typeface="Arial" pitchFamily="34" charset="0"/>
                <a:ea typeface="+mn-ea"/>
                <a:cs typeface="+mn-cs"/>
              </a:defRPr>
            </a:lvl2pPr>
            <a:lvl3pPr marL="228600" indent="-228600" algn="l" defTabSz="914400" rtl="0" eaLnBrk="1" latinLnBrk="0" hangingPunct="1">
              <a:lnSpc>
                <a:spcPct val="120000"/>
              </a:lnSpc>
              <a:spcBef>
                <a:spcPts val="200"/>
              </a:spcBef>
              <a:buFont typeface="Arial" pitchFamily="34" charset="0"/>
              <a:buChar char="•"/>
              <a:defRPr sz="1600" kern="1200">
                <a:solidFill>
                  <a:schemeClr val="tx1">
                    <a:lumMod val="65000"/>
                    <a:lumOff val="35000"/>
                  </a:schemeClr>
                </a:solidFill>
                <a:latin typeface="Arial" pitchFamily="34" charset="0"/>
                <a:ea typeface="+mn-ea"/>
                <a:cs typeface="+mn-cs"/>
              </a:defRPr>
            </a:lvl3pPr>
            <a:lvl4pPr marL="228600" indent="-228600" algn="l" defTabSz="914400" rtl="0" eaLnBrk="1" latinLnBrk="0" hangingPunct="1">
              <a:lnSpc>
                <a:spcPct val="120000"/>
              </a:lnSpc>
              <a:spcBef>
                <a:spcPts val="200"/>
              </a:spcBef>
              <a:buFont typeface="Arial" pitchFamily="34" charset="0"/>
              <a:buChar char="–"/>
              <a:defRPr sz="1600" kern="1200">
                <a:solidFill>
                  <a:schemeClr val="tx1">
                    <a:lumMod val="65000"/>
                    <a:lumOff val="35000"/>
                  </a:schemeClr>
                </a:solidFill>
                <a:latin typeface="Arial" pitchFamily="34" charset="0"/>
                <a:ea typeface="+mn-ea"/>
                <a:cs typeface="+mn-cs"/>
              </a:defRPr>
            </a:lvl4pPr>
            <a:lvl5pPr marL="228600" indent="-228600" algn="l" defTabSz="914400" rtl="0" eaLnBrk="1" latinLnBrk="0" hangingPunct="1">
              <a:lnSpc>
                <a:spcPct val="120000"/>
              </a:lnSpc>
              <a:spcBef>
                <a:spcPts val="200"/>
              </a:spcBef>
              <a:buFont typeface="Arial" pitchFamily="34" charset="0"/>
              <a:buChar char="»"/>
              <a:defRPr sz="1600" kern="1200">
                <a:solidFill>
                  <a:schemeClr val="tx1">
                    <a:lumMod val="65000"/>
                    <a:lumOff val="35000"/>
                  </a:schemeClr>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r>
              <a:rPr lang="en-US" sz="1400" dirty="0"/>
              <a:t>Staff inquired about possible reduction in CP transmission demand allocators for distribution customers with the installation of battery energy storage (BESS) projects such as Rio del Oro and South Valley that are sited at distribution.</a:t>
            </a:r>
          </a:p>
          <a:p>
            <a:endParaRPr lang="en-US" sz="1400" dirty="0"/>
          </a:p>
          <a:p>
            <a:r>
              <a:rPr lang="en-US" sz="1400" dirty="0"/>
              <a:t>This inquiry relates to a Rule 568 Hosting Capacity Analysis Study filed May 23, 2024 in Case 23-00072-UT that studied “the actual limits on distribution feeders for hosting new PV generation given the levels of PV penetration PNM is experiencing.”  On page 4 of this study, there is a bullet point stating:</a:t>
            </a:r>
          </a:p>
          <a:p>
            <a:pPr marL="0" lvl="3" indent="0">
              <a:buNone/>
            </a:pPr>
            <a:r>
              <a:rPr lang="en-US" sz="1400" dirty="0"/>
              <a:t>	“Transmission congestion:  Local energy storage can limit the demand on the transmission 	line serving the distribution substation and subsequent distribution feeder that the BESS is 	connected to.”</a:t>
            </a:r>
          </a:p>
          <a:p>
            <a:endParaRPr lang="en-US" sz="1400" dirty="0"/>
          </a:p>
          <a:p>
            <a:r>
              <a:rPr lang="en-US" sz="1400" dirty="0">
                <a:ea typeface="Aptos" panose="020B0004020202020204" pitchFamily="34" charset="0"/>
                <a:cs typeface="Arial" panose="020B0604020202020204" pitchFamily="34" charset="0"/>
              </a:rPr>
              <a:t>The two distribution BESS units mentioned only became operational at the end of June 2024.  PNM will conduct an analysis when sufficient operating data is available.</a:t>
            </a:r>
            <a:endParaRPr lang="en-US" sz="1400" dirty="0">
              <a:effectLst/>
              <a:ea typeface="Aptos" panose="020B0004020202020204" pitchFamily="34" charset="0"/>
              <a:cs typeface="Arial" panose="020B0604020202020204" pitchFamily="34" charset="0"/>
            </a:endParaRPr>
          </a:p>
          <a:p>
            <a:pPr marL="0" indent="0">
              <a:buFont typeface="Arial" pitchFamily="34" charset="0"/>
              <a:buNone/>
            </a:pPr>
            <a:endParaRPr lang="en-US" sz="1400" dirty="0"/>
          </a:p>
          <a:p>
            <a:pPr marL="0" indent="0">
              <a:buFont typeface="Arial" pitchFamily="34" charset="0"/>
              <a:buNone/>
            </a:pPr>
            <a:endParaRPr lang="en-US" dirty="0"/>
          </a:p>
        </p:txBody>
      </p:sp>
    </p:spTree>
    <p:extLst>
      <p:ext uri="{BB962C8B-B14F-4D97-AF65-F5344CB8AC3E}">
        <p14:creationId xmlns:p14="http://schemas.microsoft.com/office/powerpoint/2010/main" val="585781699"/>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A9305-37AE-5674-A6B7-5AD1EC4AE1E5}"/>
              </a:ext>
            </a:extLst>
          </p:cNvPr>
          <p:cNvSpPr>
            <a:spLocks noGrp="1"/>
          </p:cNvSpPr>
          <p:nvPr>
            <p:ph type="title"/>
          </p:nvPr>
        </p:nvSpPr>
        <p:spPr/>
        <p:txBody>
          <a:bodyPr/>
          <a:lstStyle/>
          <a:p>
            <a:r>
              <a:rPr lang="en-US" dirty="0"/>
              <a:t>Customer Expense Class Allocator (“CUSTEXP”)</a:t>
            </a:r>
          </a:p>
        </p:txBody>
      </p:sp>
      <p:sp>
        <p:nvSpPr>
          <p:cNvPr id="3" name="Content Placeholder 2">
            <a:extLst>
              <a:ext uri="{FF2B5EF4-FFF2-40B4-BE49-F238E27FC236}">
                <a16:creationId xmlns:a16="http://schemas.microsoft.com/office/drawing/2014/main" id="{114C6BA9-0C91-D04A-34B4-0B3A5D2C2507}"/>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298E00E4-168B-CF58-38E2-E1FC02F4845C}"/>
              </a:ext>
            </a:extLst>
          </p:cNvPr>
          <p:cNvSpPr>
            <a:spLocks noGrp="1"/>
          </p:cNvSpPr>
          <p:nvPr>
            <p:ph sz="half" idx="2"/>
          </p:nvPr>
        </p:nvSpPr>
        <p:spPr>
          <a:xfrm>
            <a:off x="377526" y="1911930"/>
            <a:ext cx="8305800" cy="3657600"/>
          </a:xfrm>
        </p:spPr>
        <p:txBody>
          <a:bodyPr/>
          <a:lstStyle/>
          <a:p>
            <a:r>
              <a:rPr lang="en-US" sz="1400" dirty="0"/>
              <a:t>The Final Order (“FO”) in Case No. 22-00270-UT adopted the Recommended Decision related to the CUSTEXP class allocator.</a:t>
            </a:r>
          </a:p>
          <a:p>
            <a:endParaRPr lang="en-US" sz="1400" dirty="0"/>
          </a:p>
          <a:p>
            <a:r>
              <a:rPr lang="en-US" sz="1400" dirty="0"/>
              <a:t>Partial quote from FO, page. 344, Proposed Recommendation: “NM AREA’s objections to PNM’s CUSTEXP allocator should be rejected. The proposed allocator should be approved.”</a:t>
            </a:r>
          </a:p>
          <a:p>
            <a:endParaRPr lang="en-US" sz="1400" dirty="0"/>
          </a:p>
          <a:p>
            <a:r>
              <a:rPr lang="en-US" sz="1400" dirty="0"/>
              <a:t>PNM is considering a change to one of the cost items where the CUSTEXP class allocator is being used. Customer Assistance and Expenses (FERC Acct 908) is directly tied to account management services. Currently, all customer classes are allocated some of these costs. PNM is considering adjusting these costs to be allocated to only those customer classes who have dedicated account managers (i.e., 500kW and above). </a:t>
            </a:r>
          </a:p>
          <a:p>
            <a:endParaRPr lang="en-US" sz="1400" dirty="0"/>
          </a:p>
          <a:p>
            <a:r>
              <a:rPr lang="en-US" sz="1400" dirty="0"/>
              <a:t>With the one exception discussed above, PNM is not currently planning to modify the CUSTEXP class allocator.</a:t>
            </a:r>
          </a:p>
        </p:txBody>
      </p:sp>
    </p:spTree>
    <p:extLst>
      <p:ext uri="{BB962C8B-B14F-4D97-AF65-F5344CB8AC3E}">
        <p14:creationId xmlns:p14="http://schemas.microsoft.com/office/powerpoint/2010/main" val="626872530"/>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5BFF1-CA4D-7F06-647B-3866991A9EC0}"/>
              </a:ext>
            </a:extLst>
          </p:cNvPr>
          <p:cNvSpPr>
            <a:spLocks noGrp="1"/>
          </p:cNvSpPr>
          <p:nvPr>
            <p:ph type="title"/>
          </p:nvPr>
        </p:nvSpPr>
        <p:spPr/>
        <p:txBody>
          <a:bodyPr/>
          <a:lstStyle/>
          <a:p>
            <a:r>
              <a:rPr lang="en-US" dirty="0"/>
              <a:t>Summary of PRAC</a:t>
            </a:r>
          </a:p>
        </p:txBody>
      </p:sp>
      <p:sp>
        <p:nvSpPr>
          <p:cNvPr id="3" name="Content Placeholder 2">
            <a:extLst>
              <a:ext uri="{FF2B5EF4-FFF2-40B4-BE49-F238E27FC236}">
                <a16:creationId xmlns:a16="http://schemas.microsoft.com/office/drawing/2014/main" id="{830DBDD6-9F63-B6B7-F445-E5094FBA8A6D}"/>
              </a:ext>
            </a:extLst>
          </p:cNvPr>
          <p:cNvSpPr>
            <a:spLocks noGrp="1"/>
          </p:cNvSpPr>
          <p:nvPr>
            <p:ph sz="half" idx="1"/>
          </p:nvPr>
        </p:nvSpPr>
        <p:spPr/>
        <p:txBody>
          <a:bodyPr/>
          <a:lstStyle/>
          <a:p>
            <a:endParaRPr lang="en-US" dirty="0"/>
          </a:p>
        </p:txBody>
      </p:sp>
      <p:sp>
        <p:nvSpPr>
          <p:cNvPr id="4" name="Content Placeholder 3">
            <a:extLst>
              <a:ext uri="{FF2B5EF4-FFF2-40B4-BE49-F238E27FC236}">
                <a16:creationId xmlns:a16="http://schemas.microsoft.com/office/drawing/2014/main" id="{D451E4A9-F5CF-1590-3B43-E9652F01E991}"/>
              </a:ext>
            </a:extLst>
          </p:cNvPr>
          <p:cNvSpPr>
            <a:spLocks noGrp="1"/>
          </p:cNvSpPr>
          <p:nvPr>
            <p:ph sz="half" idx="2"/>
          </p:nvPr>
        </p:nvSpPr>
        <p:spPr>
          <a:xfrm>
            <a:off x="377526" y="1904096"/>
            <a:ext cx="8305800" cy="3657600"/>
          </a:xfrm>
        </p:spPr>
        <p:txBody>
          <a:bodyPr/>
          <a:lstStyle/>
          <a:p>
            <a:pPr>
              <a:spcBef>
                <a:spcPts val="600"/>
              </a:spcBef>
              <a:spcAft>
                <a:spcPts val="600"/>
              </a:spcAft>
            </a:pPr>
            <a:r>
              <a:rPr lang="en-US" sz="1400" dirty="0"/>
              <a:t>Generation production cost allocations have been reviewed. Although a consensus approach has not been reached, consideration of moving to a two- or three-tiered allocation method that adapts to the probabilistic risks that drive system additions has been discussed.</a:t>
            </a:r>
          </a:p>
          <a:p>
            <a:pPr marL="457200" lvl="1">
              <a:spcBef>
                <a:spcPts val="600"/>
              </a:spcBef>
              <a:spcAft>
                <a:spcPts val="600"/>
              </a:spcAft>
            </a:pPr>
            <a:r>
              <a:rPr lang="en-US" sz="1400" dirty="0"/>
              <a:t>One last subcommittee meeting will be scheduled before the end of the month.</a:t>
            </a:r>
          </a:p>
          <a:p>
            <a:pPr>
              <a:spcBef>
                <a:spcPts val="600"/>
              </a:spcBef>
              <a:spcAft>
                <a:spcPts val="600"/>
              </a:spcAft>
            </a:pPr>
            <a:r>
              <a:rPr lang="en-US" sz="1400" dirty="0"/>
              <a:t>Transmission cost allocations have been reviewed. Transmission cost drivers no longer aligned with peak load periods that drive generation costs. Thus, it may be appropriate for the Generation allocation method and the Transmission allocation method to be independent of one-another. </a:t>
            </a:r>
          </a:p>
          <a:p>
            <a:pPr>
              <a:spcBef>
                <a:spcPts val="600"/>
              </a:spcBef>
              <a:spcAft>
                <a:spcPts val="600"/>
              </a:spcAft>
            </a:pPr>
            <a:r>
              <a:rPr lang="en-US" sz="1400" dirty="0"/>
              <a:t>Distribution/Customer cost. There have been no major changes to the way customers use the distribution system and there is little need to introduce major changes to the allocation methods currently used. </a:t>
            </a:r>
          </a:p>
          <a:p>
            <a:pPr>
              <a:spcBef>
                <a:spcPts val="600"/>
              </a:spcBef>
              <a:spcAft>
                <a:spcPts val="600"/>
              </a:spcAft>
            </a:pPr>
            <a:r>
              <a:rPr lang="en-US" sz="1400" dirty="0"/>
              <a:t>After a summer break, the PRAC meetings resume on August 12 to begin the discussion of default Time of Day (“TOD”) and Net Metering. </a:t>
            </a:r>
          </a:p>
        </p:txBody>
      </p:sp>
    </p:spTree>
    <p:extLst>
      <p:ext uri="{BB962C8B-B14F-4D97-AF65-F5344CB8AC3E}">
        <p14:creationId xmlns:p14="http://schemas.microsoft.com/office/powerpoint/2010/main" val="359588362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887E6-8D24-5CDF-3210-4EFE0284DB13}"/>
              </a:ext>
            </a:extLst>
          </p:cNvPr>
          <p:cNvSpPr>
            <a:spLocks noGrp="1"/>
          </p:cNvSpPr>
          <p:nvPr>
            <p:ph type="title"/>
          </p:nvPr>
        </p:nvSpPr>
        <p:spPr/>
        <p:txBody>
          <a:bodyPr/>
          <a:lstStyle/>
          <a:p>
            <a:r>
              <a:rPr lang="en-US" dirty="0"/>
              <a:t>Pricing Advisory Committee</a:t>
            </a:r>
          </a:p>
        </p:txBody>
      </p:sp>
      <p:sp>
        <p:nvSpPr>
          <p:cNvPr id="5" name="Rectangle 4">
            <a:extLst>
              <a:ext uri="{FF2B5EF4-FFF2-40B4-BE49-F238E27FC236}">
                <a16:creationId xmlns:a16="http://schemas.microsoft.com/office/drawing/2014/main" id="{EE11D347-A85B-3556-77C4-DFD821C406C8}"/>
              </a:ext>
            </a:extLst>
          </p:cNvPr>
          <p:cNvSpPr/>
          <p:nvPr/>
        </p:nvSpPr>
        <p:spPr>
          <a:xfrm>
            <a:off x="3464645" y="2967335"/>
            <a:ext cx="2214710"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5400" b="1" cap="none" spc="0" dirty="0">
                <a:ln/>
                <a:solidFill>
                  <a:schemeClr val="accent3"/>
                </a:solidFill>
                <a:effectLst/>
              </a:rPr>
              <a:t>Thanks</a:t>
            </a:r>
          </a:p>
        </p:txBody>
      </p:sp>
    </p:spTree>
    <p:extLst>
      <p:ext uri="{BB962C8B-B14F-4D97-AF65-F5344CB8AC3E}">
        <p14:creationId xmlns:p14="http://schemas.microsoft.com/office/powerpoint/2010/main" val="231500997"/>
      </p:ext>
    </p:extLst>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DEACDFBF2174B4389C2150AE05E483B" ma:contentTypeVersion="2" ma:contentTypeDescription="Create a new document." ma:contentTypeScope="" ma:versionID="d02bb36c00201e13b3c4d82c851974b6">
  <xsd:schema xmlns:xsd="http://www.w3.org/2001/XMLSchema" xmlns:xs="http://www.w3.org/2001/XMLSchema" xmlns:p="http://schemas.microsoft.com/office/2006/metadata/properties" xmlns:ns2="7a83ba9a-80f5-4c47-99e9-3dbe6fce4b67" targetNamespace="http://schemas.microsoft.com/office/2006/metadata/properties" ma:root="true" ma:fieldsID="d1d02cd5452c87a8afd6484c13157f86" ns2:_="">
    <xsd:import namespace="7a83ba9a-80f5-4c47-99e9-3dbe6fce4b67"/>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83ba9a-80f5-4c47-99e9-3dbe6fce4b6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50F7308-0D1B-4849-B6C2-98CF668D8CD8}">
  <ds:schemaRefs>
    <ds:schemaRef ds:uri="http://schemas.microsoft.com/sharepoint/v3/contenttype/forms"/>
  </ds:schemaRefs>
</ds:datastoreItem>
</file>

<file path=customXml/itemProps2.xml><?xml version="1.0" encoding="utf-8"?>
<ds:datastoreItem xmlns:ds="http://schemas.openxmlformats.org/officeDocument/2006/customXml" ds:itemID="{045313D4-4A28-4162-94D6-A2D7AFED44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83ba9a-80f5-4c47-99e9-3dbe6fce4b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059F4A8-413D-45D6-B3CC-67F664A0B4C0}">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7a83ba9a-80f5-4c47-99e9-3dbe6fce4b67"/>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5497</TotalTime>
  <Words>767</Words>
  <Application>Microsoft Office PowerPoint</Application>
  <PresentationFormat>On-screen Show (4:3)</PresentationFormat>
  <Paragraphs>46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Arial</vt:lpstr>
      <vt:lpstr>Calibri</vt:lpstr>
      <vt:lpstr>Times New Roman</vt:lpstr>
      <vt:lpstr>Office Theme</vt:lpstr>
      <vt:lpstr>Pricing Advisory Committee (PRAC)</vt:lpstr>
      <vt:lpstr>Pricing Advisory Committee Agenda</vt:lpstr>
      <vt:lpstr>Minimum Distribution System (“MDS”)</vt:lpstr>
      <vt:lpstr>Impact of distribution system energy storage on transmission/production costs</vt:lpstr>
      <vt:lpstr>Customer Expense Class Allocator (“CUSTEXP”)</vt:lpstr>
      <vt:lpstr>Summary of PRAC</vt:lpstr>
      <vt:lpstr>Pricing Advisory Committee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dc:creator>
  <cp:lastModifiedBy>Aguirre, Julio</cp:lastModifiedBy>
  <cp:revision>173</cp:revision>
  <dcterms:created xsi:type="dcterms:W3CDTF">2013-05-06T15:17:05Z</dcterms:created>
  <dcterms:modified xsi:type="dcterms:W3CDTF">2025-05-12T17:41:58Z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0x0101003DEACDFBF2174B4389C2150AE05E483B</vt:lpwstr>
  </property>
  <property fmtid="{D5CDD505-2E9C-101B-9397-08002B2CF9AE}" pid="3" name="MSIP_Label_f367428c-8df2-41b3-925f-2e32f93f53ed_Enabled">
    <vt:lpwstr>true</vt:lpwstr>
  </property>
  <property fmtid="{D5CDD505-2E9C-101B-9397-08002B2CF9AE}" pid="4" name="MSIP_Label_f367428c-8df2-41b3-925f-2e32f93f53ed_SetDate">
    <vt:lpwstr>2024-09-23T22:39:25Z</vt:lpwstr>
  </property>
  <property fmtid="{D5CDD505-2E9C-101B-9397-08002B2CF9AE}" pid="5" name="MSIP_Label_f367428c-8df2-41b3-925f-2e32f93f53ed_Method">
    <vt:lpwstr>Standard</vt:lpwstr>
  </property>
  <property fmtid="{D5CDD505-2E9C-101B-9397-08002B2CF9AE}" pid="6" name="MSIP_Label_f367428c-8df2-41b3-925f-2e32f93f53ed_Name">
    <vt:lpwstr>f367428c-8df2-41b3-925f-2e32f93f53ed</vt:lpwstr>
  </property>
  <property fmtid="{D5CDD505-2E9C-101B-9397-08002B2CF9AE}" pid="7" name="MSIP_Label_f367428c-8df2-41b3-925f-2e32f93f53ed_SiteId">
    <vt:lpwstr>6c1ea1fd-d5ee-4dc8-bcfe-8877bd40388b</vt:lpwstr>
  </property>
  <property fmtid="{D5CDD505-2E9C-101B-9397-08002B2CF9AE}" pid="8" name="MSIP_Label_f367428c-8df2-41b3-925f-2e32f93f53ed_ActionId">
    <vt:lpwstr>b33ed4e2-e785-41cf-afd3-18f3389203d4</vt:lpwstr>
  </property>
  <property fmtid="{D5CDD505-2E9C-101B-9397-08002B2CF9AE}" pid="9" name="MSIP_Label_f367428c-8df2-41b3-925f-2e32f93f53ed_ContentBits">
    <vt:lpwstr>0</vt:lpwstr>
  </property>
</Properties>
</file>