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3" r:id="rId5"/>
    <p:sldId id="264" r:id="rId6"/>
    <p:sldId id="272" r:id="rId7"/>
    <p:sldId id="269" r:id="rId8"/>
    <p:sldId id="270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83D"/>
    <a:srgbClr val="D7D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60"/>
  </p:normalViewPr>
  <p:slideViewPr>
    <p:cSldViewPr>
      <p:cViewPr varScale="1">
        <p:scale>
          <a:sx n="107" d="100"/>
          <a:sy n="107" d="100"/>
        </p:scale>
        <p:origin x="15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3635F-7A67-4CBE-8D61-D4640491CA2A}" type="datetimeFigureOut">
              <a:rPr lang="en-US" smtClean="0"/>
              <a:pPr/>
              <a:t>3/7/2025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BFB7-A97A-457D-BC0C-9E3C535FBB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6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148" y="-5863"/>
            <a:ext cx="9161917" cy="6877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742" y="838200"/>
            <a:ext cx="7591125" cy="16764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110000"/>
              </a:lnSpc>
              <a:defRPr sz="5000" b="0" cap="none" spc="1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101" y="2590800"/>
            <a:ext cx="7620000" cy="4572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1" cap="all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914400" y="25908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914400" y="30480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90875" y="6324600"/>
            <a:ext cx="3095325" cy="22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F528397-F874-445B-BE8F-848615000AB2}" type="datetime4">
              <a:rPr lang="en-US" sz="900" b="1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1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0217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533" y="2057400"/>
            <a:ext cx="8305800" cy="3657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C0BD2473-2625-4E03-A633-A5DABDD7898B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684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657600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03CB0A84-1B5F-4F8C-A1F0-9691D9DD6B6A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41" y="1524000"/>
            <a:ext cx="8315425" cy="4343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6450" y="7620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86075" y="12954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B793DEAE-D4F6-432D-AB66-61203C6CBC2F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427038"/>
          </a:xfrm>
          <a:prstGeom prst="rect">
            <a:avLst/>
          </a:prstGeom>
        </p:spPr>
        <p:txBody>
          <a:bodyPr anchor="ctr"/>
          <a:lstStyle>
            <a:lvl1pPr algn="l">
              <a:defRPr sz="1400" b="1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86075" y="1041399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A3F88214-2782-49C6-AF54-19344B4B5569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9535" y="6096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081824C8-1B4A-4A59-AEF6-204D41726B3F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March 7,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No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2" r:id="rId3"/>
    <p:sldLayoutId id="2147483650" r:id="rId4"/>
    <p:sldLayoutId id="2147483654" r:id="rId5"/>
    <p:sldLayoutId id="2147483655" r:id="rId6"/>
    <p:sldLayoutId id="2147483657" r:id="rId7"/>
    <p:sldLayoutId id="2147483659" r:id="rId8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nm.com/pra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Pricing Advisory Committee (PRAC)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11, 2025 Meeting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Agenda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Brief introductions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PRAC website </a:t>
            </a:r>
            <a:r>
              <a:rPr lang="en-US" sz="1800" dirty="0">
                <a:hlinkClick r:id="rId2"/>
              </a:rPr>
              <a:t>https://www.pnm.com/prac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Production allocators subcommittee in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Transmission allocators</a:t>
            </a:r>
          </a:p>
          <a:p>
            <a:pPr lvl="4"/>
            <a:r>
              <a:rPr lang="en-US" dirty="0"/>
              <a:t>	</a:t>
            </a:r>
            <a:r>
              <a:rPr lang="en-US" i="1" dirty="0"/>
              <a:t>Is it appropriate to use the same allocation method for generation production 	and transmission going forward?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en-US" sz="1800" dirty="0"/>
              <a:t>Discussion on PNM’s Transmission Allocation proposal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en-US" sz="1800" dirty="0"/>
              <a:t>Future PRAC meetings (Schedule)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PNM used a 12CP allocation methodology for transmission allocation prior to the final order in case 15-00261-UT.</a:t>
            </a:r>
          </a:p>
          <a:p>
            <a:pPr marL="285750" indent="-285750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The same allocation methodology (3S1W) for generation production and transmission was used in the </a:t>
            </a:r>
            <a:r>
              <a:rPr lang="en-US" dirty="0">
                <a:solidFill>
                  <a:srgbClr val="17383D"/>
                </a:solidFill>
              </a:rPr>
              <a:t>Unopposed Stipulation for </a:t>
            </a:r>
            <a:r>
              <a:rPr lang="en-US" dirty="0"/>
              <a:t>Case No. 24-00089-UT.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EPE (20-00104-UT) uses a 4CP allocation for Transmission costs and AED with 4CP for Generation Production.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SPS (22-00286-UT) uses AED 4CP allocation for Transmission costs and for Generation Production.</a:t>
            </a:r>
          </a:p>
        </p:txBody>
      </p:sp>
    </p:spTree>
    <p:extLst>
      <p:ext uri="{BB962C8B-B14F-4D97-AF65-F5344CB8AC3E}">
        <p14:creationId xmlns:p14="http://schemas.microsoft.com/office/powerpoint/2010/main" val="290682356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7383D"/>
                </a:solidFill>
              </a:rPr>
              <a:t>Unopposed Stipulation for </a:t>
            </a:r>
            <a:r>
              <a:rPr lang="en-US" dirty="0"/>
              <a:t>Case No. 24-00089-UT Transmission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D92564-C436-C532-9C90-BFEF20E30EAB}"/>
              </a:ext>
            </a:extLst>
          </p:cNvPr>
          <p:cNvSpPr txBox="1"/>
          <p:nvPr/>
        </p:nvSpPr>
        <p:spPr>
          <a:xfrm>
            <a:off x="6128538" y="5745548"/>
            <a:ext cx="25667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Transmission is 13% of total Revenue Requirement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A953DD-5713-0155-8DD5-BD77E8E2A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5318"/>
            <a:ext cx="8695266" cy="352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0836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Transmission Allocation GOING FORWARD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PNM believes it is appropriate to allow different allocation methodologies for generation and transmission systems.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PNM proposes to use a 12CP transmission allocator that matches the allocation method supported by FERC to split transmission costs into wholesale and retail jurisdictions.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Discussion and Q&amp;A of PNM’s Proposal.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7409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718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(Blank slide without template)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53C4C8FC46374EBECEE15E2CC44306" ma:contentTypeVersion="4" ma:contentTypeDescription="Create a new document." ma:contentTypeScope="" ma:versionID="df28259010ffc13c7364d883f49c1a7b">
  <xsd:schema xmlns:xsd="http://www.w3.org/2001/XMLSchema" xmlns:xs="http://www.w3.org/2001/XMLSchema" xmlns:p="http://schemas.microsoft.com/office/2006/metadata/properties" xmlns:ns2="7507d036-8780-4f80-96dd-325b6177c051" targetNamespace="http://schemas.microsoft.com/office/2006/metadata/properties" ma:root="true" ma:fieldsID="328e6a06fbbdbc398cdb3a80eef3b9e4" ns2:_="">
    <xsd:import namespace="7507d036-8780-4f80-96dd-325b6177c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07d036-8780-4f80-96dd-325b6177c0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C4B32F-E628-4089-A535-78A73F3D78E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5587764-2DF6-4759-BA9E-60F7C83C7D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BEAFE2-70DE-4192-995C-8483203D66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07d036-8780-4f80-96dd-325b6177c0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226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Pricing Advisory Committee (PRAC)</vt:lpstr>
      <vt:lpstr>Meeting Agenda</vt:lpstr>
      <vt:lpstr>Transmission Allocation BACKGROUND</vt:lpstr>
      <vt:lpstr>Transmission Allocation BACKGROUND</vt:lpstr>
      <vt:lpstr>Proposed Transmission Allocation GOING FORWARD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Settlage, Michael</dc:creator>
  <cp:lastModifiedBy>Settlage, Michael</cp:lastModifiedBy>
  <cp:revision>11</cp:revision>
  <dcterms:created xsi:type="dcterms:W3CDTF">1900-01-01T07:00:00Z</dcterms:created>
  <dcterms:modified xsi:type="dcterms:W3CDTF">2025-03-07T23:50:08Z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67428c-8df2-41b3-925f-2e32f93f53ed_Enabled">
    <vt:lpwstr>true</vt:lpwstr>
  </property>
  <property fmtid="{D5CDD505-2E9C-101B-9397-08002B2CF9AE}" pid="3" name="MSIP_Label_f367428c-8df2-41b3-925f-2e32f93f53ed_SetDate">
    <vt:lpwstr>2025-01-06T17:22:05Z</vt:lpwstr>
  </property>
  <property fmtid="{D5CDD505-2E9C-101B-9397-08002B2CF9AE}" pid="4" name="MSIP_Label_f367428c-8df2-41b3-925f-2e32f93f53ed_Method">
    <vt:lpwstr>Standard</vt:lpwstr>
  </property>
  <property fmtid="{D5CDD505-2E9C-101B-9397-08002B2CF9AE}" pid="5" name="MSIP_Label_f367428c-8df2-41b3-925f-2e32f93f53ed_Name">
    <vt:lpwstr>f367428c-8df2-41b3-925f-2e32f93f53ed</vt:lpwstr>
  </property>
  <property fmtid="{D5CDD505-2E9C-101B-9397-08002B2CF9AE}" pid="6" name="MSIP_Label_f367428c-8df2-41b3-925f-2e32f93f53ed_SiteId">
    <vt:lpwstr>6c1ea1fd-d5ee-4dc8-bcfe-8877bd40388b</vt:lpwstr>
  </property>
  <property fmtid="{D5CDD505-2E9C-101B-9397-08002B2CF9AE}" pid="7" name="MSIP_Label_f367428c-8df2-41b3-925f-2e32f93f53ed_ActionId">
    <vt:lpwstr>ff94c8d8-4f49-475f-9e60-00e9b1e0dc9e</vt:lpwstr>
  </property>
  <property fmtid="{D5CDD505-2E9C-101B-9397-08002B2CF9AE}" pid="8" name="MSIP_Label_f367428c-8df2-41b3-925f-2e32f93f53ed_ContentBits">
    <vt:lpwstr>0</vt:lpwstr>
  </property>
  <property fmtid="{D5CDD505-2E9C-101B-9397-08002B2CF9AE}" pid="9" name="ContentTypeId">
    <vt:lpwstr>0x0101003453C4C8FC46374EBECEE15E2CC44306</vt:lpwstr>
  </property>
</Properties>
</file>