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officeDocument/2006/relationships/officeDocument" Target="ppt/presentation.xml" Id="rId1" /><Relationship Type="http://schemas.openxmlformats.org/officeDocument/2006/relationships/custom-properties" Target="docProps/custom.xml" Id="rId5" /><Relationship Type="http://schemas.openxmlformats.org/officeDocument/2006/relationships/extended-properties" Target="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3" r:id="rId5"/>
    <p:sldId id="264" r:id="rId6"/>
    <p:sldId id="257" r:id="rId7"/>
    <p:sldId id="268" r:id="rId8"/>
    <p:sldId id="272" r:id="rId9"/>
    <p:sldId id="269" r:id="rId10"/>
    <p:sldId id="271" r:id="rId11"/>
    <p:sldId id="273" r:id="rId12"/>
    <p:sldId id="270" r:id="rId13"/>
    <p:sldId id="262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83D"/>
    <a:srgbClr val="D7D2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0"/>
  </p:normalViewPr>
  <p:slideViewPr>
    <p:cSldViewPr>
      <p:cViewPr varScale="1">
        <p:scale>
          <a:sx n="116" d="100"/>
          <a:sy n="116" d="100"/>
        </p:scale>
        <p:origin x="812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21" Type="http://schemas.openxmlformats.org/officeDocument/2006/relationships/customXml" Target="../customXml/item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3635F-7A67-4CBE-8D61-D4640491CA2A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8BFB7-A97A-457D-BC0C-9E3C535FBB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66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14="http://schemas.microsoft.com/office/drawing/2010/main"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148" y="-5863"/>
            <a:ext cx="9161917" cy="6877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742" y="838200"/>
            <a:ext cx="7591125" cy="16764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110000"/>
              </a:lnSpc>
              <a:defRPr sz="5000" b="0" cap="none" spc="1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101" y="2590800"/>
            <a:ext cx="7620000" cy="4572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600" b="1" cap="all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914400" y="25908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914400" y="30480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790875" y="6324600"/>
            <a:ext cx="3095325" cy="22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F528397-F874-445B-BE8F-848615000AB2}" type="datetime4">
              <a:rPr lang="en-US" sz="900" b="1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January 16, 2025</a:t>
            </a:fld>
            <a:endParaRPr lang="en-US" sz="900" b="1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0217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533" y="2057400"/>
            <a:ext cx="8305800" cy="3657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C0BD2473-2625-4E03-A633-A5DABDD7898B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January 16,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26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684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305800" cy="3657600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03CB0A84-1B5F-4F8C-A1F0-9691D9DD6B6A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January 16,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53175"/>
            <a:ext cx="8325050" cy="53339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841" y="1524000"/>
            <a:ext cx="8315425" cy="4343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6450" y="7620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86075" y="12954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B793DEAE-D4F6-432D-AB66-61203C6CBC2F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January 16,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427038"/>
          </a:xfrm>
          <a:prstGeom prst="rect">
            <a:avLst/>
          </a:prstGeom>
        </p:spPr>
        <p:txBody>
          <a:bodyPr anchor="ctr"/>
          <a:lstStyle>
            <a:lvl1pPr algn="l">
              <a:defRPr sz="1400" b="1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86075" y="1041399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A3F88214-2782-49C6-AF54-19344B4B5569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January 16,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99535" y="6096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081824C8-1B4A-4A59-AEF6-204D41726B3F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January 16, 2025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-No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 userDrawn="1"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8.xml><?xml version="1.0" encoding="utf-8"?>
<p:sldLayout xmlns:a14="http://schemas.microsoft.com/office/drawing/2010/main" xmlns:a="http://schemas.openxmlformats.org/drawingml/2006/main" xmlns:r="http://schemas.openxmlformats.org/officeDocument/2006/relationships" xmlns:p="http://schemas.openxmlformats.org/presentationml/2006/main" type="blank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 userDrawn="1"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2" r:id="rId3"/>
    <p:sldLayoutId id="2147483650" r:id="rId4"/>
    <p:sldLayoutId id="2147483654" r:id="rId5"/>
    <p:sldLayoutId id="2147483655" r:id="rId6"/>
    <p:sldLayoutId id="2147483657" r:id="rId7"/>
    <p:sldLayoutId id="2147483659" r:id="rId8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nm.com/pra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Pricing Advisory Committee (PRAC)</a:t>
            </a:r>
          </a:p>
        </p:txBody>
      </p:sp>
      <p:sp>
        <p:nvSpPr>
          <p:cNvPr id="5" name="Subtitle 4" descr="" title="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21, 2025 Meeting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 descr="" title=""/>
          <p:cNvSpPr txBox="1"/>
          <p:nvPr/>
        </p:nvSpPr>
        <p:spPr>
          <a:xfrm>
            <a:off x="0" y="29718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(Blank slide without template)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Agenda</a:t>
            </a:r>
          </a:p>
        </p:txBody>
      </p:sp>
      <p:sp>
        <p:nvSpPr>
          <p:cNvPr id="7" name="Content Placeholder 6" descr="" title="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PRAC website </a:t>
            </a:r>
            <a:r>
              <a:rPr lang="en-US" sz="1800" dirty="0">
                <a:hlinkClick r:id="rId2"/>
              </a:rPr>
              <a:t>https://www.pnm.com/prac</a:t>
            </a: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Production allocators subcommittee meeting scheduled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Transmission allocators</a:t>
            </a:r>
          </a:p>
          <a:p>
            <a:pPr lvl="4"/>
            <a:r>
              <a:rPr lang="en-US" dirty="0"/>
              <a:t>	</a:t>
            </a:r>
            <a:r>
              <a:rPr lang="en-US" i="1" dirty="0"/>
              <a:t>Is it appropriate to use the same allocation method for generation production 	and transmission going forward?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BACKGROUND</a:t>
            </a:r>
          </a:p>
        </p:txBody>
      </p:sp>
      <p:sp>
        <p:nvSpPr>
          <p:cNvPr id="5" name="Content Placeholder 4" descr="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NMPRC Case No. 15-00261-UT, Final Order (“FO”)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PNM proposed to use the 12 monthly coincident peak (“12CP”) for transmission costs allocation.  PNM testified that the transmission system is designed to meet peak load demands and is </a:t>
            </a:r>
            <a:r>
              <a:rPr lang="en-US" sz="1800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also designed to maintain a constant level of reliability throughout the year, not just at peak.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FO changed the transmission allocation method from the 12 monthly coincident peak (“12CP”) method to the 3 summer 1 winter coincident peak (3S1W) method.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FO, which called for the 3S1W allocation method to be used for generation production allocation, determined that the allocation methodologies for production and transmission should be the same. </a:t>
            </a:r>
          </a:p>
          <a:p>
            <a:pPr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BACKGROUND</a:t>
            </a:r>
          </a:p>
        </p:txBody>
      </p:sp>
      <p:sp>
        <p:nvSpPr>
          <p:cNvPr id="5" name="Content Placeholder 4" descr="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NMPRC Case No. 22-00270-UT, Final Order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3S1W allocation method was approved again for both generation and transmission allocation.</a:t>
            </a:r>
          </a:p>
          <a:p>
            <a:pPr marL="285750">
              <a:buFont typeface="Arial" panose="020B0604020202020204" pitchFamily="34" charset="0"/>
              <a:buChar char="•"/>
            </a:pPr>
            <a:endParaRPr lang="en-US" b="0" i="0" dirty="0">
              <a:effectLst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NMPRC Case No. 24-00089-UT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PNM proposed to maintain the same allocation methodologies for production, transmission, distribution, and customer-related costs as approved in Case No. 22-00270-UT. Both generation production and transmission costs are allocated based on the 3S1W method.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PNM proposed to work with the PRAC on a new allocation methods for future rate cases to ensure they reflect PNM’s changing resource portfolio and customer behavior.</a:t>
            </a:r>
          </a:p>
        </p:txBody>
      </p:sp>
    </p:spTree>
    <p:extLst>
      <p:ext uri="{BB962C8B-B14F-4D97-AF65-F5344CB8AC3E}">
        <p14:creationId xmlns:p14="http://schemas.microsoft.com/office/powerpoint/2010/main" val="1025165304"/>
      </p:ext>
    </p:extLst>
  </p:cSld>
  <p:clrMapOvr>
    <a:masterClrMapping/>
  </p:clrMapOvr>
  <p:transition>
    <p:fade/>
  </p:transition>
</p:sld>
</file>

<file path=ppt/slides/slide5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BACKGROUND</a:t>
            </a:r>
          </a:p>
        </p:txBody>
      </p:sp>
      <p:sp>
        <p:nvSpPr>
          <p:cNvPr id="5" name="Content Placeholder 4" descr="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same allocation methodology (3S1W) for generation production and transmission was used in the </a:t>
            </a:r>
            <a:r>
              <a:rPr lang="en-US" dirty="0">
                <a:solidFill>
                  <a:srgbClr val="17383D"/>
                </a:solidFill>
              </a:rPr>
              <a:t>Unopposed Stipulation for </a:t>
            </a:r>
            <a:r>
              <a:rPr lang="en-US" dirty="0"/>
              <a:t>Case No. 24-00089-UT.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EPE (20-00104-UT) uses a 4CP allocation for Transmission costs and AED with 4CP for Generation Production.</a:t>
            </a:r>
            <a:endParaRPr lang="en-US" dirty="0">
              <a:highlight>
                <a:srgbClr val="FFFF00"/>
              </a:highligh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SPS (22-00286-UT) uses AED 4CP allocation for Transmission costs and for Generation Production.</a:t>
            </a:r>
          </a:p>
        </p:txBody>
      </p:sp>
    </p:spTree>
    <p:extLst>
      <p:ext uri="{BB962C8B-B14F-4D97-AF65-F5344CB8AC3E}">
        <p14:creationId xmlns:p14="http://schemas.microsoft.com/office/powerpoint/2010/main" val="2906823569"/>
      </p:ext>
    </p:extLst>
  </p:cSld>
  <p:clrMapOvr>
    <a:masterClrMapping/>
  </p:clrMapOvr>
  <p:transition>
    <p:fade/>
  </p:transition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BACKGROUND</a:t>
            </a:r>
          </a:p>
        </p:txBody>
      </p:sp>
      <p:sp>
        <p:nvSpPr>
          <p:cNvPr id="5" name="Content Placeholder 4" descr="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7383D"/>
                </a:solidFill>
              </a:rPr>
              <a:t>Unopposed Stipulation for </a:t>
            </a:r>
            <a:r>
              <a:rPr lang="en-US" dirty="0"/>
              <a:t>Case No. 24-00089-UT Transmission Allocation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2" name="Table 1" descr="" title="">
            <a:extLst>
              <a:ext uri="{FF2B5EF4-FFF2-40B4-BE49-F238E27FC236}">
                <a16:creationId xmlns:a16="http://schemas.microsoft.com/office/drawing/2014/main" id="{4401DCCF-3DF9-2A22-3E5B-3E8C072632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930051"/>
              </p:ext>
            </p:extLst>
          </p:nvPr>
        </p:nvGraphicFramePr>
        <p:xfrm>
          <a:off x="762000" y="1905000"/>
          <a:ext cx="4331316" cy="40757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7615">
                  <a:extLst>
                    <a:ext uri="{9D8B030D-6E8A-4147-A177-3AD203B41FA5}">
                      <a16:colId xmlns:a16="http://schemas.microsoft.com/office/drawing/2014/main" val="2168042368"/>
                    </a:ext>
                  </a:extLst>
                </a:gridCol>
                <a:gridCol w="2068155">
                  <a:extLst>
                    <a:ext uri="{9D8B030D-6E8A-4147-A177-3AD203B41FA5}">
                      <a16:colId xmlns:a16="http://schemas.microsoft.com/office/drawing/2014/main" val="1482285691"/>
                    </a:ext>
                  </a:extLst>
                </a:gridCol>
                <a:gridCol w="1076649">
                  <a:extLst>
                    <a:ext uri="{9D8B030D-6E8A-4147-A177-3AD203B41FA5}">
                      <a16:colId xmlns:a16="http://schemas.microsoft.com/office/drawing/2014/main" val="958259179"/>
                    </a:ext>
                  </a:extLst>
                </a:gridCol>
                <a:gridCol w="878897">
                  <a:extLst>
                    <a:ext uri="{9D8B030D-6E8A-4147-A177-3AD203B41FA5}">
                      <a16:colId xmlns:a16="http://schemas.microsoft.com/office/drawing/2014/main" val="3614268269"/>
                    </a:ext>
                  </a:extLst>
                </a:gridCol>
              </a:tblGrid>
              <a:tr h="71236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Line No.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Customer Class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PNM Retail Transmission Demand Revenue Requirement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% of Total 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3899623113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Residential 1A/1B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51,757,557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45.63%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3727564522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Small Power 2A/2B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10,553,878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9.30%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2905671272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General Power 3B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15,792,759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13.92%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1169729260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General Power LF 3C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2,508,969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3818646713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General Power Gov 3D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1,093,186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2693971605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General Power LF Gov 3E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131,437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0.12%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784286325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General Power Charging Stations 3F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42,945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479254947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Large Power Service 4B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8,471,974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2384689312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Large Service 5B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204,245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0.18%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1418282041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Irrigation 10A/10B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229,147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0.20%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2361616507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Water &amp; Sewage 11B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1,071,699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4088289851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Large Service Universities 15B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440,019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0.39%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3559606084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Large Service Manufacturing 30B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6,701,426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5.91%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2799674558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Large Service Station Power 33B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14,461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3274723089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Large Power Service 35B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1,373,366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2417169960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Special Service Rate 36B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12,852,732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11.33%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1731192020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Private Lighting 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55,849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0.05%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1416461847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Streetlighting 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139,007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0.12%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1845414494"/>
                  </a:ext>
                </a:extLst>
              </a:tr>
              <a:tr h="15501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Total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113,434,656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378" marR="9378" marT="9378" marB="0" anchor="b"/>
                </a:tc>
                <a:extLst>
                  <a:ext uri="{0D108BD9-81ED-4DB2-BD59-A6C34878D82A}">
                    <a16:rowId xmlns:a16="http://schemas.microsoft.com/office/drawing/2014/main" val="4229082188"/>
                  </a:ext>
                </a:extLst>
              </a:tr>
            </a:tbl>
          </a:graphicData>
        </a:graphic>
      </p:graphicFrame>
      <p:sp>
        <p:nvSpPr>
          <p:cNvPr id="3" name="TextBox 2" descr="" title="">
            <a:extLst>
              <a:ext uri="{FF2B5EF4-FFF2-40B4-BE49-F238E27FC236}">
                <a16:creationId xmlns:a16="http://schemas.microsoft.com/office/drawing/2014/main" id="{38D92564-C436-C532-9C90-BFEF20E30EAB}"/>
              </a:ext>
            </a:extLst>
          </p:cNvPr>
          <p:cNvSpPr txBox="1"/>
          <p:nvPr/>
        </p:nvSpPr>
        <p:spPr>
          <a:xfrm>
            <a:off x="6128538" y="5745548"/>
            <a:ext cx="256672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Transmission is 13% of total Revenue Requirement</a:t>
            </a:r>
          </a:p>
        </p:txBody>
      </p:sp>
    </p:spTree>
    <p:extLst>
      <p:ext uri="{BB962C8B-B14F-4D97-AF65-F5344CB8AC3E}">
        <p14:creationId xmlns:p14="http://schemas.microsoft.com/office/powerpoint/2010/main" val="4144808361"/>
      </p:ext>
    </p:extLst>
  </p:cSld>
  <p:clrMapOvr>
    <a:masterClrMapping/>
  </p:clrMapOvr>
  <p:transition>
    <p:fade/>
  </p:transition>
</p:sld>
</file>

<file path=ppt/slides/slide7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GOING FORWARD</a:t>
            </a:r>
          </a:p>
        </p:txBody>
      </p:sp>
      <p:sp>
        <p:nvSpPr>
          <p:cNvPr id="5" name="Content Placeholder 4" descr="" title=""/>
          <p:cNvSpPr>
            <a:spLocks noGrp="1"/>
          </p:cNvSpPr>
          <p:nvPr>
            <p:ph idx="1"/>
          </p:nvPr>
        </p:nvSpPr>
        <p:spPr>
          <a:xfrm>
            <a:off x="379842" y="1286574"/>
            <a:ext cx="8315425" cy="4343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7383D"/>
                </a:solidFill>
              </a:rPr>
              <a:t>Considering the changing resource portfolio and customer usage, </a:t>
            </a:r>
            <a:r>
              <a:rPr lang="en-US" i="1" dirty="0">
                <a:solidFill>
                  <a:srgbClr val="17383D"/>
                </a:solidFill>
              </a:rPr>
              <a:t>is it appropriate to use the same allocation method for generation production and transmission going forward?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7383D"/>
                </a:solidFill>
              </a:rPr>
              <a:t>The PNM generation and transmission systems are changing.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Increasing non-utility scale solar capacity includes solar resources connected to the distribution system.</a:t>
            </a:r>
          </a:p>
          <a:p>
            <a:pPr marL="1200150" lvl="2" indent="0">
              <a:buNone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-Community solar</a:t>
            </a:r>
          </a:p>
          <a:p>
            <a:pPr marL="1200150" lvl="2" indent="0">
              <a:buNone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-Rooftop solar</a:t>
            </a:r>
          </a:p>
          <a:p>
            <a:pPr marL="1200150" lvl="2" indent="0">
              <a:buNone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-Other net metered solar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capacity of large carbon emitting generation that is connected to the transmission system is decreasing.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of the generation fleet is for retail load.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transmission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system serves both retail load and wholesale load (wholesale/retail jurisdictional transmission allocation uses 12CP).</a:t>
            </a:r>
          </a:p>
        </p:txBody>
      </p:sp>
    </p:spTree>
    <p:extLst>
      <p:ext uri="{BB962C8B-B14F-4D97-AF65-F5344CB8AC3E}">
        <p14:creationId xmlns:p14="http://schemas.microsoft.com/office/powerpoint/2010/main" val="2476852109"/>
      </p:ext>
    </p:extLst>
  </p:cSld>
  <p:clrMapOvr>
    <a:masterClrMapping/>
  </p:clrMapOvr>
  <p:transition>
    <p:fade/>
  </p:transition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GOING FORWARD</a:t>
            </a:r>
          </a:p>
        </p:txBody>
      </p:sp>
      <p:sp>
        <p:nvSpPr>
          <p:cNvPr id="7" name="Content Placeholder 4" descr="" title="">
            <a:extLst>
              <a:ext uri="{FF2B5EF4-FFF2-40B4-BE49-F238E27FC236}">
                <a16:creationId xmlns:a16="http://schemas.microsoft.com/office/drawing/2014/main" id="{1234D4E5-1E51-BB92-EB1E-17E2BA40A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0768"/>
            <a:ext cx="8315425" cy="43434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17383D"/>
                </a:solidFill>
              </a:rPr>
              <a:t>Cost Allocation Criteria: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 function is managed as a single system.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 costs are normally classified as 100% demand-related. Thus, the PNM proposed generation allocator using 8760 and EUE factors may not be applicable.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solidFill>
                  <a:srgbClr val="1738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 premise is that the Transmission system gets allocated based on how it is used by retail customers (during test period).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Allocation should be proportional to the demand each class imposes on the transmission system.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For planning purposes, Transmission may be considered an extension of the generation system. However, the factors driving new generation (particularly renewables and BESS) may not necessarily drive transmission or have a low correlation. </a:t>
            </a:r>
          </a:p>
          <a:p>
            <a:pPr marL="1028700" lvl="1">
              <a:buFont typeface="Courier New" panose="02070309020205020404" pitchFamily="49" charset="0"/>
              <a:buChar char="o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Additional granularity for allocation of transmission costs may improve results (i.e., step-up transformers/generation interconnections)</a:t>
            </a:r>
          </a:p>
          <a:p>
            <a:pPr marL="1028700" lvl="1">
              <a:buFont typeface="Arial" panose="020B0604020202020204" pitchFamily="34" charset="0"/>
              <a:buChar char="•"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011645"/>
      </p:ext>
    </p:extLst>
  </p:cSld>
  <p:clrMapOvr>
    <a:masterClrMapping/>
  </p:clrMapOvr>
  <p:transition>
    <p:fade/>
  </p:transition>
</p:sld>
</file>

<file path=ppt/slides/slide9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 descr="" titl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" title="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Transmission Allocation GOING FORWARD</a:t>
            </a:r>
          </a:p>
        </p:txBody>
      </p:sp>
      <p:sp>
        <p:nvSpPr>
          <p:cNvPr id="5" name="Content Placeholder 4" descr="" titl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Based on the operation conditions discussed above, PNM believes it may be warranted to have different sets of allocators for generation and transmission systems.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If we want to use different allocation methods for Generation and Transmission, what method should we consider for transmission-related costs?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4CP (3 Summer 1 Winter)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12CP</a:t>
            </a:r>
          </a:p>
          <a:p>
            <a:pPr marL="1028700" lvl="1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Other?</a:t>
            </a:r>
          </a:p>
          <a:p>
            <a:pPr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Next step: PNM will provide monthly CP class details as appropriate and PRAC will consider allocation. PNM will also provide a proposal for the next rate case filing.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marL="1028700"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7409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53C4C8FC46374EBECEE15E2CC44306" ma:contentTypeVersion="4" ma:contentTypeDescription="Create a new document." ma:contentTypeScope="" ma:versionID="df28259010ffc13c7364d883f49c1a7b">
  <xsd:schema xmlns:xsd="http://www.w3.org/2001/XMLSchema" xmlns:xs="http://www.w3.org/2001/XMLSchema" xmlns:p="http://schemas.microsoft.com/office/2006/metadata/properties" xmlns:ns2="7507d036-8780-4f80-96dd-325b6177c051" targetNamespace="http://schemas.microsoft.com/office/2006/metadata/properties" ma:root="true" ma:fieldsID="328e6a06fbbdbc398cdb3a80eef3b9e4" ns2:_="">
    <xsd:import namespace="7507d036-8780-4f80-96dd-325b6177c0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07d036-8780-4f80-96dd-325b6177c0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BEAFE2-70DE-4192-995C-8483203D66A6}"/>
</file>

<file path=customXml/itemProps2.xml><?xml version="1.0" encoding="utf-8"?>
<ds:datastoreItem xmlns:ds="http://schemas.openxmlformats.org/officeDocument/2006/customXml" ds:itemID="{C5587764-2DF6-4759-BA9E-60F7C83C7D92}"/>
</file>

<file path=customXml/itemProps3.xml><?xml version="1.0" encoding="utf-8"?>
<ds:datastoreItem xmlns:ds="http://schemas.openxmlformats.org/officeDocument/2006/customXml" ds:itemID="{7DC4B32F-E628-4089-A535-78A73F3D78EB}"/>
</file>

<file path=docProps/app.xml><?xml version="1.0" encoding="utf-8"?>
<ap:Properties xmlns:vt="http://schemas.openxmlformats.org/officeDocument/2006/docPropsVTypes" xmlns:ap="http://schemas.openxmlformats.org/officeDocument/2006/extended-properti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1900-01-01T07:00:00Z</dcterms:created>
  <dcterms:modified xsi:type="dcterms:W3CDTF">1900-01-01T07:00:00Z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MSIP_Label_f367428c-8df2-41b3-925f-2e32f93f53ed_Enabled">
    <vt:lpwstr>true</vt:lpwstr>
  </property>
  <property fmtid="{D5CDD505-2E9C-101B-9397-08002B2CF9AE}" pid="4" name="MSIP_Label_f367428c-8df2-41b3-925f-2e32f93f53ed_SetDate">
    <vt:lpwstr>2025-01-06T17:22:05Z</vt:lpwstr>
  </property>
  <property fmtid="{D5CDD505-2E9C-101B-9397-08002B2CF9AE}" pid="5" name="MSIP_Label_f367428c-8df2-41b3-925f-2e32f93f53ed_Method">
    <vt:lpwstr>Standard</vt:lpwstr>
  </property>
  <property fmtid="{D5CDD505-2E9C-101B-9397-08002B2CF9AE}" pid="6" name="MSIP_Label_f367428c-8df2-41b3-925f-2e32f93f53ed_Name">
    <vt:lpwstr>f367428c-8df2-41b3-925f-2e32f93f53ed</vt:lpwstr>
  </property>
  <property fmtid="{D5CDD505-2E9C-101B-9397-08002B2CF9AE}" pid="7" name="MSIP_Label_f367428c-8df2-41b3-925f-2e32f93f53ed_SiteId">
    <vt:lpwstr>6c1ea1fd-d5ee-4dc8-bcfe-8877bd40388b</vt:lpwstr>
  </property>
  <property fmtid="{D5CDD505-2E9C-101B-9397-08002B2CF9AE}" pid="8" name="MSIP_Label_f367428c-8df2-41b3-925f-2e32f93f53ed_ActionId">
    <vt:lpwstr>ff94c8d8-4f49-475f-9e60-00e9b1e0dc9e</vt:lpwstr>
  </property>
  <property fmtid="{D5CDD505-2E9C-101B-9397-08002B2CF9AE}" pid="9" name="MSIP_Label_f367428c-8df2-41b3-925f-2e32f93f53ed_ContentBits">
    <vt:lpwstr>0</vt:lpwstr>
  </property>
  <property fmtid="{D5CDD505-2E9C-101B-9397-08002B2CF9AE}" pid="10" name="ContentTypeId">
    <vt:lpwstr>0x0101003453C4C8FC46374EBECEE15E2CC44306</vt:lpwstr>
  </property>
</Properties>
</file>