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3" r:id="rId5"/>
    <p:sldId id="304" r:id="rId6"/>
    <p:sldId id="293" r:id="rId7"/>
    <p:sldId id="307" r:id="rId8"/>
    <p:sldId id="302" r:id="rId9"/>
    <p:sldId id="294" r:id="rId10"/>
    <p:sldId id="295" r:id="rId11"/>
    <p:sldId id="296" r:id="rId12"/>
    <p:sldId id="297" r:id="rId13"/>
    <p:sldId id="299" r:id="rId14"/>
    <p:sldId id="298" r:id="rId15"/>
    <p:sldId id="309" r:id="rId16"/>
    <p:sldId id="305" r:id="rId17"/>
    <p:sldId id="306" r:id="rId18"/>
    <p:sldId id="31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593C942-F1AF-488C-8FF7-A12B30F4A55D}">
          <p14:sldIdLst>
            <p14:sldId id="263"/>
          </p14:sldIdLst>
        </p14:section>
        <p14:section name=" Transmission" id="{7CBD53A7-1214-4352-B0D3-99BF6580536B}">
          <p14:sldIdLst>
            <p14:sldId id="304"/>
            <p14:sldId id="293"/>
            <p14:sldId id="307"/>
            <p14:sldId id="302"/>
            <p14:sldId id="294"/>
            <p14:sldId id="295"/>
            <p14:sldId id="296"/>
            <p14:sldId id="297"/>
            <p14:sldId id="299"/>
            <p14:sldId id="298"/>
            <p14:sldId id="309"/>
            <p14:sldId id="305"/>
            <p14:sldId id="306"/>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7383D"/>
    <a:srgbClr val="D7D2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5" autoAdjust="0"/>
    <p:restoredTop sz="94660"/>
  </p:normalViewPr>
  <p:slideViewPr>
    <p:cSldViewPr>
      <p:cViewPr varScale="1">
        <p:scale>
          <a:sx n="107" d="100"/>
          <a:sy n="107" d="100"/>
        </p:scale>
        <p:origin x="193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presProps" Target="presProps.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12.xml" Id="rId16" /><Relationship Type="http://schemas.openxmlformats.org/officeDocument/2006/relationships/notesMaster" Target="notesMasters/notesMaster1.xml" Id="rId20"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tableStyles" Target="tableStyle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theme" Target="theme/theme1.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viewProps" Target="viewProps.xml" Id="rId2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3635F-7A67-4CBE-8D61-D4640491CA2A}" type="datetimeFigureOut">
              <a:rPr lang="en-US" smtClean="0"/>
              <a:pPr/>
              <a:t>4/4/2025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8BFB7-A97A-457D-BC0C-9E3C535FBB55}" type="slidenum">
              <a:rPr lang="en-US" smtClean="0"/>
              <a:pPr/>
              <a:t>‹#›</a:t>
            </a:fld>
            <a:endParaRPr lang="en-US"/>
          </a:p>
        </p:txBody>
      </p:sp>
    </p:spTree>
    <p:extLst>
      <p:ext uri="{BB962C8B-B14F-4D97-AF65-F5344CB8AC3E}">
        <p14:creationId xmlns:p14="http://schemas.microsoft.com/office/powerpoint/2010/main" val="372696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63" y="-19783"/>
            <a:ext cx="9161917" cy="6877783"/>
          </a:xfrm>
          <a:prstGeom prst="rect">
            <a:avLst/>
          </a:prstGeom>
        </p:spPr>
      </p:pic>
      <p:sp>
        <p:nvSpPr>
          <p:cNvPr id="2" name="Title 1"/>
          <p:cNvSpPr>
            <a:spLocks noGrp="1"/>
          </p:cNvSpPr>
          <p:nvPr>
            <p:ph type="ctrTitle"/>
          </p:nvPr>
        </p:nvSpPr>
        <p:spPr>
          <a:xfrm>
            <a:off x="824742" y="838200"/>
            <a:ext cx="7591125" cy="1676400"/>
          </a:xfrm>
          <a:prstGeom prst="rect">
            <a:avLst/>
          </a:prstGeom>
        </p:spPr>
        <p:txBody>
          <a:bodyPr anchor="b" anchorCtr="0">
            <a:noAutofit/>
          </a:bodyPr>
          <a:lstStyle>
            <a:lvl1pPr algn="l">
              <a:lnSpc>
                <a:spcPct val="110000"/>
              </a:lnSpc>
              <a:defRPr sz="5000" b="0" cap="none" spc="100" baseline="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825101" y="2590800"/>
            <a:ext cx="7620000" cy="457200"/>
          </a:xfrm>
          <a:prstGeom prst="rect">
            <a:avLst/>
          </a:prstGeom>
        </p:spPr>
        <p:txBody>
          <a:bodyPr anchor="ctr"/>
          <a:lstStyle>
            <a:lvl1pPr marL="0" indent="0" algn="l">
              <a:buNone/>
              <a:defRPr sz="1600" b="1" cap="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flipV="1">
            <a:off x="914400" y="2590800"/>
            <a:ext cx="7315200" cy="0"/>
          </a:xfrm>
          <a:prstGeom prst="line">
            <a:avLst/>
          </a:prstGeom>
          <a:ln w="3175"/>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userDrawn="1"/>
        </p:nvCxnSpPr>
        <p:spPr>
          <a:xfrm flipV="1">
            <a:off x="914400" y="3048000"/>
            <a:ext cx="7315200" cy="0"/>
          </a:xfrm>
          <a:prstGeom prst="line">
            <a:avLst/>
          </a:prstGeom>
          <a:ln w="3175"/>
        </p:spPr>
        <p:style>
          <a:lnRef idx="2">
            <a:schemeClr val="accent5"/>
          </a:lnRef>
          <a:fillRef idx="0">
            <a:schemeClr val="accent5"/>
          </a:fillRef>
          <a:effectRef idx="1">
            <a:schemeClr val="accent5"/>
          </a:effectRef>
          <a:fontRef idx="minor">
            <a:schemeClr val="tx1"/>
          </a:fontRef>
        </p:style>
      </p:cxnSp>
      <p:sp>
        <p:nvSpPr>
          <p:cNvPr id="15" name="TextBox 14"/>
          <p:cNvSpPr txBox="1"/>
          <p:nvPr userDrawn="1"/>
        </p:nvSpPr>
        <p:spPr>
          <a:xfrm>
            <a:off x="790875" y="6324600"/>
            <a:ext cx="3095325" cy="228600"/>
          </a:xfrm>
          <a:prstGeom prst="rect">
            <a:avLst/>
          </a:prstGeom>
          <a:noFill/>
        </p:spPr>
        <p:txBody>
          <a:bodyPr wrap="square" rtlCol="0">
            <a:spAutoFit/>
          </a:bodyPr>
          <a:lstStyle/>
          <a:p>
            <a:pPr algn="l"/>
            <a:r>
              <a:rPr lang="en-US" sz="900" b="1" cap="all" spc="100" baseline="0" dirty="0">
                <a:solidFill>
                  <a:schemeClr val="tx1">
                    <a:lumMod val="65000"/>
                    <a:lumOff val="35000"/>
                  </a:schemeClr>
                </a:solidFill>
                <a:latin typeface="Arial" pitchFamily="34" charset="0"/>
                <a:cs typeface="Arial" pitchFamily="34" charset="0"/>
              </a:rPr>
              <a:t>April 8, 2025</a:t>
            </a:r>
          </a:p>
        </p:txBody>
      </p:sp>
    </p:spTree>
  </p:cSld>
  <p:clrMapOvr>
    <a:masterClrMapping/>
  </p:clrMapOvr>
  <p:transition>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Standard Content with Copy">
    <p:spTree>
      <p:nvGrpSpPr>
        <p:cNvPr id="1" name=""/>
        <p:cNvGrpSpPr/>
        <p:nvPr/>
      </p:nvGrpSpPr>
      <p:grpSpPr>
        <a:xfrm>
          <a:off x="0" y="0"/>
          <a:ext cx="0" cy="0"/>
          <a:chOff x="0" y="0"/>
          <a:chExt cx="0" cy="0"/>
        </a:xfrm>
      </p:grpSpPr>
      <p:sp>
        <p:nvSpPr>
          <p:cNvPr id="2" name="Title 1"/>
          <p:cNvSpPr>
            <a:spLocks noGrp="1"/>
          </p:cNvSpPr>
          <p:nvPr>
            <p:ph type="title"/>
          </p:nvPr>
        </p:nvSpPr>
        <p:spPr>
          <a:xfrm>
            <a:off x="370217" y="742750"/>
            <a:ext cx="8334675" cy="533400"/>
          </a:xfrm>
          <a:prstGeom prst="rect">
            <a:avLst/>
          </a:prstGeom>
        </p:spPr>
        <p:txBody>
          <a:bodyPr anchor="ctr" anchorCtr="0">
            <a:normAutofit/>
          </a:bodyPr>
          <a:lstStyle>
            <a:lvl1pPr algn="l">
              <a:defRPr sz="2200" b="0" cap="all" spc="100" baseline="0">
                <a:solidFill>
                  <a:schemeClr val="tx1">
                    <a:lumMod val="65000"/>
                    <a:lumOff val="35000"/>
                  </a:schemeClr>
                </a:solidFill>
                <a:latin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370217" y="1372400"/>
            <a:ext cx="8325050" cy="428325"/>
          </a:xfrm>
          <a:prstGeom prst="rect">
            <a:avLst/>
          </a:prstGeom>
        </p:spPr>
        <p:txBody>
          <a:bodyPr anchor="ctr"/>
          <a:lstStyle>
            <a:lvl1pPr marL="0" indent="0">
              <a:lnSpc>
                <a:spcPct val="120000"/>
              </a:lnSpc>
              <a:spcBef>
                <a:spcPts val="0"/>
              </a:spcBef>
              <a:buNone/>
              <a:defRPr sz="1400" b="1" cap="all" baseline="0">
                <a:solidFill>
                  <a:schemeClr val="accent5">
                    <a:lumMod val="75000"/>
                  </a:schemeClr>
                </a:solidFill>
                <a:latin typeface="Arial" pitchFamily="34" charset="0"/>
                <a:cs typeface="Arial" pitchFamily="34" charset="0"/>
              </a:defRPr>
            </a:lvl1pPr>
            <a:lvl2pPr>
              <a:defRPr sz="2200">
                <a:solidFill>
                  <a:schemeClr val="tx1">
                    <a:lumMod val="75000"/>
                    <a:lumOff val="25000"/>
                  </a:schemeClr>
                </a:solidFill>
                <a:latin typeface="Times New Roman" pitchFamily="18" charset="0"/>
                <a:cs typeface="Times New Roman" pitchFamily="18" charset="0"/>
              </a:defRPr>
            </a:lvl2pPr>
            <a:lvl3pPr>
              <a:defRPr sz="2200">
                <a:solidFill>
                  <a:schemeClr val="tx1">
                    <a:lumMod val="75000"/>
                    <a:lumOff val="25000"/>
                  </a:schemeClr>
                </a:solidFill>
                <a:latin typeface="Times New Roman" pitchFamily="18" charset="0"/>
                <a:cs typeface="Times New Roman" pitchFamily="18" charset="0"/>
              </a:defRPr>
            </a:lvl3pPr>
            <a:lvl4pPr>
              <a:defRPr sz="2200">
                <a:solidFill>
                  <a:schemeClr val="tx1">
                    <a:lumMod val="75000"/>
                    <a:lumOff val="25000"/>
                  </a:schemeClr>
                </a:solidFill>
                <a:latin typeface="Times New Roman" pitchFamily="18" charset="0"/>
                <a:cs typeface="Times New Roman" pitchFamily="18" charset="0"/>
              </a:defRPr>
            </a:lvl4pPr>
            <a:lvl5pPr>
              <a:defRPr sz="2200">
                <a:solidFill>
                  <a:schemeClr val="tx1">
                    <a:lumMod val="75000"/>
                    <a:lumOff val="25000"/>
                  </a:schemeClr>
                </a:solidFill>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72533" y="2057400"/>
            <a:ext cx="8305800" cy="3657600"/>
          </a:xfrm>
          <a:prstGeom prst="rect">
            <a:avLst/>
          </a:prstGeom>
        </p:spPr>
        <p:txBody>
          <a:bodyPr/>
          <a:lstStyle>
            <a:lvl1pPr marL="0" indent="0">
              <a:lnSpc>
                <a:spcPct val="120000"/>
              </a:lnSpc>
              <a:spcBef>
                <a:spcPts val="200"/>
              </a:spcBef>
              <a:buNone/>
              <a:defRPr sz="1600">
                <a:solidFill>
                  <a:schemeClr val="tx1">
                    <a:lumMod val="65000"/>
                    <a:lumOff val="35000"/>
                  </a:schemeClr>
                </a:solidFill>
                <a:latin typeface="Arial" pitchFamily="34" charset="0"/>
              </a:defRPr>
            </a:lvl1pPr>
            <a:lvl2pPr marL="0" indent="0">
              <a:lnSpc>
                <a:spcPct val="120000"/>
              </a:lnSpc>
              <a:spcBef>
                <a:spcPts val="200"/>
              </a:spcBef>
              <a:buNone/>
              <a:defRPr sz="1600">
                <a:solidFill>
                  <a:schemeClr val="tx1">
                    <a:lumMod val="65000"/>
                    <a:lumOff val="35000"/>
                  </a:schemeClr>
                </a:solidFill>
                <a:latin typeface="Arial" pitchFamily="34" charset="0"/>
              </a:defRPr>
            </a:lvl2pPr>
            <a:lvl3pPr marL="0" indent="0">
              <a:lnSpc>
                <a:spcPct val="120000"/>
              </a:lnSpc>
              <a:spcBef>
                <a:spcPts val="200"/>
              </a:spcBef>
              <a:buNone/>
              <a:defRPr sz="1600">
                <a:solidFill>
                  <a:schemeClr val="tx1">
                    <a:lumMod val="65000"/>
                    <a:lumOff val="35000"/>
                  </a:schemeClr>
                </a:solidFill>
                <a:latin typeface="Arial" pitchFamily="34" charset="0"/>
              </a:defRPr>
            </a:lvl3pPr>
            <a:lvl4pPr marL="0" indent="0">
              <a:lnSpc>
                <a:spcPct val="120000"/>
              </a:lnSpc>
              <a:spcBef>
                <a:spcPts val="200"/>
              </a:spcBef>
              <a:buNone/>
              <a:defRPr sz="1600">
                <a:solidFill>
                  <a:schemeClr val="tx1">
                    <a:lumMod val="65000"/>
                    <a:lumOff val="35000"/>
                  </a:schemeClr>
                </a:solidFill>
                <a:latin typeface="Arial" pitchFamily="34" charset="0"/>
              </a:defRPr>
            </a:lvl4pPr>
            <a:lvl5pPr marL="0" indent="0">
              <a:lnSpc>
                <a:spcPct val="120000"/>
              </a:lnSpc>
              <a:spcBef>
                <a:spcPts val="200"/>
              </a:spcBef>
              <a:buNone/>
              <a:defRPr sz="1600">
                <a:solidFill>
                  <a:schemeClr val="tx1">
                    <a:lumMod val="65000"/>
                    <a:lumOff val="35000"/>
                  </a:schemeClr>
                </a:solidFill>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76450" y="1352350"/>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486075" y="1822375"/>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5" name="TextBox 14"/>
          <p:cNvSpPr txBox="1"/>
          <p:nvPr userDrawn="1"/>
        </p:nvSpPr>
        <p:spPr>
          <a:xfrm>
            <a:off x="365984" y="6324600"/>
            <a:ext cx="244802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900" b="0" cap="all" spc="100" baseline="0" dirty="0">
                <a:solidFill>
                  <a:schemeClr val="tx1">
                    <a:lumMod val="65000"/>
                    <a:lumOff val="35000"/>
                  </a:schemeClr>
                </a:solidFill>
                <a:latin typeface="Arial" pitchFamily="34" charset="0"/>
                <a:cs typeface="Arial" pitchFamily="34" charset="0"/>
              </a:rPr>
              <a:t> | </a:t>
            </a:r>
            <a:r>
              <a:rPr lang="en-US" sz="900" b="1" cap="all" spc="100" baseline="0" dirty="0">
                <a:solidFill>
                  <a:schemeClr val="tx1">
                    <a:lumMod val="65000"/>
                    <a:lumOff val="35000"/>
                  </a:schemeClr>
                </a:solidFill>
                <a:latin typeface="Arial" pitchFamily="34" charset="0"/>
                <a:cs typeface="Arial" pitchFamily="34" charset="0"/>
              </a:rPr>
              <a:t>April 8, 2025</a:t>
            </a:r>
            <a:endParaRPr lang="en-US" sz="900" b="0" cap="all" spc="100" baseline="0"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tandard Conten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77526" y="742750"/>
            <a:ext cx="8334675" cy="533400"/>
          </a:xfrm>
          <a:prstGeom prst="rect">
            <a:avLst/>
          </a:prstGeom>
        </p:spPr>
        <p:txBody>
          <a:bodyPr anchor="ctr" anchorCtr="0">
            <a:normAutofit/>
          </a:bodyPr>
          <a:lstStyle>
            <a:lvl1pPr algn="l">
              <a:defRPr sz="2200" b="0" cap="all" spc="100" baseline="0">
                <a:solidFill>
                  <a:schemeClr val="tx1">
                    <a:lumMod val="65000"/>
                    <a:lumOff val="35000"/>
                  </a:schemeClr>
                </a:solidFill>
                <a:latin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378684" y="1372400"/>
            <a:ext cx="8325050" cy="428325"/>
          </a:xfrm>
          <a:prstGeom prst="rect">
            <a:avLst/>
          </a:prstGeom>
        </p:spPr>
        <p:txBody>
          <a:bodyPr anchor="ctr"/>
          <a:lstStyle>
            <a:lvl1pPr marL="0" indent="0">
              <a:lnSpc>
                <a:spcPct val="120000"/>
              </a:lnSpc>
              <a:spcBef>
                <a:spcPts val="0"/>
              </a:spcBef>
              <a:buNone/>
              <a:defRPr sz="1400" b="1" cap="all" baseline="0">
                <a:solidFill>
                  <a:schemeClr val="accent5">
                    <a:lumMod val="75000"/>
                  </a:schemeClr>
                </a:solidFill>
                <a:latin typeface="Arial" pitchFamily="34" charset="0"/>
                <a:cs typeface="Arial" pitchFamily="34" charset="0"/>
              </a:defRPr>
            </a:lvl1pPr>
            <a:lvl2pPr>
              <a:defRPr sz="2200">
                <a:solidFill>
                  <a:schemeClr val="tx1">
                    <a:lumMod val="75000"/>
                    <a:lumOff val="25000"/>
                  </a:schemeClr>
                </a:solidFill>
                <a:latin typeface="Times New Roman" pitchFamily="18" charset="0"/>
                <a:cs typeface="Times New Roman" pitchFamily="18" charset="0"/>
              </a:defRPr>
            </a:lvl2pPr>
            <a:lvl3pPr>
              <a:defRPr sz="2200">
                <a:solidFill>
                  <a:schemeClr val="tx1">
                    <a:lumMod val="75000"/>
                    <a:lumOff val="25000"/>
                  </a:schemeClr>
                </a:solidFill>
                <a:latin typeface="Times New Roman" pitchFamily="18" charset="0"/>
                <a:cs typeface="Times New Roman" pitchFamily="18" charset="0"/>
              </a:defRPr>
            </a:lvl3pPr>
            <a:lvl4pPr>
              <a:defRPr sz="2200">
                <a:solidFill>
                  <a:schemeClr val="tx1">
                    <a:lumMod val="75000"/>
                    <a:lumOff val="25000"/>
                  </a:schemeClr>
                </a:solidFill>
                <a:latin typeface="Times New Roman" pitchFamily="18" charset="0"/>
                <a:cs typeface="Times New Roman" pitchFamily="18" charset="0"/>
              </a:defRPr>
            </a:lvl4pPr>
            <a:lvl5pPr>
              <a:defRPr sz="2200">
                <a:solidFill>
                  <a:schemeClr val="tx1">
                    <a:lumMod val="75000"/>
                    <a:lumOff val="25000"/>
                  </a:schemeClr>
                </a:solidFill>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81000" y="2057400"/>
            <a:ext cx="8305800" cy="3657600"/>
          </a:xfrm>
          <a:prstGeom prst="rect">
            <a:avLst/>
          </a:prstGeom>
        </p:spPr>
        <p:txBody>
          <a:bodyPr/>
          <a:lstStyle>
            <a:lvl1pPr marL="228600" indent="-228600">
              <a:lnSpc>
                <a:spcPct val="120000"/>
              </a:lnSpc>
              <a:spcBef>
                <a:spcPts val="200"/>
              </a:spcBef>
              <a:defRPr sz="1600">
                <a:solidFill>
                  <a:schemeClr val="tx1">
                    <a:lumMod val="65000"/>
                    <a:lumOff val="35000"/>
                  </a:schemeClr>
                </a:solidFill>
                <a:latin typeface="Arial" pitchFamily="34" charset="0"/>
              </a:defRPr>
            </a:lvl1pPr>
            <a:lvl2pPr marL="228600" indent="-228600">
              <a:lnSpc>
                <a:spcPct val="120000"/>
              </a:lnSpc>
              <a:spcBef>
                <a:spcPts val="200"/>
              </a:spcBef>
              <a:defRPr sz="1600">
                <a:solidFill>
                  <a:schemeClr val="tx1">
                    <a:lumMod val="65000"/>
                    <a:lumOff val="35000"/>
                  </a:schemeClr>
                </a:solidFill>
                <a:latin typeface="Arial" pitchFamily="34" charset="0"/>
              </a:defRPr>
            </a:lvl2pPr>
            <a:lvl3pPr marL="228600" indent="-228600">
              <a:lnSpc>
                <a:spcPct val="120000"/>
              </a:lnSpc>
              <a:spcBef>
                <a:spcPts val="200"/>
              </a:spcBef>
              <a:defRPr sz="1600">
                <a:solidFill>
                  <a:schemeClr val="tx1">
                    <a:lumMod val="65000"/>
                    <a:lumOff val="35000"/>
                  </a:schemeClr>
                </a:solidFill>
                <a:latin typeface="Arial" pitchFamily="34" charset="0"/>
              </a:defRPr>
            </a:lvl3pPr>
            <a:lvl4pPr marL="228600" indent="-228600">
              <a:lnSpc>
                <a:spcPct val="120000"/>
              </a:lnSpc>
              <a:spcBef>
                <a:spcPts val="200"/>
              </a:spcBef>
              <a:defRPr sz="1600">
                <a:solidFill>
                  <a:schemeClr val="tx1">
                    <a:lumMod val="65000"/>
                    <a:lumOff val="35000"/>
                  </a:schemeClr>
                </a:solidFill>
                <a:latin typeface="Arial" pitchFamily="34" charset="0"/>
              </a:defRPr>
            </a:lvl4pPr>
            <a:lvl5pPr marL="228600" indent="-228600">
              <a:lnSpc>
                <a:spcPct val="120000"/>
              </a:lnSpc>
              <a:spcBef>
                <a:spcPts val="200"/>
              </a:spcBef>
              <a:defRPr sz="1600">
                <a:solidFill>
                  <a:schemeClr val="tx1">
                    <a:lumMod val="65000"/>
                    <a:lumOff val="35000"/>
                  </a:schemeClr>
                </a:solidFill>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76450" y="1352350"/>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486075" y="1822375"/>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5" name="TextBox 14"/>
          <p:cNvSpPr txBox="1"/>
          <p:nvPr userDrawn="1"/>
        </p:nvSpPr>
        <p:spPr>
          <a:xfrm>
            <a:off x="371375" y="6324600"/>
            <a:ext cx="2448025"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a:t>
            </a:r>
            <a:r>
              <a:rPr lang="en-US" sz="900" b="1" cap="all" spc="100" baseline="0" dirty="0">
                <a:solidFill>
                  <a:schemeClr val="tx1">
                    <a:lumMod val="65000"/>
                    <a:lumOff val="35000"/>
                  </a:schemeClr>
                </a:solidFill>
                <a:latin typeface="Arial" pitchFamily="34" charset="0"/>
                <a:cs typeface="Arial" pitchFamily="34" charset="0"/>
              </a:rPr>
              <a:t>April 8, 2025</a:t>
            </a:r>
            <a:endParaRPr lang="en-US" sz="900" b="0" cap="all" spc="100" baseline="0"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217" y="753175"/>
            <a:ext cx="8325050" cy="533399"/>
          </a:xfrm>
          <a:prstGeom prst="rect">
            <a:avLst/>
          </a:prstGeom>
        </p:spPr>
        <p:txBody>
          <a:bodyPr anchor="ctr" anchorCtr="0">
            <a:normAutofit/>
          </a:bodyPr>
          <a:lstStyle>
            <a:lvl1pPr algn="l">
              <a:defRPr sz="2200" b="0" cap="all" spc="100" baseline="0">
                <a:solidFill>
                  <a:schemeClr val="accent5">
                    <a:lumMod val="75000"/>
                  </a:schemeClr>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9841" y="1524000"/>
            <a:ext cx="8315425" cy="4343400"/>
          </a:xfrm>
          <a:prstGeom prst="rect">
            <a:avLst/>
          </a:prstGeom>
        </p:spPr>
        <p:txBody>
          <a:bodyPr/>
          <a:lstStyle>
            <a:lvl1pPr marL="0" indent="0">
              <a:lnSpc>
                <a:spcPct val="120000"/>
              </a:lnSpc>
              <a:spcBef>
                <a:spcPts val="0"/>
              </a:spcBef>
              <a:buNone/>
              <a:defRPr sz="1800" b="0">
                <a:solidFill>
                  <a:schemeClr val="tx1">
                    <a:lumMod val="75000"/>
                    <a:lumOff val="25000"/>
                  </a:schemeClr>
                </a:solidFill>
                <a:latin typeface="Arial" pitchFamily="34" charset="0"/>
                <a:cs typeface="Arial" pitchFamily="34" charset="0"/>
              </a:defRPr>
            </a:lvl1pPr>
            <a:lvl2pPr>
              <a:defRPr sz="2200" b="0">
                <a:solidFill>
                  <a:schemeClr val="tx1">
                    <a:lumMod val="75000"/>
                    <a:lumOff val="25000"/>
                  </a:schemeClr>
                </a:solidFill>
                <a:latin typeface="Times New Roman" pitchFamily="18" charset="0"/>
                <a:cs typeface="Times New Roman" pitchFamily="18" charset="0"/>
              </a:defRPr>
            </a:lvl2pPr>
            <a:lvl3pPr>
              <a:defRPr sz="2200" b="0">
                <a:solidFill>
                  <a:schemeClr val="tx1">
                    <a:lumMod val="75000"/>
                    <a:lumOff val="25000"/>
                  </a:schemeClr>
                </a:solidFill>
                <a:latin typeface="Times New Roman" pitchFamily="18" charset="0"/>
                <a:cs typeface="Times New Roman" pitchFamily="18" charset="0"/>
              </a:defRPr>
            </a:lvl3pPr>
            <a:lvl4pPr>
              <a:defRPr sz="2200" b="0">
                <a:solidFill>
                  <a:schemeClr val="tx1">
                    <a:lumMod val="75000"/>
                    <a:lumOff val="25000"/>
                  </a:schemeClr>
                </a:solidFill>
                <a:latin typeface="Times New Roman" pitchFamily="18" charset="0"/>
                <a:cs typeface="Times New Roman" pitchFamily="18" charset="0"/>
              </a:defRPr>
            </a:lvl4pPr>
            <a:lvl5pPr>
              <a:defRPr sz="2200" b="0">
                <a:solidFill>
                  <a:schemeClr val="tx1">
                    <a:lumMod val="75000"/>
                    <a:lumOff val="25000"/>
                  </a:schemeClr>
                </a:solidFill>
                <a:latin typeface="Times New Roman" pitchFamily="18" charset="0"/>
                <a:cs typeface="Times New Roman" pitchFamily="18" charset="0"/>
              </a:defRPr>
            </a:lvl5pPr>
          </a:lstStyle>
          <a:p>
            <a:pPr lvl="0"/>
            <a:r>
              <a:rPr lang="en-US" dirty="0"/>
              <a:t>Click to edit Master text styles</a:t>
            </a:r>
          </a:p>
        </p:txBody>
      </p:sp>
      <p:cxnSp>
        <p:nvCxnSpPr>
          <p:cNvPr id="10" name="Straight Connector 9"/>
          <p:cNvCxnSpPr/>
          <p:nvPr userDrawn="1"/>
        </p:nvCxnSpPr>
        <p:spPr>
          <a:xfrm>
            <a:off x="476450" y="762000"/>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486075" y="1295400"/>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371375" y="6324600"/>
            <a:ext cx="2448025"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a:t>
            </a:r>
            <a:r>
              <a:rPr lang="en-US" sz="900" b="1" cap="all" spc="100" baseline="0" dirty="0">
                <a:solidFill>
                  <a:schemeClr val="tx1">
                    <a:lumMod val="65000"/>
                    <a:lumOff val="35000"/>
                  </a:schemeClr>
                </a:solidFill>
                <a:latin typeface="Arial" pitchFamily="34" charset="0"/>
                <a:cs typeface="Arial" pitchFamily="34" charset="0"/>
              </a:rPr>
              <a:t>April 8, 2025</a:t>
            </a:r>
            <a:endParaRPr lang="en-US" sz="900" b="0" cap="all" spc="100" baseline="0"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with Graphic">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427038"/>
          </a:xfrm>
          <a:prstGeom prst="rect">
            <a:avLst/>
          </a:prstGeom>
        </p:spPr>
        <p:txBody>
          <a:bodyPr anchor="ctr"/>
          <a:lstStyle>
            <a:lvl1pPr algn="l">
              <a:defRPr sz="1400" b="1" cap="all" spc="100" baseline="0">
                <a:solidFill>
                  <a:schemeClr val="accent5">
                    <a:lumMod val="75000"/>
                  </a:schemeClr>
                </a:solidFill>
                <a:latin typeface="Arial" pitchFamily="34" charset="0"/>
              </a:defRPr>
            </a:lvl1pPr>
          </a:lstStyle>
          <a:p>
            <a:r>
              <a:rPr lang="en-US" dirty="0"/>
              <a:t>Click to edit Master title style</a:t>
            </a:r>
          </a:p>
        </p:txBody>
      </p:sp>
      <p:cxnSp>
        <p:nvCxnSpPr>
          <p:cNvPr id="4" name="Straight Connector 3"/>
          <p:cNvCxnSpPr/>
          <p:nvPr userDrawn="1"/>
        </p:nvCxnSpPr>
        <p:spPr>
          <a:xfrm>
            <a:off x="486075" y="1041399"/>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5" name="TextBox 4"/>
          <p:cNvSpPr txBox="1"/>
          <p:nvPr userDrawn="1"/>
        </p:nvSpPr>
        <p:spPr>
          <a:xfrm>
            <a:off x="371375" y="6324600"/>
            <a:ext cx="2448025"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a:t>
            </a:r>
            <a:r>
              <a:rPr lang="en-US" sz="900" b="1" cap="all" spc="100" baseline="0" dirty="0">
                <a:solidFill>
                  <a:schemeClr val="tx1">
                    <a:lumMod val="65000"/>
                    <a:lumOff val="35000"/>
                  </a:schemeClr>
                </a:solidFill>
                <a:latin typeface="Arial" pitchFamily="34" charset="0"/>
                <a:cs typeface="Arial" pitchFamily="34" charset="0"/>
              </a:rPr>
              <a:t>April 8, 2025</a:t>
            </a:r>
            <a:endParaRPr lang="en-US" sz="900" b="0" cap="all" spc="100" baseline="0" dirty="0">
              <a:solidFill>
                <a:schemeClr val="tx1">
                  <a:lumMod val="65000"/>
                  <a:lumOff val="35000"/>
                </a:schemeClr>
              </a:solidFill>
              <a:latin typeface="Arial" pitchFamily="34" charset="0"/>
              <a:cs typeface="Arial" pitchFamily="34" charset="0"/>
            </a:endParaRPr>
          </a:p>
        </p:txBody>
      </p:sp>
      <p:cxnSp>
        <p:nvCxnSpPr>
          <p:cNvPr id="7" name="Straight Connector 6"/>
          <p:cNvCxnSpPr/>
          <p:nvPr userDrawn="1"/>
        </p:nvCxnSpPr>
        <p:spPr>
          <a:xfrm>
            <a:off x="499535" y="609600"/>
            <a:ext cx="82296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371375" y="6324600"/>
            <a:ext cx="2448025"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a:t>
            </a:r>
            <a:r>
              <a:rPr lang="en-US" sz="900" b="1" cap="all" spc="100" baseline="0" dirty="0">
                <a:solidFill>
                  <a:schemeClr val="tx1">
                    <a:lumMod val="65000"/>
                    <a:lumOff val="35000"/>
                  </a:schemeClr>
                </a:solidFill>
                <a:latin typeface="Arial" pitchFamily="34" charset="0"/>
                <a:cs typeface="Arial" pitchFamily="34" charset="0"/>
              </a:rPr>
              <a:t>April 8, 2025</a:t>
            </a:r>
            <a:endParaRPr lang="en-US" sz="900" b="0" cap="all" spc="100" baseline="0"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No Template">
    <p:spTree>
      <p:nvGrpSpPr>
        <p:cNvPr id="1" name=""/>
        <p:cNvGrpSpPr/>
        <p:nvPr/>
      </p:nvGrpSpPr>
      <p:grpSpPr>
        <a:xfrm>
          <a:off x="0" y="0"/>
          <a:ext cx="0" cy="0"/>
          <a:chOff x="0" y="0"/>
          <a:chExt cx="0" cy="0"/>
        </a:xfrm>
      </p:grpSpPr>
      <p:pic>
        <p:nvPicPr>
          <p:cNvPr id="3" name="Picture 2" descr="CHA-PowerPoint-Innerpage.jpg"/>
          <p:cNvPicPr>
            <a:picLocks noChangeAspect="1"/>
          </p:cNvPicPr>
          <p:nvPr userDrawn="1"/>
        </p:nvPicPr>
        <p:blipFill>
          <a:blip r:embed="rId2" cstate="print"/>
          <a:srcRect l="18333" r="6786" b="7778"/>
          <a:stretch>
            <a:fillRect/>
          </a:stretch>
        </p:blipFill>
        <p:spPr>
          <a:xfrm>
            <a:off x="-1" y="0"/>
            <a:ext cx="9144001" cy="6858000"/>
          </a:xfrm>
          <a:prstGeom prst="rect">
            <a:avLst/>
          </a:prstGeom>
        </p:spPr>
      </p:pic>
    </p:spTree>
  </p:cSld>
  <p:clrMapOvr>
    <a:masterClrMapping/>
  </p:clrMapOvr>
  <p:transition>
    <p:fade/>
  </p:transition>
</p:sldLayout>
</file>

<file path=ppt/slideLayouts/slideLayout8.xml><?xml version="1.0" encoding="utf-8"?>
<p:sldLayout xmlns:a14="http://schemas.microsoft.com/office/drawing/2010/main"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3" name="Picture 2" descr="CHA-PowerPoint-Innerpage.jpg"/>
          <p:cNvPicPr>
            <a:picLocks noChangeAspect="1"/>
          </p:cNvPicPr>
          <p:nvPr userDrawn="1"/>
        </p:nvPicPr>
        <p:blipFill>
          <a:blip r:embed="rId2" cstate="print"/>
          <a:srcRect l="18333" r="6786" b="7778"/>
          <a:stretch>
            <a:fillRect/>
          </a:stretch>
        </p:blipFill>
        <p:spPr>
          <a:xfrm>
            <a:off x="-1" y="0"/>
            <a:ext cx="9144001"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0" r:id="rId4"/>
    <p:sldLayoutId id="2147483654" r:id="rId5"/>
    <p:sldLayoutId id="2147483655" r:id="rId6"/>
    <p:sldLayoutId id="2147483657" r:id="rId7"/>
    <p:sldLayoutId id="2147483659" r:id="rId8"/>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pnm.com/PRAC"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ctrTitle"/>
          </p:nvPr>
        </p:nvSpPr>
        <p:spPr/>
        <p:txBody>
          <a:bodyPr/>
          <a:lstStyle/>
          <a:p>
            <a:r>
              <a:rPr lang="en-US" sz="4000" dirty="0"/>
              <a:t>Pricing Advisory Committee (PRAC)</a:t>
            </a:r>
          </a:p>
        </p:txBody>
      </p:sp>
      <p:sp>
        <p:nvSpPr>
          <p:cNvPr id="5" name="Subtitle 4" descr="" title=""/>
          <p:cNvSpPr>
            <a:spLocks noGrp="1"/>
          </p:cNvSpPr>
          <p:nvPr>
            <p:ph type="subTitle" idx="1"/>
          </p:nvPr>
        </p:nvSpPr>
        <p:spPr/>
        <p:txBody>
          <a:bodyPr/>
          <a:lstStyle/>
          <a:p>
            <a:r>
              <a:rPr lang="en-US" dirty="0"/>
              <a:t>April 8, 2025 - Transmission allocators</a:t>
            </a:r>
          </a:p>
        </p:txBody>
      </p:sp>
    </p:spTree>
  </p:cSld>
  <p:clrMapOvr>
    <a:masterClrMapping/>
  </p:clrMapOvr>
  <p:transition>
    <p:fade/>
  </p:transition>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2024 – Eastern NM </a:t>
            </a:r>
            <a:r>
              <a:rPr lang="en-US"/>
              <a:t>transmission Flows</a:t>
            </a:r>
            <a:endParaRPr lang="en-US" dirty="0"/>
          </a:p>
        </p:txBody>
      </p:sp>
      <p:sp>
        <p:nvSpPr>
          <p:cNvPr id="8" name="Oval 7" descr="" title="">
            <a:extLst>
              <a:ext uri="{FF2B5EF4-FFF2-40B4-BE49-F238E27FC236}">
                <a16:creationId xmlns:a16="http://schemas.microsoft.com/office/drawing/2014/main" id="{17C5055D-613B-6542-AE49-679B28D1FCF6}"/>
              </a:ext>
            </a:extLst>
          </p:cNvPr>
          <p:cNvSpPr/>
          <p:nvPr/>
        </p:nvSpPr>
        <p:spPr>
          <a:xfrm>
            <a:off x="3128962" y="2016125"/>
            <a:ext cx="2886075" cy="28257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700" b="1">
                <a:solidFill>
                  <a:schemeClr val="lt1">
                    <a:alpha val="92956"/>
                  </a:schemeClr>
                </a:solidFill>
              </a:rPr>
              <a:t>Path 48 </a:t>
            </a:r>
            <a:r>
              <a:rPr lang="en-US" sz="1700" b="1" baseline="0">
                <a:solidFill>
                  <a:schemeClr val="lt1">
                    <a:alpha val="92956"/>
                  </a:schemeClr>
                </a:solidFill>
              </a:rPr>
              <a:t> Max Loading </a:t>
            </a:r>
            <a:endParaRPr lang="en-US" sz="1700" b="1">
              <a:solidFill>
                <a:schemeClr val="lt1">
                  <a:alpha val="92956"/>
                </a:schemeClr>
              </a:solidFill>
            </a:endParaRP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pic>
        <p:nvPicPr>
          <p:cNvPr id="13" name="Content Placeholder 12" descr="" title="">
            <a:extLst>
              <a:ext uri="{FF2B5EF4-FFF2-40B4-BE49-F238E27FC236}">
                <a16:creationId xmlns:a16="http://schemas.microsoft.com/office/drawing/2014/main" id="{758DD564-4E3B-AF7D-D4CA-9527C5FFF549}"/>
              </a:ext>
            </a:extLst>
          </p:cNvPr>
          <p:cNvPicPr>
            <a:picLocks noGrp="1" noChangeAspect="1"/>
          </p:cNvPicPr>
          <p:nvPr>
            <p:ph idx="1"/>
          </p:nvPr>
        </p:nvPicPr>
        <p:blipFill>
          <a:blip r:embed="rId2"/>
          <a:stretch>
            <a:fillRect/>
          </a:stretch>
        </p:blipFill>
        <p:spPr>
          <a:xfrm>
            <a:off x="1295400" y="1447800"/>
            <a:ext cx="6447412" cy="4408364"/>
          </a:xfrm>
          <a:prstGeom prst="rect">
            <a:avLst/>
          </a:prstGeom>
        </p:spPr>
      </p:pic>
    </p:spTree>
    <p:extLst>
      <p:ext uri="{BB962C8B-B14F-4D97-AF65-F5344CB8AC3E}">
        <p14:creationId xmlns:p14="http://schemas.microsoft.com/office/powerpoint/2010/main" val="1923566497"/>
      </p:ext>
    </p:extLst>
  </p:cSld>
  <p:clrMapOvr>
    <a:masterClrMapping/>
  </p:clrMapOvr>
  <p:transition>
    <p:fade/>
  </p:transition>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2024 – Solar OUTPUT</a:t>
            </a:r>
          </a:p>
        </p:txBody>
      </p:sp>
      <p:sp>
        <p:nvSpPr>
          <p:cNvPr id="8" name="Oval 7" descr="" title="">
            <a:extLst>
              <a:ext uri="{FF2B5EF4-FFF2-40B4-BE49-F238E27FC236}">
                <a16:creationId xmlns:a16="http://schemas.microsoft.com/office/drawing/2014/main" id="{17C5055D-613B-6542-AE49-679B28D1FCF6}"/>
              </a:ext>
            </a:extLst>
          </p:cNvPr>
          <p:cNvSpPr/>
          <p:nvPr/>
        </p:nvSpPr>
        <p:spPr>
          <a:xfrm>
            <a:off x="3128962" y="2016125"/>
            <a:ext cx="2886075" cy="28257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700" b="1">
                <a:solidFill>
                  <a:schemeClr val="lt1">
                    <a:alpha val="92956"/>
                  </a:schemeClr>
                </a:solidFill>
              </a:rPr>
              <a:t>Path 48 </a:t>
            </a:r>
            <a:r>
              <a:rPr lang="en-US" sz="1700" b="1" baseline="0">
                <a:solidFill>
                  <a:schemeClr val="lt1">
                    <a:alpha val="92956"/>
                  </a:schemeClr>
                </a:solidFill>
              </a:rPr>
              <a:t> Max Loading </a:t>
            </a:r>
            <a:endParaRPr lang="en-US" sz="1700" b="1">
              <a:solidFill>
                <a:schemeClr val="lt1">
                  <a:alpha val="92956"/>
                </a:schemeClr>
              </a:solidFill>
            </a:endParaRP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pic>
        <p:nvPicPr>
          <p:cNvPr id="3" name="Content Placeholder 2" descr="" title="">
            <a:extLst>
              <a:ext uri="{FF2B5EF4-FFF2-40B4-BE49-F238E27FC236}">
                <a16:creationId xmlns:a16="http://schemas.microsoft.com/office/drawing/2014/main" id="{EE42F8FD-4240-DFF9-F3B2-DBF85A3A6D20}"/>
              </a:ext>
            </a:extLst>
          </p:cNvPr>
          <p:cNvPicPr>
            <a:picLocks noGrp="1" noChangeAspect="1"/>
          </p:cNvPicPr>
          <p:nvPr>
            <p:ph idx="1"/>
          </p:nvPr>
        </p:nvPicPr>
        <p:blipFill>
          <a:blip r:embed="rId2"/>
          <a:stretch>
            <a:fillRect/>
          </a:stretch>
        </p:blipFill>
        <p:spPr>
          <a:xfrm>
            <a:off x="1828800" y="1447800"/>
            <a:ext cx="5250602" cy="4366640"/>
          </a:xfrm>
          <a:prstGeom prst="rect">
            <a:avLst/>
          </a:prstGeom>
        </p:spPr>
      </p:pic>
    </p:spTree>
    <p:extLst>
      <p:ext uri="{BB962C8B-B14F-4D97-AF65-F5344CB8AC3E}">
        <p14:creationId xmlns:p14="http://schemas.microsoft.com/office/powerpoint/2010/main" val="2137602155"/>
      </p:ext>
    </p:extLst>
  </p:cSld>
  <p:clrMapOvr>
    <a:masterClrMapping/>
  </p:clrMapOvr>
  <p:transition>
    <p:fade/>
  </p:transition>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SUMMARY</a:t>
            </a: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sp>
        <p:nvSpPr>
          <p:cNvPr id="6" name="Content Placeholder 2" descr="" title="">
            <a:extLst>
              <a:ext uri="{FF2B5EF4-FFF2-40B4-BE49-F238E27FC236}">
                <a16:creationId xmlns:a16="http://schemas.microsoft.com/office/drawing/2014/main" id="{58DF8791-B66F-E638-05C1-C8D2D3678A9C}"/>
              </a:ext>
            </a:extLst>
          </p:cNvPr>
          <p:cNvSpPr txBox="1">
            <a:spLocks/>
          </p:cNvSpPr>
          <p:nvPr/>
        </p:nvSpPr>
        <p:spPr>
          <a:xfrm>
            <a:off x="379842" y="1447800"/>
            <a:ext cx="8315425" cy="3276600"/>
          </a:xfrm>
          <a:prstGeom prst="rect">
            <a:avLst/>
          </a:prstGeom>
        </p:spPr>
        <p:txBody>
          <a:bodyPr/>
          <a:lstStyle>
            <a:lvl1pPr marL="0" indent="0" algn="l" defTabSz="914400" rtl="0" eaLnBrk="1" latinLnBrk="0" hangingPunct="1">
              <a:lnSpc>
                <a:spcPct val="120000"/>
              </a:lnSpc>
              <a:spcBef>
                <a:spcPts val="0"/>
              </a:spcBef>
              <a:buFont typeface="Arial" pitchFamily="34" charset="0"/>
              <a:buNone/>
              <a:defRPr sz="1800" b="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a:t>Historically, investments in the bulk transmission system enabled PNM to expand the delivery of power, primarily from base-load generating resources, to load centers. These investments were closely tied to growth in retail demand, which was largely driven by summer load.</a:t>
            </a:r>
          </a:p>
          <a:p>
            <a:pPr>
              <a:buNone/>
            </a:pPr>
            <a:endParaRPr lang="en-US" dirty="0"/>
          </a:p>
          <a:p>
            <a:r>
              <a:rPr lang="en-US" dirty="0"/>
              <a:t>In recent years, however, transmission capital investments have shifted focus. Efforts have been directed towards integrating solar renewable resources closer to load centers and the expansion of transmission infrastructure in eastern New Mexico for wind farms. As a result, there has been a significant reduction in Path 48 imports during the summer months, with the bulk transmission system now being increasingly used to export power to the Four Corners and San Juan areas.</a:t>
            </a:r>
          </a:p>
          <a:p>
            <a:endParaRPr lang="en-US" dirty="0"/>
          </a:p>
        </p:txBody>
      </p:sp>
    </p:spTree>
    <p:extLst>
      <p:ext uri="{BB962C8B-B14F-4D97-AF65-F5344CB8AC3E}">
        <p14:creationId xmlns:p14="http://schemas.microsoft.com/office/powerpoint/2010/main" val="4092912701"/>
      </p:ext>
    </p:extLst>
  </p:cSld>
  <p:clrMapOvr>
    <a:masterClrMapping/>
  </p:clrMapOvr>
  <p:transition>
    <p:fade/>
  </p:transition>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7C6A188-F1A1-B2AB-3D21-2BC727656818}"/>
              </a:ext>
            </a:extLst>
          </p:cNvPr>
          <p:cNvSpPr>
            <a:spLocks noGrp="1"/>
          </p:cNvSpPr>
          <p:nvPr>
            <p:ph type="title"/>
          </p:nvPr>
        </p:nvSpPr>
        <p:spPr/>
        <p:txBody>
          <a:bodyPr/>
          <a:lstStyle/>
          <a:p>
            <a:r>
              <a:rPr lang="en-US" dirty="0"/>
              <a:t>Open discussion</a:t>
            </a:r>
          </a:p>
        </p:txBody>
      </p:sp>
      <p:sp>
        <p:nvSpPr>
          <p:cNvPr id="3" name="Content Placeholder 2" descr="" title="">
            <a:extLst>
              <a:ext uri="{FF2B5EF4-FFF2-40B4-BE49-F238E27FC236}">
                <a16:creationId xmlns:a16="http://schemas.microsoft.com/office/drawing/2014/main" id="{BDE6F940-E709-EA2D-A1E2-5301CC7EBBB0}"/>
              </a:ext>
            </a:extLst>
          </p:cNvPr>
          <p:cNvSpPr>
            <a:spLocks noGrp="1"/>
          </p:cNvSpPr>
          <p:nvPr>
            <p:ph sz="half" idx="1"/>
          </p:nvPr>
        </p:nvSpPr>
        <p:spPr/>
        <p:txBody>
          <a:bodyPr/>
          <a:lstStyle/>
          <a:p>
            <a:endParaRPr lang="en-US"/>
          </a:p>
        </p:txBody>
      </p:sp>
      <p:sp>
        <p:nvSpPr>
          <p:cNvPr id="4" name="Content Placeholder 3" descr="" title="">
            <a:extLst>
              <a:ext uri="{FF2B5EF4-FFF2-40B4-BE49-F238E27FC236}">
                <a16:creationId xmlns:a16="http://schemas.microsoft.com/office/drawing/2014/main" id="{529B0304-B206-D923-76A2-19E685DAFAC2}"/>
              </a:ext>
            </a:extLst>
          </p:cNvPr>
          <p:cNvSpPr>
            <a:spLocks noGrp="1"/>
          </p:cNvSpPr>
          <p:nvPr>
            <p:ph sz="half" idx="2"/>
          </p:nvPr>
        </p:nvSpPr>
        <p:spPr/>
        <p:txBody>
          <a:bodyPr/>
          <a:lstStyle/>
          <a:p>
            <a:r>
              <a:rPr lang="en-US" dirty="0"/>
              <a:t>PRAC comments or concerns</a:t>
            </a:r>
          </a:p>
          <a:p>
            <a:r>
              <a:rPr lang="en-US" dirty="0"/>
              <a:t>Questions</a:t>
            </a:r>
          </a:p>
          <a:p>
            <a:endParaRPr lang="en-US" dirty="0"/>
          </a:p>
          <a:p>
            <a:r>
              <a:rPr lang="en-US" dirty="0"/>
              <a:t>Initial thoughts on Distribution Allocators</a:t>
            </a:r>
          </a:p>
          <a:p>
            <a:pPr marL="0" lvl="1" indent="0">
              <a:buNone/>
            </a:pPr>
            <a:r>
              <a:rPr lang="en-US" dirty="0"/>
              <a:t>	Need for change?</a:t>
            </a:r>
          </a:p>
          <a:p>
            <a:pPr marL="0" lvl="1" indent="0">
              <a:buNone/>
            </a:pPr>
            <a:r>
              <a:rPr lang="en-US" dirty="0"/>
              <a:t>	Recommended changes?</a:t>
            </a:r>
          </a:p>
          <a:p>
            <a:pPr lvl="1"/>
            <a:endParaRPr lang="en-US" dirty="0"/>
          </a:p>
        </p:txBody>
      </p:sp>
    </p:spTree>
    <p:extLst>
      <p:ext uri="{BB962C8B-B14F-4D97-AF65-F5344CB8AC3E}">
        <p14:creationId xmlns:p14="http://schemas.microsoft.com/office/powerpoint/2010/main" val="705903566"/>
      </p:ext>
    </p:extLst>
  </p:cSld>
  <p:clrMapOvr>
    <a:masterClrMapping/>
  </p:clrMapOvr>
  <p:transition>
    <p:fade/>
  </p:transition>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4DCED09-0295-A10C-6B93-DEBE9632AA47}"/>
              </a:ext>
            </a:extLst>
          </p:cNvPr>
          <p:cNvSpPr>
            <a:spLocks noGrp="1"/>
          </p:cNvSpPr>
          <p:nvPr>
            <p:ph type="title"/>
          </p:nvPr>
        </p:nvSpPr>
        <p:spPr/>
        <p:txBody>
          <a:bodyPr/>
          <a:lstStyle/>
          <a:p>
            <a:r>
              <a:rPr lang="en-US" dirty="0"/>
              <a:t>Next PRAC meetings</a:t>
            </a:r>
          </a:p>
        </p:txBody>
      </p:sp>
      <p:sp>
        <p:nvSpPr>
          <p:cNvPr id="3" name="Content Placeholder 2" descr="" title="">
            <a:extLst>
              <a:ext uri="{FF2B5EF4-FFF2-40B4-BE49-F238E27FC236}">
                <a16:creationId xmlns:a16="http://schemas.microsoft.com/office/drawing/2014/main" id="{AF6ACD84-D414-D8EE-D6A5-905BAC3A8B04}"/>
              </a:ext>
            </a:extLst>
          </p:cNvPr>
          <p:cNvSpPr>
            <a:spLocks noGrp="1"/>
          </p:cNvSpPr>
          <p:nvPr>
            <p:ph sz="half" idx="1"/>
          </p:nvPr>
        </p:nvSpPr>
        <p:spPr/>
        <p:txBody>
          <a:bodyPr/>
          <a:lstStyle/>
          <a:p>
            <a:endParaRPr lang="en-US"/>
          </a:p>
        </p:txBody>
      </p:sp>
      <p:sp>
        <p:nvSpPr>
          <p:cNvPr id="4" name="Content Placeholder 3" descr="" title="">
            <a:extLst>
              <a:ext uri="{FF2B5EF4-FFF2-40B4-BE49-F238E27FC236}">
                <a16:creationId xmlns:a16="http://schemas.microsoft.com/office/drawing/2014/main" id="{C1C5499F-3527-4BC0-E47E-3E213B997633}"/>
              </a:ext>
            </a:extLst>
          </p:cNvPr>
          <p:cNvSpPr>
            <a:spLocks noGrp="1"/>
          </p:cNvSpPr>
          <p:nvPr>
            <p:ph sz="half" idx="2"/>
          </p:nvPr>
        </p:nvSpPr>
        <p:spPr/>
        <p:txBody>
          <a:bodyPr/>
          <a:lstStyle/>
          <a:p>
            <a:r>
              <a:rPr lang="en-US" dirty="0"/>
              <a:t>Mid April		Subcommittee Meeting for Generation Allocators</a:t>
            </a:r>
          </a:p>
          <a:p>
            <a:r>
              <a:rPr lang="en-US" dirty="0"/>
              <a:t>May 13			Distribution allocators</a:t>
            </a:r>
          </a:p>
          <a:p>
            <a:r>
              <a:rPr lang="en-US" dirty="0"/>
              <a:t>Summer break	</a:t>
            </a:r>
          </a:p>
          <a:p>
            <a:r>
              <a:rPr lang="en-US" b="0" i="0" u="none" strike="noStrike" dirty="0">
                <a:solidFill>
                  <a:srgbClr val="707070"/>
                </a:solidFill>
                <a:effectLst/>
                <a:latin typeface="Helvetica Neue" panose="02000503000000020004" pitchFamily="2" charset="0"/>
              </a:rPr>
              <a:t>August 12 – December 9	Default TOD/ Net metering</a:t>
            </a:r>
          </a:p>
          <a:p>
            <a:pPr marL="0" indent="0">
              <a:buNone/>
            </a:pPr>
            <a:endParaRPr lang="en-US" dirty="0">
              <a:solidFill>
                <a:srgbClr val="707070"/>
              </a:solidFill>
              <a:latin typeface="Helvetica Neue" panose="02000503000000020004" pitchFamily="2" charset="0"/>
            </a:endParaRPr>
          </a:p>
          <a:p>
            <a:pPr marL="0" indent="0">
              <a:buNone/>
            </a:pPr>
            <a:r>
              <a:rPr lang="en-US" dirty="0">
                <a:solidFill>
                  <a:srgbClr val="707070"/>
                </a:solidFill>
                <a:latin typeface="Helvetica Neue" panose="02000503000000020004" pitchFamily="2" charset="0"/>
              </a:rPr>
              <a:t>Registration for the remaining 2025 meetings is available on the PRAC webpage</a:t>
            </a:r>
            <a:endParaRPr lang="en-US" dirty="0"/>
          </a:p>
        </p:txBody>
      </p:sp>
    </p:spTree>
    <p:extLst>
      <p:ext uri="{BB962C8B-B14F-4D97-AF65-F5344CB8AC3E}">
        <p14:creationId xmlns:p14="http://schemas.microsoft.com/office/powerpoint/2010/main" val="3594712451"/>
      </p:ext>
    </p:extLst>
  </p:cSld>
  <p:clrMapOvr>
    <a:masterClrMapping/>
  </p:clrMapOvr>
  <p:transition>
    <p:fade/>
  </p:transition>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1480352709"/>
      </p:ext>
    </p:extLst>
  </p:cSld>
  <p:clrMapOvr>
    <a:masterClrMapping/>
  </p:clrMapOvr>
  <p:transition>
    <p:fade/>
  </p:transition>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89CE2A3-4AE5-960B-ED6E-527C2D095F6C}"/>
              </a:ext>
            </a:extLst>
          </p:cNvPr>
          <p:cNvSpPr>
            <a:spLocks noGrp="1"/>
          </p:cNvSpPr>
          <p:nvPr>
            <p:ph type="title"/>
          </p:nvPr>
        </p:nvSpPr>
        <p:spPr/>
        <p:txBody>
          <a:bodyPr/>
          <a:lstStyle/>
          <a:p>
            <a:r>
              <a:rPr lang="en-US" dirty="0"/>
              <a:t>Pricing Advisory Committee Agenda</a:t>
            </a:r>
          </a:p>
        </p:txBody>
      </p:sp>
      <p:sp>
        <p:nvSpPr>
          <p:cNvPr id="3" name="Content Placeholder 2" descr="" title="">
            <a:extLst>
              <a:ext uri="{FF2B5EF4-FFF2-40B4-BE49-F238E27FC236}">
                <a16:creationId xmlns:a16="http://schemas.microsoft.com/office/drawing/2014/main" id="{9F925165-8F03-A5F3-4339-9F8FF45B5775}"/>
              </a:ext>
            </a:extLst>
          </p:cNvPr>
          <p:cNvSpPr>
            <a:spLocks noGrp="1"/>
          </p:cNvSpPr>
          <p:nvPr>
            <p:ph sz="half" idx="1"/>
          </p:nvPr>
        </p:nvSpPr>
        <p:spPr/>
        <p:txBody>
          <a:bodyPr/>
          <a:lstStyle/>
          <a:p>
            <a:r>
              <a:rPr lang="en-US" dirty="0"/>
              <a:t>April 8, 2025</a:t>
            </a:r>
          </a:p>
        </p:txBody>
      </p:sp>
      <p:sp>
        <p:nvSpPr>
          <p:cNvPr id="4" name="Content Placeholder 3" descr="" title="">
            <a:extLst>
              <a:ext uri="{FF2B5EF4-FFF2-40B4-BE49-F238E27FC236}">
                <a16:creationId xmlns:a16="http://schemas.microsoft.com/office/drawing/2014/main" id="{5F6C0AD3-110F-23BE-CE5E-E8FFA90B76D8}"/>
              </a:ext>
            </a:extLst>
          </p:cNvPr>
          <p:cNvSpPr>
            <a:spLocks noGrp="1"/>
          </p:cNvSpPr>
          <p:nvPr>
            <p:ph sz="half" idx="2"/>
          </p:nvPr>
        </p:nvSpPr>
        <p:spPr/>
        <p:txBody>
          <a:bodyPr/>
          <a:lstStyle/>
          <a:p>
            <a:r>
              <a:rPr lang="en-US" dirty="0"/>
              <a:t>PRAC website </a:t>
            </a:r>
            <a:r>
              <a:rPr lang="en-US" dirty="0">
                <a:hlinkClick r:id="rId2"/>
              </a:rPr>
              <a:t>https://www.pnm.com/PRAC</a:t>
            </a:r>
            <a:endParaRPr lang="en-US" dirty="0"/>
          </a:p>
          <a:p>
            <a:pPr marL="0" indent="0">
              <a:buNone/>
            </a:pPr>
            <a:r>
              <a:rPr lang="en-US" dirty="0"/>
              <a:t>	calendar, meeting materials, registration</a:t>
            </a:r>
          </a:p>
          <a:p>
            <a:pPr marL="0" indent="0">
              <a:buNone/>
            </a:pPr>
            <a:endParaRPr lang="en-US" dirty="0"/>
          </a:p>
          <a:p>
            <a:r>
              <a:rPr lang="en-US" dirty="0"/>
              <a:t>Brief introductions (PNM)</a:t>
            </a:r>
          </a:p>
          <a:p>
            <a:r>
              <a:rPr lang="en-US" dirty="0"/>
              <a:t>PNM’s transmission allocator support and recap (PNM)</a:t>
            </a:r>
          </a:p>
          <a:p>
            <a:r>
              <a:rPr lang="en-US" dirty="0"/>
              <a:t>Open discussion (all)</a:t>
            </a:r>
          </a:p>
          <a:p>
            <a:r>
              <a:rPr lang="en-US" dirty="0"/>
              <a:t>Next PRAC meetings (PNM/all)</a:t>
            </a:r>
          </a:p>
        </p:txBody>
      </p:sp>
    </p:spTree>
    <p:extLst>
      <p:ext uri="{BB962C8B-B14F-4D97-AF65-F5344CB8AC3E}">
        <p14:creationId xmlns:p14="http://schemas.microsoft.com/office/powerpoint/2010/main" val="3544468540"/>
      </p:ext>
    </p:extLst>
  </p:cSld>
  <p:clrMapOvr>
    <a:masterClrMapping/>
  </p:clrMapOvr>
  <p:transition>
    <p:fade/>
  </p:transition>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71CF5A9-B812-6DA0-0782-C4372CA31884}"/>
              </a:ext>
            </a:extLst>
          </p:cNvPr>
          <p:cNvSpPr>
            <a:spLocks noGrp="1"/>
          </p:cNvSpPr>
          <p:nvPr>
            <p:ph type="title"/>
          </p:nvPr>
        </p:nvSpPr>
        <p:spPr/>
        <p:txBody>
          <a:bodyPr>
            <a:normAutofit/>
          </a:bodyPr>
          <a:lstStyle/>
          <a:p>
            <a:r>
              <a:rPr lang="en-US" dirty="0"/>
              <a:t>3S1W versus 12CP Transmission Allocation </a:t>
            </a:r>
          </a:p>
        </p:txBody>
      </p:sp>
      <p:sp>
        <p:nvSpPr>
          <p:cNvPr id="3" name="Content Placeholder 2" descr="" title="">
            <a:extLst>
              <a:ext uri="{FF2B5EF4-FFF2-40B4-BE49-F238E27FC236}">
                <a16:creationId xmlns:a16="http://schemas.microsoft.com/office/drawing/2014/main" id="{FB17F94D-3AD7-E044-DDCF-DAC1A7C8E77E}"/>
              </a:ext>
            </a:extLst>
          </p:cNvPr>
          <p:cNvSpPr>
            <a:spLocks noGrp="1"/>
          </p:cNvSpPr>
          <p:nvPr>
            <p:ph idx="1"/>
          </p:nvPr>
        </p:nvSpPr>
        <p:spPr/>
        <p:txBody>
          <a:bodyPr/>
          <a:lstStyle/>
          <a:p>
            <a:pPr marL="57150"/>
            <a:r>
              <a:rPr lang="en-US" dirty="0"/>
              <a:t>Examine Historical Data</a:t>
            </a:r>
          </a:p>
          <a:p>
            <a:pPr marL="1143000" lvl="1" indent="-342900">
              <a:buFont typeface="Arial" panose="020B0604020202020204" pitchFamily="34" charset="0"/>
              <a:buChar char="•"/>
            </a:pPr>
            <a:r>
              <a:rPr lang="en-US" sz="1800" dirty="0">
                <a:latin typeface="Arial" pitchFamily="34" charset="0"/>
                <a:cs typeface="Arial" pitchFamily="34" charset="0"/>
              </a:rPr>
              <a:t>System has evolved where less than half of the total transmission is used by PNM retail, since a significant portion of PNM transmission system demand is driven by FERC wholesale transmission customers (i.e., point-to-point and network service customers). </a:t>
            </a:r>
          </a:p>
          <a:p>
            <a:pPr marL="800100" lvl="1" indent="0">
              <a:buNone/>
            </a:pPr>
            <a:r>
              <a:rPr lang="en-US" sz="1800" dirty="0">
                <a:latin typeface="Arial" pitchFamily="34" charset="0"/>
                <a:cs typeface="Arial" pitchFamily="34" charset="0"/>
              </a:rPr>
              <a:t> </a:t>
            </a:r>
          </a:p>
          <a:p>
            <a:pPr marL="1143000" lvl="1" indent="-342900">
              <a:buFont typeface="Arial" panose="020B0604020202020204" pitchFamily="34" charset="0"/>
              <a:buChar char="•"/>
            </a:pPr>
            <a:r>
              <a:rPr lang="en-US" sz="1800" dirty="0">
                <a:latin typeface="Arial" pitchFamily="34" charset="0"/>
                <a:cs typeface="Arial" pitchFamily="34" charset="0"/>
              </a:rPr>
              <a:t>Historical data shows the 12CP method more accurately reflects the usage pattern and demand on the transmission system throughout the year. </a:t>
            </a:r>
          </a:p>
          <a:p>
            <a:pPr marL="800100" lvl="1" indent="0">
              <a:buNone/>
            </a:pPr>
            <a:endParaRPr lang="en-US" sz="1800" dirty="0">
              <a:latin typeface="Arial" pitchFamily="34" charset="0"/>
              <a:cs typeface="Arial" pitchFamily="34" charset="0"/>
            </a:endParaRPr>
          </a:p>
          <a:p>
            <a:pPr marL="1143000" lvl="1" indent="-342900">
              <a:buFont typeface="Arial" panose="020B0604020202020204" pitchFamily="34" charset="0"/>
              <a:buChar char="•"/>
            </a:pPr>
            <a:r>
              <a:rPr lang="en-US" sz="1800" dirty="0">
                <a:latin typeface="Arial" pitchFamily="34" charset="0"/>
                <a:cs typeface="Arial" pitchFamily="34" charset="0"/>
              </a:rPr>
              <a:t>PNM created heat maps for 8760 hours to dynamically display trends and patterns across months (rows) and hours (columns), with color intensities representing the data values. </a:t>
            </a:r>
          </a:p>
          <a:p>
            <a:pPr marL="57150"/>
            <a:endParaRPr lang="en-US" dirty="0"/>
          </a:p>
          <a:p>
            <a:endParaRPr lang="en-US" dirty="0"/>
          </a:p>
        </p:txBody>
      </p:sp>
    </p:spTree>
    <p:extLst>
      <p:ext uri="{BB962C8B-B14F-4D97-AF65-F5344CB8AC3E}">
        <p14:creationId xmlns:p14="http://schemas.microsoft.com/office/powerpoint/2010/main" val="2385829111"/>
      </p:ext>
    </p:extLst>
  </p:cSld>
  <p:clrMapOvr>
    <a:masterClrMapping/>
  </p:clrMapOvr>
  <p:transition>
    <p:fade/>
  </p:transition>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4C2CF6C-7189-2DD1-D926-0FAE8A832B56}"/>
              </a:ext>
            </a:extLst>
          </p:cNvPr>
          <p:cNvSpPr>
            <a:spLocks noGrp="1"/>
          </p:cNvSpPr>
          <p:nvPr>
            <p:ph type="title"/>
          </p:nvPr>
        </p:nvSpPr>
        <p:spPr/>
        <p:txBody>
          <a:bodyPr/>
          <a:lstStyle/>
          <a:p>
            <a:r>
              <a:rPr lang="en-US" dirty="0"/>
              <a:t>Slide Overview</a:t>
            </a:r>
          </a:p>
        </p:txBody>
      </p:sp>
      <p:sp>
        <p:nvSpPr>
          <p:cNvPr id="7" name="TextBox 6" descr="" title="">
            <a:extLst>
              <a:ext uri="{FF2B5EF4-FFF2-40B4-BE49-F238E27FC236}">
                <a16:creationId xmlns:a16="http://schemas.microsoft.com/office/drawing/2014/main" id="{9B35FC42-C469-8F76-A732-7DD15B8BF339}"/>
              </a:ext>
            </a:extLst>
          </p:cNvPr>
          <p:cNvSpPr txBox="1"/>
          <p:nvPr/>
        </p:nvSpPr>
        <p:spPr>
          <a:xfrm>
            <a:off x="514150" y="1447800"/>
            <a:ext cx="8325050" cy="3600986"/>
          </a:xfrm>
          <a:prstGeom prst="rect">
            <a:avLst/>
          </a:prstGeom>
          <a:noFill/>
        </p:spPr>
        <p:txBody>
          <a:bodyPr wrap="square">
            <a:spAutoFit/>
          </a:bodyPr>
          <a:lstStyle/>
          <a:p>
            <a:pPr>
              <a:spcAft>
                <a:spcPts val="1200"/>
              </a:spcAft>
            </a:pPr>
            <a:r>
              <a:rPr lang="en-US" sz="2400" dirty="0"/>
              <a:t>Slide 5 – Transmission Map </a:t>
            </a:r>
          </a:p>
          <a:p>
            <a:pPr algn="l">
              <a:spcAft>
                <a:spcPts val="1200"/>
              </a:spcAft>
            </a:pPr>
            <a:r>
              <a:rPr lang="en-US" sz="2400" dirty="0"/>
              <a:t>Slide 6 – 2016 PNM firm load </a:t>
            </a:r>
          </a:p>
          <a:p>
            <a:pPr algn="l">
              <a:spcAft>
                <a:spcPts val="1200"/>
              </a:spcAft>
            </a:pPr>
            <a:r>
              <a:rPr lang="en-US" sz="2400" dirty="0"/>
              <a:t>Slide 7 – 2016 Path 48 Flows Highest Usage Summer Months </a:t>
            </a:r>
          </a:p>
          <a:p>
            <a:pPr algn="l">
              <a:spcAft>
                <a:spcPts val="1200"/>
              </a:spcAft>
            </a:pPr>
            <a:r>
              <a:rPr lang="en-US" sz="2400" dirty="0"/>
              <a:t>Slide 8 – 2024 PNM firm load</a:t>
            </a:r>
          </a:p>
          <a:p>
            <a:pPr algn="l">
              <a:spcAft>
                <a:spcPts val="1200"/>
              </a:spcAft>
            </a:pPr>
            <a:r>
              <a:rPr lang="en-US" sz="2400" dirty="0"/>
              <a:t>Slide 9 –2024 Path 48 Flows Highest Usage Non-Summer Months</a:t>
            </a:r>
          </a:p>
          <a:p>
            <a:pPr algn="l">
              <a:spcAft>
                <a:spcPts val="1200"/>
              </a:spcAft>
            </a:pPr>
            <a:r>
              <a:rPr lang="en-US" sz="2400" dirty="0"/>
              <a:t>Slide 10 – 2024 Eastern NM Transmission Flows</a:t>
            </a:r>
          </a:p>
          <a:p>
            <a:pPr algn="l">
              <a:spcAft>
                <a:spcPts val="1200"/>
              </a:spcAft>
            </a:pPr>
            <a:r>
              <a:rPr lang="en-US" sz="2400" dirty="0"/>
              <a:t>Slide 11 – 2024 PNM Solar Resource Output</a:t>
            </a:r>
          </a:p>
        </p:txBody>
      </p:sp>
    </p:spTree>
    <p:extLst>
      <p:ext uri="{BB962C8B-B14F-4D97-AF65-F5344CB8AC3E}">
        <p14:creationId xmlns:p14="http://schemas.microsoft.com/office/powerpoint/2010/main" val="1378776352"/>
      </p:ext>
    </p:extLst>
  </p:cSld>
  <p:clrMapOvr>
    <a:masterClrMapping/>
  </p:clrMapOvr>
  <p:transition>
    <p:fade/>
  </p:transition>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8968491-F977-3910-261A-98E79F294BBA}"/>
              </a:ext>
            </a:extLst>
          </p:cNvPr>
          <p:cNvSpPr>
            <a:spLocks noGrp="1"/>
          </p:cNvSpPr>
          <p:nvPr>
            <p:ph type="title"/>
          </p:nvPr>
        </p:nvSpPr>
        <p:spPr/>
        <p:txBody>
          <a:bodyPr/>
          <a:lstStyle/>
          <a:p>
            <a:r>
              <a:rPr lang="en-US" dirty="0"/>
              <a:t>Transmission Map </a:t>
            </a:r>
          </a:p>
        </p:txBody>
      </p:sp>
      <p:pic>
        <p:nvPicPr>
          <p:cNvPr id="5" name="Content Placeholder 4" descr="" title="">
            <a:extLst>
              <a:ext uri="{FF2B5EF4-FFF2-40B4-BE49-F238E27FC236}">
                <a16:creationId xmlns:a16="http://schemas.microsoft.com/office/drawing/2014/main" id="{0CF928CE-C89A-3334-1A57-B175C80FA054}"/>
              </a:ext>
            </a:extLst>
          </p:cNvPr>
          <p:cNvPicPr>
            <a:picLocks noGrp="1" noChangeAspect="1"/>
          </p:cNvPicPr>
          <p:nvPr>
            <p:ph idx="1"/>
          </p:nvPr>
        </p:nvPicPr>
        <p:blipFill>
          <a:blip r:embed="rId2"/>
          <a:stretch>
            <a:fillRect/>
          </a:stretch>
        </p:blipFill>
        <p:spPr>
          <a:xfrm>
            <a:off x="1143000" y="1447800"/>
            <a:ext cx="5814449" cy="4343400"/>
          </a:xfrm>
        </p:spPr>
      </p:pic>
      <p:sp>
        <p:nvSpPr>
          <p:cNvPr id="12" name="Freeform: Shape 11" descr="" title="">
            <a:extLst>
              <a:ext uri="{FF2B5EF4-FFF2-40B4-BE49-F238E27FC236}">
                <a16:creationId xmlns:a16="http://schemas.microsoft.com/office/drawing/2014/main" id="{A952EB0A-8688-44C5-3B10-ECAB00B8F488}"/>
              </a:ext>
            </a:extLst>
          </p:cNvPr>
          <p:cNvSpPr/>
          <p:nvPr/>
        </p:nvSpPr>
        <p:spPr>
          <a:xfrm>
            <a:off x="1600200" y="1579760"/>
            <a:ext cx="4722202" cy="3068440"/>
          </a:xfrm>
          <a:custGeom>
            <a:avLst/>
            <a:gdLst>
              <a:gd name="connsiteX0" fmla="*/ 4672569 w 4672569"/>
              <a:gd name="connsiteY0" fmla="*/ 415913 h 2994013"/>
              <a:gd name="connsiteX1" fmla="*/ 526019 w 4672569"/>
              <a:gd name="connsiteY1" fmla="*/ 117463 h 2994013"/>
              <a:gd name="connsiteX2" fmla="*/ 221219 w 4672569"/>
              <a:gd name="connsiteY2" fmla="*/ 2136763 h 2994013"/>
              <a:gd name="connsiteX3" fmla="*/ 2030969 w 4672569"/>
              <a:gd name="connsiteY3" fmla="*/ 2994013 h 2994013"/>
              <a:gd name="connsiteX4" fmla="*/ 2030969 w 4672569"/>
              <a:gd name="connsiteY4" fmla="*/ 2994013 h 2994013"/>
              <a:gd name="connsiteX0" fmla="*/ 4689303 w 4689303"/>
              <a:gd name="connsiteY0" fmla="*/ 435991 h 3014091"/>
              <a:gd name="connsiteX1" fmla="*/ 511224 w 4689303"/>
              <a:gd name="connsiteY1" fmla="*/ 112591 h 3014091"/>
              <a:gd name="connsiteX2" fmla="*/ 237953 w 4689303"/>
              <a:gd name="connsiteY2" fmla="*/ 2156841 h 3014091"/>
              <a:gd name="connsiteX3" fmla="*/ 2047703 w 4689303"/>
              <a:gd name="connsiteY3" fmla="*/ 3014091 h 3014091"/>
              <a:gd name="connsiteX4" fmla="*/ 2047703 w 4689303"/>
              <a:gd name="connsiteY4" fmla="*/ 3014091 h 301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303" h="3014091">
                <a:moveTo>
                  <a:pt x="4689303" y="435991"/>
                </a:moveTo>
                <a:cubicBezTo>
                  <a:pt x="2986974" y="143362"/>
                  <a:pt x="1253116" y="-174217"/>
                  <a:pt x="511224" y="112591"/>
                </a:cubicBezTo>
                <a:cubicBezTo>
                  <a:pt x="-230668" y="399399"/>
                  <a:pt x="-18127" y="1673258"/>
                  <a:pt x="237953" y="2156841"/>
                </a:cubicBezTo>
                <a:cubicBezTo>
                  <a:pt x="494033" y="2640424"/>
                  <a:pt x="2047703" y="3014091"/>
                  <a:pt x="2047703" y="3014091"/>
                </a:cubicBezTo>
                <a:lnTo>
                  <a:pt x="2047703" y="3014091"/>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descr="" title="">
            <a:extLst>
              <a:ext uri="{FF2B5EF4-FFF2-40B4-BE49-F238E27FC236}">
                <a16:creationId xmlns:a16="http://schemas.microsoft.com/office/drawing/2014/main" id="{A5941D61-E9A0-DEF6-BCFC-EF2CD048BCCD}"/>
              </a:ext>
            </a:extLst>
          </p:cNvPr>
          <p:cNvSpPr txBox="1"/>
          <p:nvPr/>
        </p:nvSpPr>
        <p:spPr>
          <a:xfrm>
            <a:off x="4267510" y="1982450"/>
            <a:ext cx="3276290" cy="369332"/>
          </a:xfrm>
          <a:prstGeom prst="rect">
            <a:avLst/>
          </a:prstGeom>
          <a:noFill/>
        </p:spPr>
        <p:txBody>
          <a:bodyPr wrap="square" rtlCol="0">
            <a:spAutoFit/>
          </a:bodyPr>
          <a:lstStyle/>
          <a:p>
            <a:r>
              <a:rPr lang="en-US" dirty="0"/>
              <a:t>Path 48 transmission cut-set</a:t>
            </a:r>
          </a:p>
        </p:txBody>
      </p:sp>
      <p:sp>
        <p:nvSpPr>
          <p:cNvPr id="15" name="TextBox 14" descr="" title="">
            <a:extLst>
              <a:ext uri="{FF2B5EF4-FFF2-40B4-BE49-F238E27FC236}">
                <a16:creationId xmlns:a16="http://schemas.microsoft.com/office/drawing/2014/main" id="{4EE97463-9846-138F-FEF8-C471B913EF24}"/>
              </a:ext>
            </a:extLst>
          </p:cNvPr>
          <p:cNvSpPr txBox="1"/>
          <p:nvPr/>
        </p:nvSpPr>
        <p:spPr>
          <a:xfrm>
            <a:off x="3429000" y="4908908"/>
            <a:ext cx="3195285" cy="369332"/>
          </a:xfrm>
          <a:prstGeom prst="rect">
            <a:avLst/>
          </a:prstGeom>
          <a:noFill/>
        </p:spPr>
        <p:txBody>
          <a:bodyPr wrap="square" rtlCol="0">
            <a:spAutoFit/>
          </a:bodyPr>
          <a:lstStyle/>
          <a:p>
            <a:r>
              <a:rPr lang="en-US" dirty="0"/>
              <a:t>Eastern NM transmission cut-set</a:t>
            </a:r>
          </a:p>
        </p:txBody>
      </p:sp>
      <p:sp>
        <p:nvSpPr>
          <p:cNvPr id="3" name="Freeform: Shape 2" descr="" title="">
            <a:extLst>
              <a:ext uri="{FF2B5EF4-FFF2-40B4-BE49-F238E27FC236}">
                <a16:creationId xmlns:a16="http://schemas.microsoft.com/office/drawing/2014/main" id="{D2088A5D-2BB2-CF01-13BC-18ED3203D5A9}"/>
              </a:ext>
            </a:extLst>
          </p:cNvPr>
          <p:cNvSpPr/>
          <p:nvPr/>
        </p:nvSpPr>
        <p:spPr>
          <a:xfrm rot="1981891">
            <a:off x="4138278" y="3424479"/>
            <a:ext cx="1080664" cy="1354688"/>
          </a:xfrm>
          <a:custGeom>
            <a:avLst/>
            <a:gdLst>
              <a:gd name="connsiteX0" fmla="*/ 4672569 w 4672569"/>
              <a:gd name="connsiteY0" fmla="*/ 415913 h 2994013"/>
              <a:gd name="connsiteX1" fmla="*/ 526019 w 4672569"/>
              <a:gd name="connsiteY1" fmla="*/ 117463 h 2994013"/>
              <a:gd name="connsiteX2" fmla="*/ 221219 w 4672569"/>
              <a:gd name="connsiteY2" fmla="*/ 2136763 h 2994013"/>
              <a:gd name="connsiteX3" fmla="*/ 2030969 w 4672569"/>
              <a:gd name="connsiteY3" fmla="*/ 2994013 h 2994013"/>
              <a:gd name="connsiteX4" fmla="*/ 2030969 w 4672569"/>
              <a:gd name="connsiteY4" fmla="*/ 2994013 h 2994013"/>
              <a:gd name="connsiteX0" fmla="*/ 4689303 w 4689303"/>
              <a:gd name="connsiteY0" fmla="*/ 435991 h 3014091"/>
              <a:gd name="connsiteX1" fmla="*/ 511224 w 4689303"/>
              <a:gd name="connsiteY1" fmla="*/ 112591 h 3014091"/>
              <a:gd name="connsiteX2" fmla="*/ 237953 w 4689303"/>
              <a:gd name="connsiteY2" fmla="*/ 2156841 h 3014091"/>
              <a:gd name="connsiteX3" fmla="*/ 2047703 w 4689303"/>
              <a:gd name="connsiteY3" fmla="*/ 3014091 h 3014091"/>
              <a:gd name="connsiteX4" fmla="*/ 2047703 w 4689303"/>
              <a:gd name="connsiteY4" fmla="*/ 3014091 h 3014091"/>
              <a:gd name="connsiteX0" fmla="*/ 3747847 w 3747847"/>
              <a:gd name="connsiteY0" fmla="*/ 691912 h 2956076"/>
              <a:gd name="connsiteX1" fmla="*/ 460166 w 3747847"/>
              <a:gd name="connsiteY1" fmla="*/ 54576 h 2956076"/>
              <a:gd name="connsiteX2" fmla="*/ 186895 w 3747847"/>
              <a:gd name="connsiteY2" fmla="*/ 2098826 h 2956076"/>
              <a:gd name="connsiteX3" fmla="*/ 1996645 w 3747847"/>
              <a:gd name="connsiteY3" fmla="*/ 2956076 h 2956076"/>
              <a:gd name="connsiteX4" fmla="*/ 1996645 w 3747847"/>
              <a:gd name="connsiteY4" fmla="*/ 2956076 h 2956076"/>
              <a:gd name="connsiteX0" fmla="*/ 460166 w 1996645"/>
              <a:gd name="connsiteY0" fmla="*/ 0 h 2901500"/>
              <a:gd name="connsiteX1" fmla="*/ 186895 w 1996645"/>
              <a:gd name="connsiteY1" fmla="*/ 2044250 h 2901500"/>
              <a:gd name="connsiteX2" fmla="*/ 1996645 w 1996645"/>
              <a:gd name="connsiteY2" fmla="*/ 2901500 h 2901500"/>
              <a:gd name="connsiteX3" fmla="*/ 1996645 w 1996645"/>
              <a:gd name="connsiteY3" fmla="*/ 2901500 h 2901500"/>
              <a:gd name="connsiteX0" fmla="*/ 469563 w 1988411"/>
              <a:gd name="connsiteY0" fmla="*/ 0 h 2666049"/>
              <a:gd name="connsiteX1" fmla="*/ 178661 w 1988411"/>
              <a:gd name="connsiteY1" fmla="*/ 1808799 h 2666049"/>
              <a:gd name="connsiteX2" fmla="*/ 1988411 w 1988411"/>
              <a:gd name="connsiteY2" fmla="*/ 2666049 h 2666049"/>
              <a:gd name="connsiteX3" fmla="*/ 1988411 w 1988411"/>
              <a:gd name="connsiteY3" fmla="*/ 2666049 h 2666049"/>
            </a:gdLst>
            <a:ahLst/>
            <a:cxnLst>
              <a:cxn ang="0">
                <a:pos x="connsiteX0" y="connsiteY0"/>
              </a:cxn>
              <a:cxn ang="0">
                <a:pos x="connsiteX1" y="connsiteY1"/>
              </a:cxn>
              <a:cxn ang="0">
                <a:pos x="connsiteX2" y="connsiteY2"/>
              </a:cxn>
              <a:cxn ang="0">
                <a:pos x="connsiteX3" y="connsiteY3"/>
              </a:cxn>
            </a:cxnLst>
            <a:rect l="l" t="t" r="r" b="b"/>
            <a:pathLst>
              <a:path w="1988411" h="2666049">
                <a:moveTo>
                  <a:pt x="469563" y="0"/>
                </a:moveTo>
                <a:cubicBezTo>
                  <a:pt x="-123929" y="234486"/>
                  <a:pt x="-74480" y="1364458"/>
                  <a:pt x="178661" y="1808799"/>
                </a:cubicBezTo>
                <a:cubicBezTo>
                  <a:pt x="431802" y="2253140"/>
                  <a:pt x="1988411" y="2666049"/>
                  <a:pt x="1988411" y="2666049"/>
                </a:cubicBezTo>
                <a:lnTo>
                  <a:pt x="1988411" y="2666049"/>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46" descr="" title="">
            <a:extLst>
              <a:ext uri="{FF2B5EF4-FFF2-40B4-BE49-F238E27FC236}">
                <a16:creationId xmlns:a16="http://schemas.microsoft.com/office/drawing/2014/main" id="{4DE9670C-0CAC-7986-D98D-D34066D43742}"/>
              </a:ext>
            </a:extLst>
          </p:cNvPr>
          <p:cNvSpPr>
            <a:spLocks noChangeArrowheads="1"/>
          </p:cNvSpPr>
          <p:nvPr/>
        </p:nvSpPr>
        <p:spPr bwMode="auto">
          <a:xfrm>
            <a:off x="7149432" y="1759327"/>
            <a:ext cx="1849437" cy="4031873"/>
          </a:xfrm>
          <a:prstGeom prst="rect">
            <a:avLst/>
          </a:prstGeom>
          <a:solidFill>
            <a:schemeClr val="bg1"/>
          </a:solidFill>
          <a:ln w="9525">
            <a:noFill/>
            <a:miter lim="800000"/>
            <a:headEnd/>
            <a:tailEnd/>
          </a:ln>
        </p:spPr>
        <p:txBody>
          <a:bodyPr wrap="square">
            <a:spAutoFit/>
          </a:bodyPr>
          <a:lstStyle/>
          <a:p>
            <a:pPr>
              <a:buNone/>
            </a:pPr>
            <a:r>
              <a:rPr lang="en-US" sz="1600" dirty="0"/>
              <a:t>The lines shown in red represent the primary backbone transmission lines in New Mexico.</a:t>
            </a:r>
          </a:p>
          <a:p>
            <a:endParaRPr lang="en-US" sz="1600" dirty="0"/>
          </a:p>
          <a:p>
            <a:endParaRPr lang="en-US" sz="1600" dirty="0"/>
          </a:p>
          <a:p>
            <a:r>
              <a:rPr lang="en-US" sz="1600" dirty="0"/>
              <a:t>Lower-voltage lines, depicted in green and blue, serve as backups to the backbone lines and are responsible for distributing power to smaller, more remote load areas.</a:t>
            </a:r>
          </a:p>
        </p:txBody>
      </p:sp>
      <p:cxnSp>
        <p:nvCxnSpPr>
          <p:cNvPr id="7" name="Straight Arrow Connector 6" descr="" title="">
            <a:extLst>
              <a:ext uri="{FF2B5EF4-FFF2-40B4-BE49-F238E27FC236}">
                <a16:creationId xmlns:a16="http://schemas.microsoft.com/office/drawing/2014/main" id="{16F1B79A-691E-5195-DBA4-8409087C1257}"/>
              </a:ext>
            </a:extLst>
          </p:cNvPr>
          <p:cNvCxnSpPr>
            <a:cxnSpLocks/>
          </p:cNvCxnSpPr>
          <p:nvPr/>
        </p:nvCxnSpPr>
        <p:spPr>
          <a:xfrm>
            <a:off x="1408217" y="1788436"/>
            <a:ext cx="778334" cy="573764"/>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
        <p:nvSpPr>
          <p:cNvPr id="10" name="TextBox 9" descr="" title="">
            <a:extLst>
              <a:ext uri="{FF2B5EF4-FFF2-40B4-BE49-F238E27FC236}">
                <a16:creationId xmlns:a16="http://schemas.microsoft.com/office/drawing/2014/main" id="{9F452203-651C-C650-3937-14E7E6978225}"/>
              </a:ext>
            </a:extLst>
          </p:cNvPr>
          <p:cNvSpPr txBox="1"/>
          <p:nvPr/>
        </p:nvSpPr>
        <p:spPr>
          <a:xfrm>
            <a:off x="1691251" y="2389072"/>
            <a:ext cx="990600" cy="400110"/>
          </a:xfrm>
          <a:prstGeom prst="rect">
            <a:avLst/>
          </a:prstGeom>
          <a:noFill/>
        </p:spPr>
        <p:txBody>
          <a:bodyPr wrap="square" rtlCol="0">
            <a:spAutoFit/>
          </a:bodyPr>
          <a:lstStyle/>
          <a:p>
            <a:pPr algn="ctr"/>
            <a:r>
              <a:rPr lang="en-US" sz="1000" dirty="0"/>
              <a:t>Positive North to South Flows</a:t>
            </a:r>
          </a:p>
        </p:txBody>
      </p:sp>
      <p:sp>
        <p:nvSpPr>
          <p:cNvPr id="11" name="TextBox 10" descr="" title="">
            <a:extLst>
              <a:ext uri="{FF2B5EF4-FFF2-40B4-BE49-F238E27FC236}">
                <a16:creationId xmlns:a16="http://schemas.microsoft.com/office/drawing/2014/main" id="{20612136-C474-2301-2F60-E9F5B707793D}"/>
              </a:ext>
            </a:extLst>
          </p:cNvPr>
          <p:cNvSpPr txBox="1"/>
          <p:nvPr/>
        </p:nvSpPr>
        <p:spPr>
          <a:xfrm>
            <a:off x="370217" y="1588381"/>
            <a:ext cx="1017121" cy="400110"/>
          </a:xfrm>
          <a:prstGeom prst="rect">
            <a:avLst/>
          </a:prstGeom>
          <a:noFill/>
        </p:spPr>
        <p:txBody>
          <a:bodyPr wrap="square" rtlCol="0">
            <a:spAutoFit/>
          </a:bodyPr>
          <a:lstStyle/>
          <a:p>
            <a:pPr algn="ctr"/>
            <a:r>
              <a:rPr lang="en-US" sz="1000" dirty="0"/>
              <a:t>Negative South to North Flows</a:t>
            </a:r>
          </a:p>
        </p:txBody>
      </p:sp>
      <p:cxnSp>
        <p:nvCxnSpPr>
          <p:cNvPr id="14" name="Straight Arrow Connector 13" descr="" title="">
            <a:extLst>
              <a:ext uri="{FF2B5EF4-FFF2-40B4-BE49-F238E27FC236}">
                <a16:creationId xmlns:a16="http://schemas.microsoft.com/office/drawing/2014/main" id="{F2592CC4-D3E7-F9E2-7EC1-95C7262390C4}"/>
              </a:ext>
            </a:extLst>
          </p:cNvPr>
          <p:cNvCxnSpPr>
            <a:cxnSpLocks/>
          </p:cNvCxnSpPr>
          <p:nvPr/>
        </p:nvCxnSpPr>
        <p:spPr>
          <a:xfrm>
            <a:off x="4050224" y="3916185"/>
            <a:ext cx="804242" cy="270269"/>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
        <p:nvSpPr>
          <p:cNvPr id="17" name="TextBox 16" descr="" title="">
            <a:extLst>
              <a:ext uri="{FF2B5EF4-FFF2-40B4-BE49-F238E27FC236}">
                <a16:creationId xmlns:a16="http://schemas.microsoft.com/office/drawing/2014/main" id="{2ED055B3-1175-CF5D-8BD0-25FD07CB9EB3}"/>
              </a:ext>
            </a:extLst>
          </p:cNvPr>
          <p:cNvSpPr txBox="1"/>
          <p:nvPr/>
        </p:nvSpPr>
        <p:spPr>
          <a:xfrm>
            <a:off x="4660530" y="4106109"/>
            <a:ext cx="990600" cy="400110"/>
          </a:xfrm>
          <a:prstGeom prst="rect">
            <a:avLst/>
          </a:prstGeom>
          <a:noFill/>
        </p:spPr>
        <p:txBody>
          <a:bodyPr wrap="square" rtlCol="0">
            <a:spAutoFit/>
          </a:bodyPr>
          <a:lstStyle/>
          <a:p>
            <a:pPr algn="ctr"/>
            <a:r>
              <a:rPr lang="en-US" sz="1000" dirty="0"/>
              <a:t>Negative West to East Flows</a:t>
            </a:r>
          </a:p>
        </p:txBody>
      </p:sp>
      <p:sp>
        <p:nvSpPr>
          <p:cNvPr id="18" name="TextBox 17" descr="" title="">
            <a:extLst>
              <a:ext uri="{FF2B5EF4-FFF2-40B4-BE49-F238E27FC236}">
                <a16:creationId xmlns:a16="http://schemas.microsoft.com/office/drawing/2014/main" id="{0DDB0356-1242-C6FB-4F68-8B7E32FE9089}"/>
              </a:ext>
            </a:extLst>
          </p:cNvPr>
          <p:cNvSpPr txBox="1"/>
          <p:nvPr/>
        </p:nvSpPr>
        <p:spPr>
          <a:xfrm>
            <a:off x="3329489" y="3888116"/>
            <a:ext cx="990600" cy="400110"/>
          </a:xfrm>
          <a:prstGeom prst="rect">
            <a:avLst/>
          </a:prstGeom>
          <a:noFill/>
        </p:spPr>
        <p:txBody>
          <a:bodyPr wrap="square" rtlCol="0">
            <a:spAutoFit/>
          </a:bodyPr>
          <a:lstStyle/>
          <a:p>
            <a:pPr algn="ctr"/>
            <a:r>
              <a:rPr lang="en-US" sz="1000" dirty="0"/>
              <a:t>Positive West to East Flows</a:t>
            </a:r>
          </a:p>
        </p:txBody>
      </p:sp>
    </p:spTree>
    <p:extLst>
      <p:ext uri="{BB962C8B-B14F-4D97-AF65-F5344CB8AC3E}">
        <p14:creationId xmlns:p14="http://schemas.microsoft.com/office/powerpoint/2010/main" val="1717465065"/>
      </p:ext>
    </p:extLst>
  </p:cSld>
  <p:clrMapOvr>
    <a:masterClrMapping/>
  </p:clrMapOvr>
  <p:transition>
    <p:fade/>
  </p:transition>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2016 - PNM FIRM LOAD </a:t>
            </a:r>
          </a:p>
        </p:txBody>
      </p:sp>
      <p:sp>
        <p:nvSpPr>
          <p:cNvPr id="8" name="Oval 7" descr="" title="">
            <a:extLst>
              <a:ext uri="{FF2B5EF4-FFF2-40B4-BE49-F238E27FC236}">
                <a16:creationId xmlns:a16="http://schemas.microsoft.com/office/drawing/2014/main" id="{17C5055D-613B-6542-AE49-679B28D1FCF6}"/>
              </a:ext>
            </a:extLst>
          </p:cNvPr>
          <p:cNvSpPr/>
          <p:nvPr/>
        </p:nvSpPr>
        <p:spPr>
          <a:xfrm>
            <a:off x="3128962" y="2016125"/>
            <a:ext cx="2886075" cy="28257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700" b="1">
                <a:solidFill>
                  <a:schemeClr val="lt1">
                    <a:alpha val="92956"/>
                  </a:schemeClr>
                </a:solidFill>
              </a:rPr>
              <a:t>Path 48 </a:t>
            </a:r>
            <a:r>
              <a:rPr lang="en-US" sz="1700" b="1" baseline="0">
                <a:solidFill>
                  <a:schemeClr val="lt1">
                    <a:alpha val="92956"/>
                  </a:schemeClr>
                </a:solidFill>
              </a:rPr>
              <a:t> Max Loading </a:t>
            </a:r>
            <a:endParaRPr lang="en-US" sz="1700" b="1">
              <a:solidFill>
                <a:schemeClr val="lt1">
                  <a:alpha val="92956"/>
                </a:schemeClr>
              </a:solidFill>
            </a:endParaRP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pic>
        <p:nvPicPr>
          <p:cNvPr id="35" name="Content Placeholder 34" descr="" title="">
            <a:extLst>
              <a:ext uri="{FF2B5EF4-FFF2-40B4-BE49-F238E27FC236}">
                <a16:creationId xmlns:a16="http://schemas.microsoft.com/office/drawing/2014/main" id="{C4C0316A-7689-8E42-0701-952107F3A140}"/>
              </a:ext>
            </a:extLst>
          </p:cNvPr>
          <p:cNvPicPr>
            <a:picLocks noGrp="1" noChangeAspect="1"/>
          </p:cNvPicPr>
          <p:nvPr>
            <p:ph idx="1"/>
          </p:nvPr>
        </p:nvPicPr>
        <p:blipFill>
          <a:blip r:embed="rId2"/>
          <a:stretch>
            <a:fillRect/>
          </a:stretch>
        </p:blipFill>
        <p:spPr>
          <a:xfrm>
            <a:off x="1784729" y="1981942"/>
            <a:ext cx="5486400" cy="3951868"/>
          </a:xfrm>
          <a:prstGeom prst="rect">
            <a:avLst/>
          </a:prstGeom>
        </p:spPr>
      </p:pic>
      <p:sp>
        <p:nvSpPr>
          <p:cNvPr id="3" name="Content Placeholder 2" descr="" title="">
            <a:extLst>
              <a:ext uri="{FF2B5EF4-FFF2-40B4-BE49-F238E27FC236}">
                <a16:creationId xmlns:a16="http://schemas.microsoft.com/office/drawing/2014/main" id="{D1BA7053-EF37-07CE-A5A2-E66C2ACF5578}"/>
              </a:ext>
            </a:extLst>
          </p:cNvPr>
          <p:cNvSpPr txBox="1">
            <a:spLocks/>
          </p:cNvSpPr>
          <p:nvPr/>
        </p:nvSpPr>
        <p:spPr>
          <a:xfrm>
            <a:off x="370217" y="1286574"/>
            <a:ext cx="8315425" cy="668591"/>
          </a:xfrm>
          <a:prstGeom prst="rect">
            <a:avLst/>
          </a:prstGeom>
        </p:spPr>
        <p:txBody>
          <a:bodyPr/>
          <a:lstStyle>
            <a:lvl1pPr marL="0" indent="0" algn="l" defTabSz="914400" rtl="0" eaLnBrk="1" latinLnBrk="0" hangingPunct="1">
              <a:lnSpc>
                <a:spcPct val="120000"/>
              </a:lnSpc>
              <a:spcBef>
                <a:spcPts val="0"/>
              </a:spcBef>
              <a:buFont typeface="Arial" pitchFamily="34" charset="0"/>
              <a:buNone/>
              <a:defRPr sz="1800" b="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a:r>
              <a:rPr lang="en-US" dirty="0"/>
              <a:t>PNM's peak loads are primarily concentrated in the late afternoon and early evening hours during the summer months and one winter month as well.</a:t>
            </a:r>
          </a:p>
          <a:p>
            <a:endParaRPr lang="en-US" dirty="0"/>
          </a:p>
        </p:txBody>
      </p:sp>
    </p:spTree>
    <p:extLst>
      <p:ext uri="{BB962C8B-B14F-4D97-AF65-F5344CB8AC3E}">
        <p14:creationId xmlns:p14="http://schemas.microsoft.com/office/powerpoint/2010/main" val="2492111654"/>
      </p:ext>
    </p:extLst>
  </p:cSld>
  <p:clrMapOvr>
    <a:masterClrMapping/>
  </p:clrMapOvr>
  <p:transition>
    <p:fade/>
  </p:transition>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2016 – PATH 48 Flows</a:t>
            </a:r>
          </a:p>
        </p:txBody>
      </p:sp>
      <p:sp>
        <p:nvSpPr>
          <p:cNvPr id="8" name="Oval 7" descr="" title="">
            <a:extLst>
              <a:ext uri="{FF2B5EF4-FFF2-40B4-BE49-F238E27FC236}">
                <a16:creationId xmlns:a16="http://schemas.microsoft.com/office/drawing/2014/main" id="{17C5055D-613B-6542-AE49-679B28D1FCF6}"/>
              </a:ext>
            </a:extLst>
          </p:cNvPr>
          <p:cNvSpPr/>
          <p:nvPr/>
        </p:nvSpPr>
        <p:spPr>
          <a:xfrm>
            <a:off x="3128962" y="2016125"/>
            <a:ext cx="2886075" cy="28257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700" b="1">
                <a:solidFill>
                  <a:schemeClr val="lt1">
                    <a:alpha val="92956"/>
                  </a:schemeClr>
                </a:solidFill>
              </a:rPr>
              <a:t>Path 48 </a:t>
            </a:r>
            <a:r>
              <a:rPr lang="en-US" sz="1700" b="1" baseline="0">
                <a:solidFill>
                  <a:schemeClr val="lt1">
                    <a:alpha val="92956"/>
                  </a:schemeClr>
                </a:solidFill>
              </a:rPr>
              <a:t> Max Loading </a:t>
            </a:r>
            <a:endParaRPr lang="en-US" sz="1700" b="1">
              <a:solidFill>
                <a:schemeClr val="lt1">
                  <a:alpha val="92956"/>
                </a:schemeClr>
              </a:solidFill>
            </a:endParaRP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pic>
        <p:nvPicPr>
          <p:cNvPr id="17" name="Content Placeholder 16" descr="" title="">
            <a:extLst>
              <a:ext uri="{FF2B5EF4-FFF2-40B4-BE49-F238E27FC236}">
                <a16:creationId xmlns:a16="http://schemas.microsoft.com/office/drawing/2014/main" id="{E681D87C-34C8-27C6-2F9B-44DFE5DED58F}"/>
              </a:ext>
            </a:extLst>
          </p:cNvPr>
          <p:cNvPicPr>
            <a:picLocks noGrp="1" noChangeAspect="1"/>
          </p:cNvPicPr>
          <p:nvPr>
            <p:ph idx="1"/>
          </p:nvPr>
        </p:nvPicPr>
        <p:blipFill>
          <a:blip r:embed="rId2"/>
          <a:stretch>
            <a:fillRect/>
          </a:stretch>
        </p:blipFill>
        <p:spPr>
          <a:xfrm>
            <a:off x="1692632" y="1905000"/>
            <a:ext cx="5521911" cy="4003386"/>
          </a:xfrm>
          <a:prstGeom prst="rect">
            <a:avLst/>
          </a:prstGeom>
        </p:spPr>
      </p:pic>
      <p:sp>
        <p:nvSpPr>
          <p:cNvPr id="3" name="Content Placeholder 2" descr="" title="">
            <a:extLst>
              <a:ext uri="{FF2B5EF4-FFF2-40B4-BE49-F238E27FC236}">
                <a16:creationId xmlns:a16="http://schemas.microsoft.com/office/drawing/2014/main" id="{45706FFD-CE55-E926-DD29-9A58672C2F3E}"/>
              </a:ext>
            </a:extLst>
          </p:cNvPr>
          <p:cNvSpPr txBox="1">
            <a:spLocks/>
          </p:cNvSpPr>
          <p:nvPr/>
        </p:nvSpPr>
        <p:spPr>
          <a:xfrm>
            <a:off x="375029" y="1286574"/>
            <a:ext cx="8315425" cy="466026"/>
          </a:xfrm>
          <a:prstGeom prst="rect">
            <a:avLst/>
          </a:prstGeom>
        </p:spPr>
        <p:txBody>
          <a:bodyPr/>
          <a:lstStyle>
            <a:lvl1pPr marL="0" indent="0" algn="l" defTabSz="914400" rtl="0" eaLnBrk="1" latinLnBrk="0" hangingPunct="1">
              <a:lnSpc>
                <a:spcPct val="120000"/>
              </a:lnSpc>
              <a:spcBef>
                <a:spcPts val="0"/>
              </a:spcBef>
              <a:buFont typeface="Arial" pitchFamily="34" charset="0"/>
              <a:buNone/>
              <a:defRPr sz="1800" b="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a:r>
              <a:rPr lang="en-US" sz="1600" dirty="0"/>
              <a:t>Path 48 flows have historically aligned closely with PNM's retail load demands, driven by importing base-load resources from Palo Verde, Four Corners, and San Juan.</a:t>
            </a:r>
            <a:endParaRPr lang="en-US" dirty="0"/>
          </a:p>
          <a:p>
            <a:endParaRPr lang="en-US" dirty="0"/>
          </a:p>
        </p:txBody>
      </p:sp>
    </p:spTree>
    <p:extLst>
      <p:ext uri="{BB962C8B-B14F-4D97-AF65-F5344CB8AC3E}">
        <p14:creationId xmlns:p14="http://schemas.microsoft.com/office/powerpoint/2010/main" val="3059877489"/>
      </p:ext>
    </p:extLst>
  </p:cSld>
  <p:clrMapOvr>
    <a:masterClrMapping/>
  </p:clrMapOvr>
  <p:transition>
    <p:fade/>
  </p:transition>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2024 - PNM FIRM LOAD </a:t>
            </a:r>
          </a:p>
        </p:txBody>
      </p:sp>
      <p:sp>
        <p:nvSpPr>
          <p:cNvPr id="8" name="Oval 7" descr="" title="">
            <a:extLst>
              <a:ext uri="{FF2B5EF4-FFF2-40B4-BE49-F238E27FC236}">
                <a16:creationId xmlns:a16="http://schemas.microsoft.com/office/drawing/2014/main" id="{17C5055D-613B-6542-AE49-679B28D1FCF6}"/>
              </a:ext>
            </a:extLst>
          </p:cNvPr>
          <p:cNvSpPr/>
          <p:nvPr/>
        </p:nvSpPr>
        <p:spPr>
          <a:xfrm>
            <a:off x="3128962" y="2016125"/>
            <a:ext cx="2886075" cy="28257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700" b="1">
                <a:solidFill>
                  <a:schemeClr val="lt1">
                    <a:alpha val="92956"/>
                  </a:schemeClr>
                </a:solidFill>
              </a:rPr>
              <a:t>Path 48 </a:t>
            </a:r>
            <a:r>
              <a:rPr lang="en-US" sz="1700" b="1" baseline="0">
                <a:solidFill>
                  <a:schemeClr val="lt1">
                    <a:alpha val="92956"/>
                  </a:schemeClr>
                </a:solidFill>
              </a:rPr>
              <a:t> Max Loading </a:t>
            </a:r>
            <a:endParaRPr lang="en-US" sz="1700" b="1">
              <a:solidFill>
                <a:schemeClr val="lt1">
                  <a:alpha val="92956"/>
                </a:schemeClr>
              </a:solidFill>
            </a:endParaRP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pic>
        <p:nvPicPr>
          <p:cNvPr id="5" name="Content Placeholder 4" descr="" title="">
            <a:extLst>
              <a:ext uri="{FF2B5EF4-FFF2-40B4-BE49-F238E27FC236}">
                <a16:creationId xmlns:a16="http://schemas.microsoft.com/office/drawing/2014/main" id="{B96A23DF-2702-C21F-CC86-AA99069E416A}"/>
              </a:ext>
            </a:extLst>
          </p:cNvPr>
          <p:cNvPicPr>
            <a:picLocks noGrp="1" noChangeAspect="1"/>
          </p:cNvPicPr>
          <p:nvPr>
            <p:ph idx="1"/>
          </p:nvPr>
        </p:nvPicPr>
        <p:blipFill>
          <a:blip r:embed="rId2"/>
          <a:stretch>
            <a:fillRect/>
          </a:stretch>
        </p:blipFill>
        <p:spPr>
          <a:xfrm>
            <a:off x="2510137" y="1819973"/>
            <a:ext cx="5181000" cy="4050938"/>
          </a:xfrm>
          <a:prstGeom prst="rect">
            <a:avLst/>
          </a:prstGeom>
        </p:spPr>
      </p:pic>
      <p:sp>
        <p:nvSpPr>
          <p:cNvPr id="3" name="Content Placeholder 2" descr="" title="">
            <a:extLst>
              <a:ext uri="{FF2B5EF4-FFF2-40B4-BE49-F238E27FC236}">
                <a16:creationId xmlns:a16="http://schemas.microsoft.com/office/drawing/2014/main" id="{AA816A28-8464-B4CE-1CCA-C116E5C697AA}"/>
              </a:ext>
            </a:extLst>
          </p:cNvPr>
          <p:cNvSpPr txBox="1">
            <a:spLocks/>
          </p:cNvSpPr>
          <p:nvPr/>
        </p:nvSpPr>
        <p:spPr>
          <a:xfrm>
            <a:off x="370217" y="1286574"/>
            <a:ext cx="8315425" cy="668591"/>
          </a:xfrm>
          <a:prstGeom prst="rect">
            <a:avLst/>
          </a:prstGeom>
        </p:spPr>
        <p:txBody>
          <a:bodyPr/>
          <a:lstStyle>
            <a:lvl1pPr marL="0" indent="0" algn="l" defTabSz="914400" rtl="0" eaLnBrk="1" latinLnBrk="0" hangingPunct="1">
              <a:lnSpc>
                <a:spcPct val="120000"/>
              </a:lnSpc>
              <a:spcBef>
                <a:spcPts val="0"/>
              </a:spcBef>
              <a:buFont typeface="Arial" pitchFamily="34" charset="0"/>
              <a:buNone/>
              <a:defRPr sz="1800" b="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a:r>
              <a:rPr lang="en-US" sz="1700" dirty="0"/>
              <a:t>Currently, PNM's peak loads are primarily concentrated in the late afternoon during the summer months.</a:t>
            </a:r>
          </a:p>
          <a:p>
            <a:endParaRPr lang="en-US" dirty="0"/>
          </a:p>
        </p:txBody>
      </p:sp>
    </p:spTree>
    <p:extLst>
      <p:ext uri="{BB962C8B-B14F-4D97-AF65-F5344CB8AC3E}">
        <p14:creationId xmlns:p14="http://schemas.microsoft.com/office/powerpoint/2010/main" val="3482229127"/>
      </p:ext>
    </p:extLst>
  </p:cSld>
  <p:clrMapOvr>
    <a:masterClrMapping/>
  </p:clrMapOvr>
  <p:transition>
    <p:fade/>
  </p:transition>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84F788-7CDD-A9D6-3D7E-232BB376E9A2}"/>
              </a:ext>
            </a:extLst>
          </p:cNvPr>
          <p:cNvSpPr>
            <a:spLocks noGrp="1"/>
          </p:cNvSpPr>
          <p:nvPr>
            <p:ph type="title"/>
          </p:nvPr>
        </p:nvSpPr>
        <p:spPr/>
        <p:txBody>
          <a:bodyPr/>
          <a:lstStyle/>
          <a:p>
            <a:r>
              <a:rPr lang="en-US" dirty="0"/>
              <a:t>2024 – PATH 48 Flows</a:t>
            </a:r>
          </a:p>
        </p:txBody>
      </p:sp>
      <p:sp>
        <p:nvSpPr>
          <p:cNvPr id="8" name="Oval 7" descr="" title="">
            <a:extLst>
              <a:ext uri="{FF2B5EF4-FFF2-40B4-BE49-F238E27FC236}">
                <a16:creationId xmlns:a16="http://schemas.microsoft.com/office/drawing/2014/main" id="{17C5055D-613B-6542-AE49-679B28D1FCF6}"/>
              </a:ext>
            </a:extLst>
          </p:cNvPr>
          <p:cNvSpPr/>
          <p:nvPr/>
        </p:nvSpPr>
        <p:spPr>
          <a:xfrm>
            <a:off x="3128962" y="2016125"/>
            <a:ext cx="2886075" cy="282575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700" b="1">
                <a:solidFill>
                  <a:schemeClr val="lt1">
                    <a:alpha val="92956"/>
                  </a:schemeClr>
                </a:solidFill>
              </a:rPr>
              <a:t>Path 48 </a:t>
            </a:r>
            <a:r>
              <a:rPr lang="en-US" sz="1700" b="1" baseline="0">
                <a:solidFill>
                  <a:schemeClr val="lt1">
                    <a:alpha val="92956"/>
                  </a:schemeClr>
                </a:solidFill>
              </a:rPr>
              <a:t> Max Loading </a:t>
            </a:r>
            <a:endParaRPr lang="en-US" sz="1700" b="1">
              <a:solidFill>
                <a:schemeClr val="lt1">
                  <a:alpha val="92956"/>
                </a:schemeClr>
              </a:solidFill>
            </a:endParaRPr>
          </a:p>
        </p:txBody>
      </p:sp>
      <p:sp>
        <p:nvSpPr>
          <p:cNvPr id="25" name="Oval 24" descr="" title="">
            <a:extLst>
              <a:ext uri="{FF2B5EF4-FFF2-40B4-BE49-F238E27FC236}">
                <a16:creationId xmlns:a16="http://schemas.microsoft.com/office/drawing/2014/main" id="{17C5055D-613B-6542-AE49-679B28D1FCF6}"/>
              </a:ext>
            </a:extLst>
          </p:cNvPr>
          <p:cNvSpPr/>
          <p:nvPr/>
        </p:nvSpPr>
        <p:spPr>
          <a:xfrm>
            <a:off x="4186237" y="3124200"/>
            <a:ext cx="1828800" cy="17786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lt1">
                    <a:alpha val="92956"/>
                  </a:schemeClr>
                </a:solidFill>
              </a:rPr>
              <a:t>Path 48 </a:t>
            </a:r>
            <a:r>
              <a:rPr lang="en-US" b="1" baseline="0" dirty="0">
                <a:solidFill>
                  <a:schemeClr val="lt1">
                    <a:alpha val="92956"/>
                  </a:schemeClr>
                </a:solidFill>
              </a:rPr>
              <a:t> Max Loading </a:t>
            </a:r>
            <a:endParaRPr lang="en-US" b="1" dirty="0">
              <a:solidFill>
                <a:schemeClr val="lt1">
                  <a:alpha val="92956"/>
                </a:schemeClr>
              </a:solidFill>
            </a:endParaRPr>
          </a:p>
        </p:txBody>
      </p:sp>
      <p:pic>
        <p:nvPicPr>
          <p:cNvPr id="9" name="Content Placeholder 8" descr="" title="">
            <a:extLst>
              <a:ext uri="{FF2B5EF4-FFF2-40B4-BE49-F238E27FC236}">
                <a16:creationId xmlns:a16="http://schemas.microsoft.com/office/drawing/2014/main" id="{7662A129-E0C5-1070-F344-2B5D26E55F2D}"/>
              </a:ext>
            </a:extLst>
          </p:cNvPr>
          <p:cNvPicPr>
            <a:picLocks noGrp="1" noChangeAspect="1"/>
          </p:cNvPicPr>
          <p:nvPr>
            <p:ph idx="1"/>
          </p:nvPr>
        </p:nvPicPr>
        <p:blipFill>
          <a:blip r:embed="rId2"/>
          <a:stretch>
            <a:fillRect/>
          </a:stretch>
        </p:blipFill>
        <p:spPr>
          <a:xfrm>
            <a:off x="1092155" y="1676400"/>
            <a:ext cx="5384845" cy="4242275"/>
          </a:xfrm>
          <a:prstGeom prst="rect">
            <a:avLst/>
          </a:prstGeom>
        </p:spPr>
      </p:pic>
      <p:sp>
        <p:nvSpPr>
          <p:cNvPr id="10" name="TextBox 9" descr="" title="">
            <a:extLst>
              <a:ext uri="{FF2B5EF4-FFF2-40B4-BE49-F238E27FC236}">
                <a16:creationId xmlns:a16="http://schemas.microsoft.com/office/drawing/2014/main" id="{2FBBB2B2-16EE-1DF4-A6A7-E9763995C85F}"/>
              </a:ext>
            </a:extLst>
          </p:cNvPr>
          <p:cNvSpPr txBox="1"/>
          <p:nvPr/>
        </p:nvSpPr>
        <p:spPr>
          <a:xfrm>
            <a:off x="6705600" y="2971800"/>
            <a:ext cx="2057400" cy="2462213"/>
          </a:xfrm>
          <a:prstGeom prst="rect">
            <a:avLst/>
          </a:prstGeom>
          <a:noFill/>
        </p:spPr>
        <p:txBody>
          <a:bodyPr wrap="square" rtlCol="0">
            <a:spAutoFit/>
          </a:bodyPr>
          <a:lstStyle/>
          <a:p>
            <a:r>
              <a:rPr lang="en-US" sz="1400" dirty="0"/>
              <a:t>Since 2016, Path 48 has experienced a significant decrease in imports and is now seeing more exports than imports. This shift is largely driven by the addition of solar and wind generation in the Albuquerque area and Eastern New Mexico, respectively. </a:t>
            </a:r>
          </a:p>
        </p:txBody>
      </p:sp>
      <p:sp>
        <p:nvSpPr>
          <p:cNvPr id="11" name="TextBox 10" descr="" title="">
            <a:extLst>
              <a:ext uri="{FF2B5EF4-FFF2-40B4-BE49-F238E27FC236}">
                <a16:creationId xmlns:a16="http://schemas.microsoft.com/office/drawing/2014/main" id="{77979C8C-2FE3-6D25-8E25-20C76E73C59B}"/>
              </a:ext>
            </a:extLst>
          </p:cNvPr>
          <p:cNvSpPr txBox="1"/>
          <p:nvPr/>
        </p:nvSpPr>
        <p:spPr>
          <a:xfrm>
            <a:off x="6705600" y="1890258"/>
            <a:ext cx="2057400" cy="954107"/>
          </a:xfrm>
          <a:prstGeom prst="rect">
            <a:avLst/>
          </a:prstGeom>
          <a:noFill/>
        </p:spPr>
        <p:txBody>
          <a:bodyPr wrap="square" rtlCol="0">
            <a:spAutoFit/>
          </a:bodyPr>
          <a:lstStyle/>
          <a:p>
            <a:r>
              <a:rPr lang="en-US" sz="1400" dirty="0"/>
              <a:t>To better understand the impacts of Path 48, the average absolute values were analyzed.</a:t>
            </a:r>
          </a:p>
        </p:txBody>
      </p:sp>
      <p:sp>
        <p:nvSpPr>
          <p:cNvPr id="3" name="Content Placeholder 2" descr="" title="">
            <a:extLst>
              <a:ext uri="{FF2B5EF4-FFF2-40B4-BE49-F238E27FC236}">
                <a16:creationId xmlns:a16="http://schemas.microsoft.com/office/drawing/2014/main" id="{7EE6C600-ADD1-5F1A-C9F5-CDEAF9AA8D1C}"/>
              </a:ext>
            </a:extLst>
          </p:cNvPr>
          <p:cNvSpPr txBox="1">
            <a:spLocks/>
          </p:cNvSpPr>
          <p:nvPr/>
        </p:nvSpPr>
        <p:spPr>
          <a:xfrm>
            <a:off x="76200" y="1298157"/>
            <a:ext cx="9192506" cy="339725"/>
          </a:xfrm>
          <a:prstGeom prst="rect">
            <a:avLst/>
          </a:prstGeom>
        </p:spPr>
        <p:txBody>
          <a:bodyPr/>
          <a:lstStyle>
            <a:lvl1pPr marL="0" indent="0" algn="l" defTabSz="914400" rtl="0" eaLnBrk="1" latinLnBrk="0" hangingPunct="1">
              <a:lnSpc>
                <a:spcPct val="120000"/>
              </a:lnSpc>
              <a:spcBef>
                <a:spcPts val="0"/>
              </a:spcBef>
              <a:buFont typeface="Arial" pitchFamily="34" charset="0"/>
              <a:buNone/>
              <a:defRPr sz="1800" b="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200" b="0" kern="1200">
                <a:solidFill>
                  <a:schemeClr val="tx1">
                    <a:lumMod val="75000"/>
                    <a:lumOff val="2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a:r>
              <a:rPr lang="en-US" sz="1600" dirty="0"/>
              <a:t>Path 48 flows no longer align closely with retail loads and now occur year-round, as observed.</a:t>
            </a:r>
          </a:p>
          <a:p>
            <a:endParaRPr lang="en-US" sz="1700" dirty="0"/>
          </a:p>
        </p:txBody>
      </p:sp>
    </p:spTree>
    <p:extLst>
      <p:ext uri="{BB962C8B-B14F-4D97-AF65-F5344CB8AC3E}">
        <p14:creationId xmlns:p14="http://schemas.microsoft.com/office/powerpoint/2010/main" val="311273417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op:property fmtid="{D5CDD505-2E9C-101B-9397-08002B2CF9AE}" pid="3" name="MSIP_Label_f367428c-8df2-41b3-925f-2e32f93f53ed_Enabled">
    <vt:lpwstr>true</vt:lpwstr>
  </op:property>
  <op:property fmtid="{D5CDD505-2E9C-101B-9397-08002B2CF9AE}" pid="4" name="MSIP_Label_f367428c-8df2-41b3-925f-2e32f93f53ed_SetDate">
    <vt:lpwstr>2024-09-23T22:39:25Z</vt:lpwstr>
  </op:property>
  <op:property fmtid="{D5CDD505-2E9C-101B-9397-08002B2CF9AE}" pid="5" name="MSIP_Label_f367428c-8df2-41b3-925f-2e32f93f53ed_Method">
    <vt:lpwstr>Standard</vt:lpwstr>
  </op:property>
  <op:property fmtid="{D5CDD505-2E9C-101B-9397-08002B2CF9AE}" pid="6" name="MSIP_Label_f367428c-8df2-41b3-925f-2e32f93f53ed_Name">
    <vt:lpwstr>f367428c-8df2-41b3-925f-2e32f93f53ed</vt:lpwstr>
  </op:property>
  <op:property fmtid="{D5CDD505-2E9C-101B-9397-08002B2CF9AE}" pid="7" name="MSIP_Label_f367428c-8df2-41b3-925f-2e32f93f53ed_SiteId">
    <vt:lpwstr>6c1ea1fd-d5ee-4dc8-bcfe-8877bd40388b</vt:lpwstr>
  </op:property>
  <op:property fmtid="{D5CDD505-2E9C-101B-9397-08002B2CF9AE}" pid="8" name="MSIP_Label_f367428c-8df2-41b3-925f-2e32f93f53ed_ActionId">
    <vt:lpwstr>b33ed4e2-e785-41cf-afd3-18f3389203d4</vt:lpwstr>
  </op:property>
  <op:property fmtid="{D5CDD505-2E9C-101B-9397-08002B2CF9AE}" pid="9" name="MSIP_Label_f367428c-8df2-41b3-925f-2e32f93f53ed_ContentBits">
    <vt:lpwstr>0</vt:lpwstr>
  </op:property>
</op:Properties>
</file>