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61" r:id="rId3"/>
    <p:sldId id="262" r:id="rId4"/>
    <p:sldId id="280" r:id="rId5"/>
    <p:sldId id="281" r:id="rId6"/>
    <p:sldId id="270" r:id="rId7"/>
    <p:sldId id="282" r:id="rId8"/>
    <p:sldId id="267" r:id="rId9"/>
    <p:sldId id="283" r:id="rId10"/>
    <p:sldId id="277" r:id="rId11"/>
    <p:sldId id="264" r:id="rId12"/>
    <p:sldId id="279" r:id="rId13"/>
    <p:sldId id="278" r:id="rId14"/>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45A6B"/>
    <a:srgbClr val="EEA52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8"/>
  </p:normalViewPr>
  <p:slideViewPr>
    <p:cSldViewPr snapToGrid="0" showGuides="1">
      <p:cViewPr varScale="1">
        <p:scale>
          <a:sx n="160" d="100"/>
          <a:sy n="160" d="100"/>
        </p:scale>
        <p:origin x="784" y="17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G:\My%20Drive\ConsultingClients\REIA_NM\working\Presentation%20analysis.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Capital Contribution of Banked RECs (Q1 YYYY)</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9934117634692064"/>
          <c:y val="0.14299348565901857"/>
          <c:w val="0.6061690055926241"/>
          <c:h val="0.74630442567124544"/>
        </c:manualLayout>
      </c:layout>
      <c:barChart>
        <c:barDir val="col"/>
        <c:grouping val="clustered"/>
        <c:varyColors val="0"/>
        <c:ser>
          <c:idx val="0"/>
          <c:order val="0"/>
          <c:tx>
            <c:strRef>
              <c:f>Sheet1!$V$102</c:f>
              <c:strCache>
                <c:ptCount val="1"/>
                <c:pt idx="0">
                  <c:v>kWh</c:v>
                </c:pt>
              </c:strCache>
            </c:strRef>
          </c:tx>
          <c:spPr>
            <a:solidFill>
              <a:srgbClr val="145A6B"/>
            </a:solidFill>
            <a:ln>
              <a:noFill/>
            </a:ln>
            <a:effectLst/>
          </c:spPr>
          <c:invertIfNegative val="0"/>
          <c:cat>
            <c:strRef>
              <c:f>Sheet1!$U$103:$U$107</c:f>
              <c:strCache>
                <c:ptCount val="5"/>
                <c:pt idx="0">
                  <c:v>2021 Q1</c:v>
                </c:pt>
                <c:pt idx="1">
                  <c:v>2022 Q1</c:v>
                </c:pt>
                <c:pt idx="2">
                  <c:v>2023 Q1</c:v>
                </c:pt>
                <c:pt idx="3">
                  <c:v>2024 Q1</c:v>
                </c:pt>
                <c:pt idx="4">
                  <c:v>est. 2025 Q1</c:v>
                </c:pt>
              </c:strCache>
            </c:strRef>
          </c:cat>
          <c:val>
            <c:numRef>
              <c:f>Sheet1!$V$103:$V$107</c:f>
              <c:numCache>
                <c:formatCode>#,##0</c:formatCode>
                <c:ptCount val="5"/>
                <c:pt idx="0">
                  <c:v>30598325</c:v>
                </c:pt>
                <c:pt idx="1">
                  <c:v>44144756</c:v>
                </c:pt>
                <c:pt idx="2">
                  <c:v>56220026</c:v>
                </c:pt>
                <c:pt idx="3">
                  <c:v>71849999</c:v>
                </c:pt>
                <c:pt idx="4">
                  <c:v>91409156</c:v>
                </c:pt>
              </c:numCache>
            </c:numRef>
          </c:val>
          <c:extLst>
            <c:ext xmlns:c16="http://schemas.microsoft.com/office/drawing/2014/chart" uri="{C3380CC4-5D6E-409C-BE32-E72D297353CC}">
              <c16:uniqueId val="{00000000-013D-442B-B3F4-00C004073E1A}"/>
            </c:ext>
          </c:extLst>
        </c:ser>
        <c:dLbls>
          <c:showLegendKey val="0"/>
          <c:showVal val="0"/>
          <c:showCatName val="0"/>
          <c:showSerName val="0"/>
          <c:showPercent val="0"/>
          <c:showBubbleSize val="0"/>
        </c:dLbls>
        <c:gapWidth val="150"/>
        <c:axId val="996618095"/>
        <c:axId val="996620975"/>
      </c:barChart>
      <c:lineChart>
        <c:grouping val="standard"/>
        <c:varyColors val="0"/>
        <c:ser>
          <c:idx val="1"/>
          <c:order val="1"/>
          <c:tx>
            <c:strRef>
              <c:f>Sheet1!$AA$102</c:f>
              <c:strCache>
                <c:ptCount val="1"/>
                <c:pt idx="0">
                  <c:v>Value$</c:v>
                </c:pt>
              </c:strCache>
            </c:strRef>
          </c:tx>
          <c:spPr>
            <a:ln w="28575" cap="rnd">
              <a:solidFill>
                <a:schemeClr val="accent2"/>
              </a:solidFill>
              <a:round/>
            </a:ln>
            <a:effectLst/>
          </c:spPr>
          <c:marker>
            <c:symbol val="none"/>
          </c:marker>
          <c:cat>
            <c:strRef>
              <c:f>Sheet1!$U$103:$U$107</c:f>
              <c:strCache>
                <c:ptCount val="5"/>
                <c:pt idx="0">
                  <c:v>2021 Q1</c:v>
                </c:pt>
                <c:pt idx="1">
                  <c:v>2022 Q1</c:v>
                </c:pt>
                <c:pt idx="2">
                  <c:v>2023 Q1</c:v>
                </c:pt>
                <c:pt idx="3">
                  <c:v>2024 Q1</c:v>
                </c:pt>
                <c:pt idx="4">
                  <c:v>est. 2025 Q1</c:v>
                </c:pt>
              </c:strCache>
            </c:strRef>
          </c:cat>
          <c:val>
            <c:numRef>
              <c:f>Sheet1!$AA$103:$AA$107</c:f>
              <c:numCache>
                <c:formatCode>"$"#,##0_);[Red]\("$"#,##0\)</c:formatCode>
                <c:ptCount val="5"/>
                <c:pt idx="0">
                  <c:v>3059832.5</c:v>
                </c:pt>
                <c:pt idx="1">
                  <c:v>4628663.875</c:v>
                </c:pt>
                <c:pt idx="2">
                  <c:v>9434218.1212499999</c:v>
                </c:pt>
                <c:pt idx="3">
                  <c:v>19884301.810987502</c:v>
                </c:pt>
                <c:pt idx="4">
                  <c:v>41553423.148744136</c:v>
                </c:pt>
              </c:numCache>
            </c:numRef>
          </c:val>
          <c:smooth val="0"/>
          <c:extLst>
            <c:ext xmlns:c16="http://schemas.microsoft.com/office/drawing/2014/chart" uri="{C3380CC4-5D6E-409C-BE32-E72D297353CC}">
              <c16:uniqueId val="{00000001-013D-442B-B3F4-00C004073E1A}"/>
            </c:ext>
          </c:extLst>
        </c:ser>
        <c:dLbls>
          <c:showLegendKey val="0"/>
          <c:showVal val="0"/>
          <c:showCatName val="0"/>
          <c:showSerName val="0"/>
          <c:showPercent val="0"/>
          <c:showBubbleSize val="0"/>
        </c:dLbls>
        <c:marker val="1"/>
        <c:smooth val="0"/>
        <c:axId val="810145024"/>
        <c:axId val="810145984"/>
      </c:lineChart>
      <c:catAx>
        <c:axId val="8101450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10145984"/>
        <c:crosses val="autoZero"/>
        <c:auto val="1"/>
        <c:lblAlgn val="ctr"/>
        <c:lblOffset val="100"/>
        <c:noMultiLvlLbl val="0"/>
      </c:catAx>
      <c:valAx>
        <c:axId val="81014598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Cumulative Value, $</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quot;$&quot;#,##0_);[Red]\(&quot;$&quot;#,##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10145024"/>
        <c:crosses val="autoZero"/>
        <c:crossBetween val="between"/>
      </c:valAx>
      <c:valAx>
        <c:axId val="996620975"/>
        <c:scaling>
          <c:orientation val="minMax"/>
        </c:scaling>
        <c:delete val="0"/>
        <c:axPos val="r"/>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banked</a:t>
                </a:r>
                <a:r>
                  <a:rPr lang="en-US" baseline="0"/>
                  <a:t> kWh</a:t>
                </a:r>
                <a:endParaRPr lang="en-US"/>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96618095"/>
        <c:crosses val="max"/>
        <c:crossBetween val="between"/>
      </c:valAx>
      <c:catAx>
        <c:axId val="996618095"/>
        <c:scaling>
          <c:orientation val="minMax"/>
        </c:scaling>
        <c:delete val="1"/>
        <c:axPos val="b"/>
        <c:numFmt formatCode="General" sourceLinked="1"/>
        <c:majorTickMark val="out"/>
        <c:minorTickMark val="none"/>
        <c:tickLblPos val="nextTo"/>
        <c:crossAx val="996620975"/>
        <c:crosses val="autoZero"/>
        <c:auto val="1"/>
        <c:lblAlgn val="ctr"/>
        <c:lblOffset val="100"/>
        <c:noMultiLvlLbl val="0"/>
      </c:cat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a:solidFill>
        <a:schemeClr val="bg1"/>
      </a:solid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434325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1450" y="1143000"/>
            <a:ext cx="5486400" cy="3086100"/>
          </a:xfrm>
          <a:prstGeom prst="rect">
            <a:avLst/>
          </a:prstGeom>
          <a:noFill/>
          <a:ln w="12700">
            <a:solidFill>
              <a:prstClr val="black"/>
            </a:solidFill>
          </a:ln>
        </p:spPr>
      </p:sp>
      <p:sp>
        <p:nvSpPr>
          <p:cNvPr id="3" name="Notes Placeholder 2"/>
          <p:cNvSpPr>
            <a:spLocks noGrp="1"/>
          </p:cNvSpPr>
          <p:nvPr>
            <p:ph type="body" idx="1"/>
          </p:nvPr>
        </p:nvSpPr>
        <p:spPr>
          <a:xfrm>
            <a:off x="514350" y="4400550"/>
            <a:ext cx="4114800" cy="3600450"/>
          </a:xfrm>
          <a:prstGeom prst="rect">
            <a:avLst/>
          </a:prstGeom>
        </p:spPr>
        <p:txBody>
          <a:bodyPr/>
          <a:lstStyle/>
          <a:p>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EQ: 50-state regulatory and legislative tracking, plus IRP, GRC, EV, Data Center, etc.</a:t>
            </a:r>
          </a:p>
          <a:p>
            <a:endParaRPr lang="en-US" dirty="0"/>
          </a:p>
          <a:p>
            <a:r>
              <a:rPr lang="en-US" dirty="0"/>
              <a:t>REIA-NM: Supports, promotes, and accelerates the just and orderly transition to renewable energy in New Mexico.</a:t>
            </a:r>
          </a:p>
        </p:txBody>
      </p:sp>
    </p:spTree>
    <p:extLst>
      <p:ext uri="{BB962C8B-B14F-4D97-AF65-F5344CB8AC3E}">
        <p14:creationId xmlns:p14="http://schemas.microsoft.com/office/powerpoint/2010/main" val="888581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1450" y="1143000"/>
            <a:ext cx="5486400" cy="3086100"/>
          </a:xfrm>
          <a:prstGeom prst="rect">
            <a:avLst/>
          </a:prstGeom>
          <a:noFill/>
          <a:ln w="12700">
            <a:solidFill>
              <a:prstClr val="black"/>
            </a:solidFill>
          </a:ln>
        </p:spPr>
      </p:sp>
      <p:sp>
        <p:nvSpPr>
          <p:cNvPr id="3" name="Notes Placeholder 2"/>
          <p:cNvSpPr>
            <a:spLocks noGrp="1"/>
          </p:cNvSpPr>
          <p:nvPr>
            <p:ph type="body" idx="1"/>
          </p:nvPr>
        </p:nvSpPr>
        <p:spPr>
          <a:xfrm>
            <a:off x="514350" y="4400550"/>
            <a:ext cx="4114800" cy="3600450"/>
          </a:xfrm>
          <a:prstGeom prst="rect">
            <a:avLst/>
          </a:prstGeom>
        </p:spPr>
        <p:txBody>
          <a:bodyPr/>
          <a:lstStyle/>
          <a:p>
            <a:endParaRPr lang="en-US" dirty="0"/>
          </a:p>
        </p:txBody>
      </p:sp>
    </p:spTree>
    <p:extLst>
      <p:ext uri="{BB962C8B-B14F-4D97-AF65-F5344CB8AC3E}">
        <p14:creationId xmlns:p14="http://schemas.microsoft.com/office/powerpoint/2010/main" val="24366966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584FBE-FB79-2537-016B-6538A81D35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79CCCA-6D33-C07F-182F-5883E3B65D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3FA716-8D64-2B69-E5D3-6CDAC7F3F7E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DE85A9A-06EE-1F22-926C-6DFD9B7286B9}"/>
              </a:ext>
            </a:extLst>
          </p:cNvPr>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37287886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2C366C-9703-FAC9-AAC8-1A317F09A4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F0E5D2-1596-390A-1722-F34C3A7B14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F48895-593E-673D-3F6A-D2CEE3068D5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3E128DC-E2A9-6E24-B659-C66E324B284E}"/>
              </a:ext>
            </a:extLst>
          </p:cNvPr>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65394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T_EMERALD">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0"/>
          </a:xfrm>
          <a:prstGeom prst="rect">
            <a:avLst/>
          </a:prstGeom>
          <a:solidFill>
            <a:srgbClr val="0A2E38"/>
          </a:solidFill>
          <a:ln/>
        </p:spPr>
      </p:sp>
      <p:sp>
        <p:nvSpPr>
          <p:cNvPr id="3" name="Shape 1"/>
          <p:cNvSpPr/>
          <p:nvPr/>
        </p:nvSpPr>
        <p:spPr>
          <a:xfrm>
            <a:off x="0" y="731520"/>
            <a:ext cx="9144000" cy="27432"/>
          </a:xfrm>
          <a:prstGeom prst="rect">
            <a:avLst/>
          </a:prstGeom>
          <a:solidFill>
            <a:srgbClr val="2E8B6A"/>
          </a:solidFill>
          <a:ln/>
        </p:spPr>
      </p:sp>
      <p:sp>
        <p:nvSpPr>
          <p:cNvPr id="4" name="Text 2"/>
          <p:cNvSpPr>
            <a:spLocks noGrp="1"/>
          </p:cNvSpPr>
          <p:nvPr>
            <p:ph type="title" idx="102" hasCustomPrompt="1"/>
          </p:nvPr>
        </p:nvSpPr>
        <p:spPr>
          <a:xfrm>
            <a:off x="731520" y="109728"/>
            <a:ext cx="7680960" cy="512064"/>
          </a:xfrm>
          <a:prstGeom prst="rect">
            <a:avLst/>
          </a:prstGeom>
          <a:noFill/>
          <a:ln/>
        </p:spPr>
        <p:txBody>
          <a:bodyPr wrap="square" rtlCol="0"/>
          <a:lstStyle>
            <a:lvl1pPr marL="0" indent="0">
              <a:buNone/>
              <a:defRPr lang="en-US" dirty="0"/>
            </a:lvl1pPr>
          </a:lstStyle>
          <a:p>
            <a:pPr marL="0" indent="0">
              <a:buNone/>
            </a:pPr>
            <a:endParaRPr lang="en-US" dirty="0"/>
          </a:p>
        </p:txBody>
      </p:sp>
      <p:sp>
        <p:nvSpPr>
          <p:cNvPr id="5" name="Text 2"/>
          <p:cNvSpPr>
            <a:spLocks noGrp="1"/>
          </p:cNvSpPr>
          <p:nvPr>
            <p:ph type="body" idx="103" hasCustomPrompt="1"/>
          </p:nvPr>
        </p:nvSpPr>
        <p:spPr>
          <a:xfrm>
            <a:off x="731520" y="1051560"/>
            <a:ext cx="7680960" cy="3520440"/>
          </a:xfrm>
          <a:prstGeom prst="rect">
            <a:avLst/>
          </a:prstGeom>
          <a:noFill/>
          <a:ln/>
        </p:spPr>
        <p:txBody>
          <a:bodyPr wrap="square" rtlCol="0"/>
          <a:lstStyle>
            <a:lvl1pPr marL="0" indent="0">
              <a:buNone/>
              <a:defRPr lang="en-US" dirty="0"/>
            </a:lvl1pPr>
          </a:lstStyle>
          <a:p>
            <a:pPr marL="0" indent="0">
              <a:buNone/>
            </a:pPr>
            <a:endParaRPr lang="en-US" dirty="0"/>
          </a:p>
        </p:txBody>
      </p:sp>
      <p:sp>
        <p:nvSpPr>
          <p:cNvPr id="6" name="Shape 2"/>
          <p:cNvSpPr/>
          <p:nvPr/>
        </p:nvSpPr>
        <p:spPr>
          <a:xfrm>
            <a:off x="0" y="4892040"/>
            <a:ext cx="9144000" cy="251460"/>
          </a:xfrm>
          <a:prstGeom prst="rect">
            <a:avLst/>
          </a:prstGeom>
          <a:solidFill>
            <a:srgbClr val="0A2E38"/>
          </a:solidFill>
          <a:ln/>
        </p:spPr>
      </p:sp>
      <p:sp>
        <p:nvSpPr>
          <p:cNvPr id="7" name="Text 3"/>
          <p:cNvSpPr/>
          <p:nvPr/>
        </p:nvSpPr>
        <p:spPr>
          <a:xfrm>
            <a:off x="731520" y="4892040"/>
            <a:ext cx="4572000" cy="251460"/>
          </a:xfrm>
          <a:prstGeom prst="rect">
            <a:avLst/>
          </a:prstGeom>
          <a:noFill/>
          <a:ln/>
        </p:spPr>
        <p:txBody>
          <a:bodyPr wrap="square" lIns="0" tIns="0" rIns="0" bIns="0" rtlCol="0" anchor="ctr"/>
          <a:lstStyle/>
          <a:p>
            <a:pPr marL="0" indent="0">
              <a:buNone/>
            </a:pPr>
            <a:r>
              <a:rPr lang="en-US" sz="800" dirty="0">
                <a:solidFill>
                  <a:srgbClr val="C8C1B5"/>
                </a:solidFill>
                <a:latin typeface="Calibri" pitchFamily="34" charset="0"/>
                <a:ea typeface="Calibri" pitchFamily="34" charset="-122"/>
                <a:cs typeface="Calibri" pitchFamily="34" charset="-120"/>
              </a:rPr>
              <a:t>EQ RESEARCH  |  Clean Energy Policy</a:t>
            </a:r>
            <a:endParaRPr lang="en-US" sz="800"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ECTION_EMERALD">
    <p:bg>
      <p:bgPr>
        <a:solidFill>
          <a:srgbClr val="145A6B"/>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2E8B6A"/>
          </a:solidFill>
          <a:ln/>
        </p:spPr>
      </p:sp>
      <p:sp>
        <p:nvSpPr>
          <p:cNvPr id="3" name="Text 1"/>
          <p:cNvSpPr/>
          <p:nvPr/>
        </p:nvSpPr>
        <p:spPr>
          <a:xfrm>
            <a:off x="5943600" y="320040"/>
            <a:ext cx="2743200" cy="320040"/>
          </a:xfrm>
          <a:prstGeom prst="rect">
            <a:avLst/>
          </a:prstGeom>
          <a:noFill/>
          <a:ln/>
        </p:spPr>
        <p:txBody>
          <a:bodyPr wrap="square" lIns="0" tIns="0" rIns="0" bIns="0" rtlCol="0" anchor="ctr"/>
          <a:lstStyle/>
          <a:p>
            <a:pPr marL="0" indent="0" algn="r">
              <a:buNone/>
            </a:pPr>
            <a:r>
              <a:rPr lang="en-US" sz="1100" kern="0" spc="400" dirty="0">
                <a:solidFill>
                  <a:srgbClr val="C8C1B5"/>
                </a:solidFill>
                <a:latin typeface="Calibri" pitchFamily="34" charset="0"/>
                <a:ea typeface="Calibri" pitchFamily="34" charset="-122"/>
                <a:cs typeface="Calibri" pitchFamily="34" charset="-120"/>
              </a:rPr>
              <a:t>EQ RESEARCH</a:t>
            </a:r>
            <a:endParaRPr lang="en-US" sz="1100" dirty="0"/>
          </a:p>
        </p:txBody>
      </p:sp>
      <p:sp>
        <p:nvSpPr>
          <p:cNvPr id="4" name="Text 2"/>
          <p:cNvSpPr>
            <a:spLocks noGrp="1"/>
          </p:cNvSpPr>
          <p:nvPr>
            <p:ph type="title" idx="102" hasCustomPrompt="1"/>
          </p:nvPr>
        </p:nvSpPr>
        <p:spPr>
          <a:xfrm>
            <a:off x="731520" y="1645920"/>
            <a:ext cx="7680960" cy="1280160"/>
          </a:xfrm>
          <a:prstGeom prst="rect">
            <a:avLst/>
          </a:prstGeom>
          <a:noFill/>
          <a:ln/>
        </p:spPr>
        <p:txBody>
          <a:bodyPr wrap="square" rtlCol="0"/>
          <a:lstStyle>
            <a:lvl1pPr marL="0" indent="0">
              <a:buNone/>
              <a:defRPr lang="en-US" dirty="0"/>
            </a:lvl1pPr>
          </a:lstStyle>
          <a:p>
            <a:pPr marL="0" indent="0">
              <a:buNone/>
            </a:pPr>
            <a:endParaRPr lang="en-US" dirty="0"/>
          </a:p>
        </p:txBody>
      </p:sp>
      <p:sp>
        <p:nvSpPr>
          <p:cNvPr id="5" name="Text 2"/>
          <p:cNvSpPr>
            <a:spLocks noGrp="1"/>
          </p:cNvSpPr>
          <p:nvPr>
            <p:ph type="body" idx="103" hasCustomPrompt="1"/>
          </p:nvPr>
        </p:nvSpPr>
        <p:spPr>
          <a:xfrm>
            <a:off x="731520" y="3017520"/>
            <a:ext cx="5486400" cy="640080"/>
          </a:xfrm>
          <a:prstGeom prst="rect">
            <a:avLst/>
          </a:prstGeom>
          <a:noFill/>
          <a:ln/>
        </p:spPr>
        <p:txBody>
          <a:bodyPr wrap="square" rtlCol="0"/>
          <a:lstStyle>
            <a:lvl1pPr marL="0" indent="0">
              <a:buNone/>
              <a:defRPr lang="en-US" dirty="0"/>
            </a:lvl1pPr>
          </a:lstStyle>
          <a:p>
            <a:pPr marL="0" indent="0">
              <a:buNone/>
            </a:pPr>
            <a:endParaRPr lang="en-US" dirty="0"/>
          </a:p>
        </p:txBody>
      </p:sp>
      <p:sp>
        <p:nvSpPr>
          <p:cNvPr id="6" name="Shape 2"/>
          <p:cNvSpPr/>
          <p:nvPr/>
        </p:nvSpPr>
        <p:spPr>
          <a:xfrm>
            <a:off x="0" y="5079492"/>
            <a:ext cx="9144000" cy="64008"/>
          </a:xfrm>
          <a:prstGeom prst="rect">
            <a:avLst/>
          </a:prstGeom>
          <a:solidFill>
            <a:srgbClr val="2E8B6A"/>
          </a:solidFill>
          <a:ln/>
        </p:spPr>
      </p:sp>
    </p:spTree>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_AMBER">
    <p:bg>
      <p:bgPr>
        <a:solidFill>
          <a:srgbClr val="0A2E3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D4843B"/>
          </a:solidFill>
          <a:ln/>
        </p:spPr>
      </p:sp>
      <p:sp>
        <p:nvSpPr>
          <p:cNvPr id="3" name="Text 1"/>
          <p:cNvSpPr/>
          <p:nvPr/>
        </p:nvSpPr>
        <p:spPr>
          <a:xfrm>
            <a:off x="5943600" y="320040"/>
            <a:ext cx="2743200" cy="320040"/>
          </a:xfrm>
          <a:prstGeom prst="rect">
            <a:avLst/>
          </a:prstGeom>
          <a:noFill/>
          <a:ln/>
        </p:spPr>
        <p:txBody>
          <a:bodyPr wrap="square" lIns="0" tIns="0" rIns="0" bIns="0" rtlCol="0" anchor="ctr"/>
          <a:lstStyle/>
          <a:p>
            <a:pPr marL="0" indent="0" algn="r">
              <a:buNone/>
            </a:pPr>
            <a:r>
              <a:rPr lang="en-US" sz="1100" kern="0" spc="400" dirty="0">
                <a:solidFill>
                  <a:srgbClr val="C8C1B5"/>
                </a:solidFill>
                <a:latin typeface="Calibri" pitchFamily="34" charset="0"/>
                <a:ea typeface="Calibri" pitchFamily="34" charset="-122"/>
                <a:cs typeface="Calibri" pitchFamily="34" charset="-120"/>
              </a:rPr>
              <a:t>EQ RESEARCH</a:t>
            </a:r>
            <a:endParaRPr lang="en-US" sz="1100" dirty="0"/>
          </a:p>
        </p:txBody>
      </p:sp>
      <p:sp>
        <p:nvSpPr>
          <p:cNvPr id="4" name="Text 2"/>
          <p:cNvSpPr>
            <a:spLocks noGrp="1"/>
          </p:cNvSpPr>
          <p:nvPr>
            <p:ph type="title" idx="102" hasCustomPrompt="1"/>
          </p:nvPr>
        </p:nvSpPr>
        <p:spPr>
          <a:xfrm>
            <a:off x="731520" y="1371600"/>
            <a:ext cx="7680960" cy="1463040"/>
          </a:xfrm>
          <a:prstGeom prst="rect">
            <a:avLst/>
          </a:prstGeom>
          <a:noFill/>
          <a:ln/>
        </p:spPr>
        <p:txBody>
          <a:bodyPr wrap="square" rtlCol="0"/>
          <a:lstStyle>
            <a:lvl1pPr marL="0" indent="0">
              <a:buNone/>
              <a:defRPr lang="en-US" dirty="0"/>
            </a:lvl1pPr>
          </a:lstStyle>
          <a:p>
            <a:pPr marL="0" indent="0">
              <a:buNone/>
            </a:pPr>
            <a:endParaRPr lang="en-US" dirty="0"/>
          </a:p>
        </p:txBody>
      </p:sp>
      <p:sp>
        <p:nvSpPr>
          <p:cNvPr id="5" name="Text 2"/>
          <p:cNvSpPr>
            <a:spLocks noGrp="1"/>
          </p:cNvSpPr>
          <p:nvPr>
            <p:ph type="body" idx="103" hasCustomPrompt="1"/>
          </p:nvPr>
        </p:nvSpPr>
        <p:spPr>
          <a:xfrm>
            <a:off x="731520" y="2926080"/>
            <a:ext cx="5486400" cy="731520"/>
          </a:xfrm>
          <a:prstGeom prst="rect">
            <a:avLst/>
          </a:prstGeom>
          <a:noFill/>
          <a:ln/>
        </p:spPr>
        <p:txBody>
          <a:bodyPr wrap="square" rtlCol="0"/>
          <a:lstStyle>
            <a:lvl1pPr marL="0" indent="0">
              <a:buNone/>
              <a:defRPr lang="en-US" dirty="0"/>
            </a:lvl1pPr>
          </a:lstStyle>
          <a:p>
            <a:pPr marL="0" indent="0">
              <a:buNone/>
            </a:pPr>
            <a:endParaRPr lang="en-US" dirty="0"/>
          </a:p>
        </p:txBody>
      </p:sp>
      <p:sp>
        <p:nvSpPr>
          <p:cNvPr id="6" name="Shape 2"/>
          <p:cNvSpPr/>
          <p:nvPr/>
        </p:nvSpPr>
        <p:spPr>
          <a:xfrm>
            <a:off x="0" y="5079492"/>
            <a:ext cx="9144000" cy="64008"/>
          </a:xfrm>
          <a:prstGeom prst="rect">
            <a:avLst/>
          </a:prstGeom>
          <a:solidFill>
            <a:srgbClr val="D4843B"/>
          </a:solidFill>
          <a:ln/>
        </p:spPr>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NTENT_AMBER">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0"/>
          </a:xfrm>
          <a:prstGeom prst="rect">
            <a:avLst/>
          </a:prstGeom>
          <a:solidFill>
            <a:srgbClr val="0A2E38"/>
          </a:solidFill>
          <a:ln/>
        </p:spPr>
      </p:sp>
      <p:sp>
        <p:nvSpPr>
          <p:cNvPr id="3" name="Shape 1"/>
          <p:cNvSpPr/>
          <p:nvPr/>
        </p:nvSpPr>
        <p:spPr>
          <a:xfrm>
            <a:off x="0" y="731520"/>
            <a:ext cx="9144000" cy="27432"/>
          </a:xfrm>
          <a:prstGeom prst="rect">
            <a:avLst/>
          </a:prstGeom>
          <a:solidFill>
            <a:srgbClr val="D4843B"/>
          </a:solidFill>
          <a:ln/>
        </p:spPr>
      </p:sp>
      <p:sp>
        <p:nvSpPr>
          <p:cNvPr id="4" name="Text 2"/>
          <p:cNvSpPr>
            <a:spLocks noGrp="1"/>
          </p:cNvSpPr>
          <p:nvPr>
            <p:ph type="title" idx="102" hasCustomPrompt="1"/>
          </p:nvPr>
        </p:nvSpPr>
        <p:spPr>
          <a:xfrm>
            <a:off x="731520" y="109728"/>
            <a:ext cx="7680960" cy="512064"/>
          </a:xfrm>
          <a:prstGeom prst="rect">
            <a:avLst/>
          </a:prstGeom>
          <a:noFill/>
          <a:ln/>
        </p:spPr>
        <p:txBody>
          <a:bodyPr wrap="square" rtlCol="0"/>
          <a:lstStyle>
            <a:lvl1pPr marL="0" indent="0">
              <a:buNone/>
              <a:defRPr lang="en-US" dirty="0"/>
            </a:lvl1pPr>
          </a:lstStyle>
          <a:p>
            <a:pPr marL="0" indent="0">
              <a:buNone/>
            </a:pPr>
            <a:endParaRPr lang="en-US" dirty="0"/>
          </a:p>
        </p:txBody>
      </p:sp>
      <p:sp>
        <p:nvSpPr>
          <p:cNvPr id="5" name="Text 2"/>
          <p:cNvSpPr>
            <a:spLocks noGrp="1"/>
          </p:cNvSpPr>
          <p:nvPr>
            <p:ph type="body" idx="103" hasCustomPrompt="1"/>
          </p:nvPr>
        </p:nvSpPr>
        <p:spPr>
          <a:xfrm>
            <a:off x="731520" y="1051560"/>
            <a:ext cx="7680960" cy="3520440"/>
          </a:xfrm>
          <a:prstGeom prst="rect">
            <a:avLst/>
          </a:prstGeom>
          <a:noFill/>
          <a:ln/>
        </p:spPr>
        <p:txBody>
          <a:bodyPr wrap="square" rtlCol="0"/>
          <a:lstStyle>
            <a:lvl1pPr marL="0" indent="0">
              <a:buNone/>
              <a:defRPr lang="en-US" dirty="0"/>
            </a:lvl1pPr>
          </a:lstStyle>
          <a:p>
            <a:pPr marL="0" indent="0">
              <a:buNone/>
            </a:pPr>
            <a:endParaRPr lang="en-US" dirty="0"/>
          </a:p>
        </p:txBody>
      </p:sp>
      <p:sp>
        <p:nvSpPr>
          <p:cNvPr id="6" name="Shape 2"/>
          <p:cNvSpPr/>
          <p:nvPr/>
        </p:nvSpPr>
        <p:spPr>
          <a:xfrm>
            <a:off x="0" y="4892040"/>
            <a:ext cx="9144000" cy="251460"/>
          </a:xfrm>
          <a:prstGeom prst="rect">
            <a:avLst/>
          </a:prstGeom>
          <a:solidFill>
            <a:srgbClr val="0A2E38"/>
          </a:solidFill>
          <a:ln/>
        </p:spPr>
      </p:sp>
      <p:sp>
        <p:nvSpPr>
          <p:cNvPr id="7" name="Text 3"/>
          <p:cNvSpPr/>
          <p:nvPr/>
        </p:nvSpPr>
        <p:spPr>
          <a:xfrm>
            <a:off x="731520" y="4892040"/>
            <a:ext cx="4572000" cy="251460"/>
          </a:xfrm>
          <a:prstGeom prst="rect">
            <a:avLst/>
          </a:prstGeom>
          <a:noFill/>
          <a:ln/>
        </p:spPr>
        <p:txBody>
          <a:bodyPr wrap="square" lIns="0" tIns="0" rIns="0" bIns="0" rtlCol="0" anchor="ctr"/>
          <a:lstStyle/>
          <a:p>
            <a:pPr marL="0" indent="0">
              <a:buNone/>
            </a:pPr>
            <a:r>
              <a:rPr lang="en-US" sz="800" dirty="0">
                <a:solidFill>
                  <a:srgbClr val="C8C1B5"/>
                </a:solidFill>
                <a:latin typeface="Calibri" pitchFamily="34" charset="0"/>
                <a:ea typeface="Calibri" pitchFamily="34" charset="-122"/>
                <a:cs typeface="Calibri" pitchFamily="34" charset="-120"/>
              </a:rPr>
              <a:t>EQ RESEARCH  |  Clean Energy Policy</a:t>
            </a:r>
            <a:endParaRPr lang="en-US" sz="800"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ECTION_AMBER">
    <p:bg>
      <p:bgPr>
        <a:solidFill>
          <a:srgbClr val="145A6B"/>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D4843B"/>
          </a:solidFill>
          <a:ln/>
        </p:spPr>
      </p:sp>
      <p:sp>
        <p:nvSpPr>
          <p:cNvPr id="3" name="Text 1"/>
          <p:cNvSpPr/>
          <p:nvPr/>
        </p:nvSpPr>
        <p:spPr>
          <a:xfrm>
            <a:off x="5943600" y="320040"/>
            <a:ext cx="2743200" cy="320040"/>
          </a:xfrm>
          <a:prstGeom prst="rect">
            <a:avLst/>
          </a:prstGeom>
          <a:noFill/>
          <a:ln/>
        </p:spPr>
        <p:txBody>
          <a:bodyPr wrap="square" lIns="0" tIns="0" rIns="0" bIns="0" rtlCol="0" anchor="ctr"/>
          <a:lstStyle/>
          <a:p>
            <a:pPr marL="0" indent="0" algn="r">
              <a:buNone/>
            </a:pPr>
            <a:r>
              <a:rPr lang="en-US" sz="1100" kern="0" spc="400" dirty="0">
                <a:solidFill>
                  <a:srgbClr val="C8C1B5"/>
                </a:solidFill>
                <a:latin typeface="Calibri" pitchFamily="34" charset="0"/>
                <a:ea typeface="Calibri" pitchFamily="34" charset="-122"/>
                <a:cs typeface="Calibri" pitchFamily="34" charset="-120"/>
              </a:rPr>
              <a:t>EQ RESEARCH</a:t>
            </a:r>
            <a:endParaRPr lang="en-US" sz="1100" dirty="0"/>
          </a:p>
        </p:txBody>
      </p:sp>
      <p:sp>
        <p:nvSpPr>
          <p:cNvPr id="4" name="Text 2"/>
          <p:cNvSpPr>
            <a:spLocks noGrp="1"/>
          </p:cNvSpPr>
          <p:nvPr>
            <p:ph type="title" idx="102" hasCustomPrompt="1"/>
          </p:nvPr>
        </p:nvSpPr>
        <p:spPr>
          <a:xfrm>
            <a:off x="731520" y="1645920"/>
            <a:ext cx="7680960" cy="1280160"/>
          </a:xfrm>
          <a:prstGeom prst="rect">
            <a:avLst/>
          </a:prstGeom>
          <a:noFill/>
          <a:ln/>
        </p:spPr>
        <p:txBody>
          <a:bodyPr wrap="square" rtlCol="0"/>
          <a:lstStyle>
            <a:lvl1pPr marL="0" indent="0">
              <a:buNone/>
              <a:defRPr lang="en-US" dirty="0"/>
            </a:lvl1pPr>
          </a:lstStyle>
          <a:p>
            <a:pPr marL="0" indent="0">
              <a:buNone/>
            </a:pPr>
            <a:endParaRPr lang="en-US" dirty="0"/>
          </a:p>
        </p:txBody>
      </p:sp>
      <p:sp>
        <p:nvSpPr>
          <p:cNvPr id="5" name="Text 2"/>
          <p:cNvSpPr>
            <a:spLocks noGrp="1"/>
          </p:cNvSpPr>
          <p:nvPr>
            <p:ph type="body" idx="103" hasCustomPrompt="1"/>
          </p:nvPr>
        </p:nvSpPr>
        <p:spPr>
          <a:xfrm>
            <a:off x="731520" y="3017520"/>
            <a:ext cx="5486400" cy="640080"/>
          </a:xfrm>
          <a:prstGeom prst="rect">
            <a:avLst/>
          </a:prstGeom>
          <a:noFill/>
          <a:ln/>
        </p:spPr>
        <p:txBody>
          <a:bodyPr wrap="square" rtlCol="0"/>
          <a:lstStyle>
            <a:lvl1pPr marL="0" indent="0">
              <a:buNone/>
              <a:defRPr lang="en-US" dirty="0"/>
            </a:lvl1pPr>
          </a:lstStyle>
          <a:p>
            <a:pPr marL="0" indent="0">
              <a:buNone/>
            </a:pPr>
            <a:endParaRPr lang="en-US" dirty="0"/>
          </a:p>
        </p:txBody>
      </p:sp>
      <p:sp>
        <p:nvSpPr>
          <p:cNvPr id="6" name="Shape 2"/>
          <p:cNvSpPr/>
          <p:nvPr/>
        </p:nvSpPr>
        <p:spPr>
          <a:xfrm>
            <a:off x="0" y="5079492"/>
            <a:ext cx="9144000" cy="64008"/>
          </a:xfrm>
          <a:prstGeom prst="rect">
            <a:avLst/>
          </a:prstGeom>
          <a:solidFill>
            <a:srgbClr val="D4843B"/>
          </a:solidFill>
          <a:ln/>
        </p:spPr>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_SKY">
    <p:bg>
      <p:bgPr>
        <a:solidFill>
          <a:srgbClr val="0A2E3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4A90B8"/>
          </a:solidFill>
          <a:ln/>
        </p:spPr>
      </p:sp>
      <p:sp>
        <p:nvSpPr>
          <p:cNvPr id="3" name="Text 1"/>
          <p:cNvSpPr/>
          <p:nvPr/>
        </p:nvSpPr>
        <p:spPr>
          <a:xfrm>
            <a:off x="5943600" y="320040"/>
            <a:ext cx="2743200" cy="320040"/>
          </a:xfrm>
          <a:prstGeom prst="rect">
            <a:avLst/>
          </a:prstGeom>
          <a:noFill/>
          <a:ln/>
        </p:spPr>
        <p:txBody>
          <a:bodyPr wrap="square" lIns="0" tIns="0" rIns="0" bIns="0" rtlCol="0" anchor="ctr"/>
          <a:lstStyle/>
          <a:p>
            <a:pPr marL="0" indent="0" algn="r">
              <a:buNone/>
            </a:pPr>
            <a:r>
              <a:rPr lang="en-US" sz="1100" kern="0" spc="400" dirty="0">
                <a:solidFill>
                  <a:srgbClr val="C8C1B5"/>
                </a:solidFill>
                <a:latin typeface="Calibri" pitchFamily="34" charset="0"/>
                <a:ea typeface="Calibri" pitchFamily="34" charset="-122"/>
                <a:cs typeface="Calibri" pitchFamily="34" charset="-120"/>
              </a:rPr>
              <a:t>EQ RESEARCH</a:t>
            </a:r>
            <a:endParaRPr lang="en-US" sz="1100" dirty="0"/>
          </a:p>
        </p:txBody>
      </p:sp>
      <p:sp>
        <p:nvSpPr>
          <p:cNvPr id="4" name="Text 2"/>
          <p:cNvSpPr>
            <a:spLocks noGrp="1"/>
          </p:cNvSpPr>
          <p:nvPr>
            <p:ph type="title" idx="102" hasCustomPrompt="1"/>
          </p:nvPr>
        </p:nvSpPr>
        <p:spPr>
          <a:xfrm>
            <a:off x="731520" y="1371600"/>
            <a:ext cx="7680960" cy="1463040"/>
          </a:xfrm>
          <a:prstGeom prst="rect">
            <a:avLst/>
          </a:prstGeom>
          <a:noFill/>
          <a:ln/>
        </p:spPr>
        <p:txBody>
          <a:bodyPr wrap="square" rtlCol="0"/>
          <a:lstStyle>
            <a:lvl1pPr marL="0" indent="0">
              <a:buNone/>
              <a:defRPr lang="en-US" dirty="0"/>
            </a:lvl1pPr>
          </a:lstStyle>
          <a:p>
            <a:pPr marL="0" indent="0">
              <a:buNone/>
            </a:pPr>
            <a:endParaRPr lang="en-US" dirty="0"/>
          </a:p>
        </p:txBody>
      </p:sp>
      <p:sp>
        <p:nvSpPr>
          <p:cNvPr id="5" name="Text 2"/>
          <p:cNvSpPr>
            <a:spLocks noGrp="1"/>
          </p:cNvSpPr>
          <p:nvPr>
            <p:ph type="body" idx="103" hasCustomPrompt="1"/>
          </p:nvPr>
        </p:nvSpPr>
        <p:spPr>
          <a:xfrm>
            <a:off x="731520" y="2926080"/>
            <a:ext cx="5486400" cy="731520"/>
          </a:xfrm>
          <a:prstGeom prst="rect">
            <a:avLst/>
          </a:prstGeom>
          <a:noFill/>
          <a:ln/>
        </p:spPr>
        <p:txBody>
          <a:bodyPr wrap="square" rtlCol="0"/>
          <a:lstStyle>
            <a:lvl1pPr marL="0" indent="0">
              <a:buNone/>
              <a:defRPr lang="en-US" dirty="0"/>
            </a:lvl1pPr>
          </a:lstStyle>
          <a:p>
            <a:pPr marL="0" indent="0">
              <a:buNone/>
            </a:pPr>
            <a:endParaRPr lang="en-US" dirty="0"/>
          </a:p>
        </p:txBody>
      </p:sp>
      <p:sp>
        <p:nvSpPr>
          <p:cNvPr id="6" name="Shape 2"/>
          <p:cNvSpPr/>
          <p:nvPr/>
        </p:nvSpPr>
        <p:spPr>
          <a:xfrm>
            <a:off x="0" y="5079492"/>
            <a:ext cx="9144000" cy="64008"/>
          </a:xfrm>
          <a:prstGeom prst="rect">
            <a:avLst/>
          </a:prstGeom>
          <a:solidFill>
            <a:srgbClr val="4A90B8"/>
          </a:solidFill>
          <a:ln/>
        </p:spPr>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NTENT_SKY">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0"/>
          </a:xfrm>
          <a:prstGeom prst="rect">
            <a:avLst/>
          </a:prstGeom>
          <a:solidFill>
            <a:srgbClr val="0A2E38"/>
          </a:solidFill>
          <a:ln/>
        </p:spPr>
      </p:sp>
      <p:sp>
        <p:nvSpPr>
          <p:cNvPr id="3" name="Shape 1"/>
          <p:cNvSpPr/>
          <p:nvPr/>
        </p:nvSpPr>
        <p:spPr>
          <a:xfrm>
            <a:off x="0" y="731520"/>
            <a:ext cx="9144000" cy="27432"/>
          </a:xfrm>
          <a:prstGeom prst="rect">
            <a:avLst/>
          </a:prstGeom>
          <a:solidFill>
            <a:srgbClr val="4A90B8"/>
          </a:solidFill>
          <a:ln/>
        </p:spPr>
      </p:sp>
      <p:sp>
        <p:nvSpPr>
          <p:cNvPr id="4" name="Text 2"/>
          <p:cNvSpPr>
            <a:spLocks noGrp="1"/>
          </p:cNvSpPr>
          <p:nvPr>
            <p:ph type="title" idx="102" hasCustomPrompt="1"/>
          </p:nvPr>
        </p:nvSpPr>
        <p:spPr>
          <a:xfrm>
            <a:off x="731520" y="109728"/>
            <a:ext cx="7680960" cy="512064"/>
          </a:xfrm>
          <a:prstGeom prst="rect">
            <a:avLst/>
          </a:prstGeom>
          <a:noFill/>
          <a:ln/>
        </p:spPr>
        <p:txBody>
          <a:bodyPr wrap="square" rtlCol="0"/>
          <a:lstStyle>
            <a:lvl1pPr marL="0" indent="0">
              <a:buNone/>
              <a:defRPr lang="en-US" dirty="0"/>
            </a:lvl1pPr>
          </a:lstStyle>
          <a:p>
            <a:pPr marL="0" indent="0">
              <a:buNone/>
            </a:pPr>
            <a:endParaRPr lang="en-US" dirty="0"/>
          </a:p>
        </p:txBody>
      </p:sp>
      <p:sp>
        <p:nvSpPr>
          <p:cNvPr id="5" name="Text 2"/>
          <p:cNvSpPr>
            <a:spLocks noGrp="1"/>
          </p:cNvSpPr>
          <p:nvPr>
            <p:ph type="body" idx="103" hasCustomPrompt="1"/>
          </p:nvPr>
        </p:nvSpPr>
        <p:spPr>
          <a:xfrm>
            <a:off x="731520" y="1051560"/>
            <a:ext cx="7680960" cy="3520440"/>
          </a:xfrm>
          <a:prstGeom prst="rect">
            <a:avLst/>
          </a:prstGeom>
          <a:noFill/>
          <a:ln/>
        </p:spPr>
        <p:txBody>
          <a:bodyPr wrap="square" rtlCol="0"/>
          <a:lstStyle>
            <a:lvl1pPr marL="0" indent="0">
              <a:buNone/>
              <a:defRPr lang="en-US" dirty="0"/>
            </a:lvl1pPr>
          </a:lstStyle>
          <a:p>
            <a:pPr marL="0" indent="0">
              <a:buNone/>
            </a:pPr>
            <a:endParaRPr lang="en-US" dirty="0"/>
          </a:p>
        </p:txBody>
      </p:sp>
      <p:sp>
        <p:nvSpPr>
          <p:cNvPr id="6" name="Shape 2"/>
          <p:cNvSpPr/>
          <p:nvPr/>
        </p:nvSpPr>
        <p:spPr>
          <a:xfrm>
            <a:off x="0" y="4892040"/>
            <a:ext cx="9144000" cy="251460"/>
          </a:xfrm>
          <a:prstGeom prst="rect">
            <a:avLst/>
          </a:prstGeom>
          <a:solidFill>
            <a:srgbClr val="0A2E38"/>
          </a:solidFill>
          <a:ln/>
        </p:spPr>
      </p:sp>
      <p:sp>
        <p:nvSpPr>
          <p:cNvPr id="7" name="Text 3"/>
          <p:cNvSpPr/>
          <p:nvPr/>
        </p:nvSpPr>
        <p:spPr>
          <a:xfrm>
            <a:off x="731520" y="4892040"/>
            <a:ext cx="4572000" cy="251460"/>
          </a:xfrm>
          <a:prstGeom prst="rect">
            <a:avLst/>
          </a:prstGeom>
          <a:noFill/>
          <a:ln/>
        </p:spPr>
        <p:txBody>
          <a:bodyPr wrap="square" lIns="0" tIns="0" rIns="0" bIns="0" rtlCol="0" anchor="ctr"/>
          <a:lstStyle/>
          <a:p>
            <a:pPr marL="0" indent="0">
              <a:buNone/>
            </a:pPr>
            <a:r>
              <a:rPr lang="en-US" sz="800" dirty="0">
                <a:solidFill>
                  <a:srgbClr val="C8C1B5"/>
                </a:solidFill>
                <a:latin typeface="Calibri" pitchFamily="34" charset="0"/>
                <a:ea typeface="Calibri" pitchFamily="34" charset="-122"/>
                <a:cs typeface="Calibri" pitchFamily="34" charset="-120"/>
              </a:rPr>
              <a:t>EQ RESEARCH  |  Clean Energy Policy</a:t>
            </a:r>
            <a:endParaRPr lang="en-US" sz="800"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SECTION_SKY">
    <p:bg>
      <p:bgPr>
        <a:solidFill>
          <a:srgbClr val="145A6B"/>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4A90B8"/>
          </a:solidFill>
          <a:ln/>
        </p:spPr>
      </p:sp>
      <p:sp>
        <p:nvSpPr>
          <p:cNvPr id="3" name="Text 1"/>
          <p:cNvSpPr/>
          <p:nvPr/>
        </p:nvSpPr>
        <p:spPr>
          <a:xfrm>
            <a:off x="5943600" y="320040"/>
            <a:ext cx="2743200" cy="320040"/>
          </a:xfrm>
          <a:prstGeom prst="rect">
            <a:avLst/>
          </a:prstGeom>
          <a:noFill/>
          <a:ln/>
        </p:spPr>
        <p:txBody>
          <a:bodyPr wrap="square" lIns="0" tIns="0" rIns="0" bIns="0" rtlCol="0" anchor="ctr"/>
          <a:lstStyle/>
          <a:p>
            <a:pPr marL="0" indent="0" algn="r">
              <a:buNone/>
            </a:pPr>
            <a:r>
              <a:rPr lang="en-US" sz="1100" kern="0" spc="400" dirty="0">
                <a:solidFill>
                  <a:srgbClr val="C8C1B5"/>
                </a:solidFill>
                <a:latin typeface="Calibri" pitchFamily="34" charset="0"/>
                <a:ea typeface="Calibri" pitchFamily="34" charset="-122"/>
                <a:cs typeface="Calibri" pitchFamily="34" charset="-120"/>
              </a:rPr>
              <a:t>EQ RESEARCH</a:t>
            </a:r>
            <a:endParaRPr lang="en-US" sz="1100" dirty="0"/>
          </a:p>
        </p:txBody>
      </p:sp>
      <p:sp>
        <p:nvSpPr>
          <p:cNvPr id="4" name="Text 2"/>
          <p:cNvSpPr>
            <a:spLocks noGrp="1"/>
          </p:cNvSpPr>
          <p:nvPr>
            <p:ph type="title" idx="102" hasCustomPrompt="1"/>
          </p:nvPr>
        </p:nvSpPr>
        <p:spPr>
          <a:xfrm>
            <a:off x="731520" y="1645920"/>
            <a:ext cx="7680960" cy="1280160"/>
          </a:xfrm>
          <a:prstGeom prst="rect">
            <a:avLst/>
          </a:prstGeom>
          <a:noFill/>
          <a:ln/>
        </p:spPr>
        <p:txBody>
          <a:bodyPr wrap="square" rtlCol="0"/>
          <a:lstStyle>
            <a:lvl1pPr marL="0" indent="0">
              <a:buNone/>
              <a:defRPr lang="en-US" dirty="0"/>
            </a:lvl1pPr>
          </a:lstStyle>
          <a:p>
            <a:pPr marL="0" indent="0">
              <a:buNone/>
            </a:pPr>
            <a:endParaRPr lang="en-US" dirty="0"/>
          </a:p>
        </p:txBody>
      </p:sp>
      <p:sp>
        <p:nvSpPr>
          <p:cNvPr id="5" name="Text 2"/>
          <p:cNvSpPr>
            <a:spLocks noGrp="1"/>
          </p:cNvSpPr>
          <p:nvPr>
            <p:ph type="body" idx="103" hasCustomPrompt="1"/>
          </p:nvPr>
        </p:nvSpPr>
        <p:spPr>
          <a:xfrm>
            <a:off x="731520" y="3017520"/>
            <a:ext cx="5486400" cy="640080"/>
          </a:xfrm>
          <a:prstGeom prst="rect">
            <a:avLst/>
          </a:prstGeom>
          <a:noFill/>
          <a:ln/>
        </p:spPr>
        <p:txBody>
          <a:bodyPr wrap="square" rtlCol="0"/>
          <a:lstStyle>
            <a:lvl1pPr marL="0" indent="0">
              <a:buNone/>
              <a:defRPr lang="en-US" dirty="0"/>
            </a:lvl1pPr>
          </a:lstStyle>
          <a:p>
            <a:pPr marL="0" indent="0">
              <a:buNone/>
            </a:pPr>
            <a:endParaRPr lang="en-US" dirty="0"/>
          </a:p>
        </p:txBody>
      </p:sp>
      <p:sp>
        <p:nvSpPr>
          <p:cNvPr id="6" name="Shape 2"/>
          <p:cNvSpPr/>
          <p:nvPr/>
        </p:nvSpPr>
        <p:spPr>
          <a:xfrm>
            <a:off x="0" y="5079492"/>
            <a:ext cx="9144000" cy="64008"/>
          </a:xfrm>
          <a:prstGeom prst="rect">
            <a:avLst/>
          </a:prstGeom>
          <a:solidFill>
            <a:srgbClr val="4A90B8"/>
          </a:solidFill>
          <a:ln/>
        </p:spPr>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_SLIDE">
    <p:bg>
      <p:bgPr>
        <a:solidFill>
          <a:srgbClr val="145A6B"/>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EA522"/>
          </a:solidFill>
          <a:ln/>
        </p:spPr>
        <p:txBody>
          <a:bodyPr/>
          <a:lstStyle/>
          <a:p>
            <a:endParaRPr lang="en-US"/>
          </a:p>
        </p:txBody>
      </p:sp>
      <p:sp>
        <p:nvSpPr>
          <p:cNvPr id="4" name="Text 2"/>
          <p:cNvSpPr>
            <a:spLocks noGrp="1"/>
          </p:cNvSpPr>
          <p:nvPr>
            <p:ph type="title" idx="102"/>
          </p:nvPr>
        </p:nvSpPr>
        <p:spPr>
          <a:xfrm>
            <a:off x="731520" y="1371600"/>
            <a:ext cx="7680960" cy="1463040"/>
          </a:xfrm>
          <a:prstGeom prst="rect">
            <a:avLst/>
          </a:prstGeom>
          <a:noFill/>
          <a:ln/>
        </p:spPr>
        <p:txBody>
          <a:bodyPr wrap="square" rtlCol="0"/>
          <a:lstStyle>
            <a:lvl1pPr marL="0" indent="0">
              <a:buNone/>
              <a:defRPr lang="en-US" dirty="0">
                <a:solidFill>
                  <a:schemeClr val="bg1"/>
                </a:solidFill>
              </a:defRPr>
            </a:lvl1pPr>
          </a:lstStyle>
          <a:p>
            <a:pPr marL="0" indent="0">
              <a:buNone/>
            </a:pPr>
            <a:endParaRPr lang="en-US" dirty="0"/>
          </a:p>
        </p:txBody>
      </p:sp>
      <p:sp>
        <p:nvSpPr>
          <p:cNvPr id="5" name="Text 2"/>
          <p:cNvSpPr>
            <a:spLocks noGrp="1"/>
          </p:cNvSpPr>
          <p:nvPr>
            <p:ph type="body" idx="103"/>
          </p:nvPr>
        </p:nvSpPr>
        <p:spPr>
          <a:xfrm>
            <a:off x="731520" y="2926080"/>
            <a:ext cx="5486400" cy="731520"/>
          </a:xfrm>
          <a:prstGeom prst="rect">
            <a:avLst/>
          </a:prstGeom>
          <a:noFill/>
          <a:ln/>
        </p:spPr>
        <p:txBody>
          <a:bodyPr wrap="square" rtlCol="0"/>
          <a:lstStyle>
            <a:lvl1pPr marL="0" indent="0">
              <a:buNone/>
              <a:defRPr lang="en-US" dirty="0">
                <a:solidFill>
                  <a:schemeClr val="bg1"/>
                </a:solidFill>
              </a:defRPr>
            </a:lvl1pPr>
          </a:lstStyle>
          <a:p>
            <a:pPr marL="0" indent="0">
              <a:buNone/>
            </a:pPr>
            <a:endParaRPr lang="en-US" dirty="0"/>
          </a:p>
        </p:txBody>
      </p:sp>
      <p:sp>
        <p:nvSpPr>
          <p:cNvPr id="6" name="Shape 2"/>
          <p:cNvSpPr/>
          <p:nvPr/>
        </p:nvSpPr>
        <p:spPr>
          <a:xfrm>
            <a:off x="0" y="5079492"/>
            <a:ext cx="9144000" cy="64008"/>
          </a:xfrm>
          <a:prstGeom prst="rect">
            <a:avLst/>
          </a:prstGeom>
          <a:solidFill>
            <a:srgbClr val="EEA522"/>
          </a:solidFill>
          <a:ln/>
        </p:spPr>
        <p:txBody>
          <a:bodyPr/>
          <a:lstStyle/>
          <a:p>
            <a:endParaRPr lang="en-US"/>
          </a:p>
        </p:txBody>
      </p:sp>
    </p:spTree>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_DIVIDER">
    <p:bg>
      <p:bgPr>
        <a:solidFill>
          <a:srgbClr val="145A6B"/>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C4983B"/>
          </a:solidFill>
          <a:ln/>
        </p:spPr>
      </p:sp>
      <p:sp>
        <p:nvSpPr>
          <p:cNvPr id="3" name="Text 1"/>
          <p:cNvSpPr/>
          <p:nvPr/>
        </p:nvSpPr>
        <p:spPr>
          <a:xfrm>
            <a:off x="5943600" y="320040"/>
            <a:ext cx="2743200" cy="320040"/>
          </a:xfrm>
          <a:prstGeom prst="rect">
            <a:avLst/>
          </a:prstGeom>
          <a:noFill/>
          <a:ln/>
        </p:spPr>
        <p:txBody>
          <a:bodyPr wrap="square" lIns="0" tIns="0" rIns="0" bIns="0" rtlCol="0" anchor="ctr"/>
          <a:lstStyle/>
          <a:p>
            <a:pPr marL="0" indent="0" algn="r">
              <a:buNone/>
            </a:pPr>
            <a:r>
              <a:rPr lang="en-US" sz="1100" kern="0" spc="400" dirty="0">
                <a:solidFill>
                  <a:srgbClr val="C8C1B5"/>
                </a:solidFill>
                <a:latin typeface="Calibri" pitchFamily="34" charset="0"/>
                <a:ea typeface="Calibri" pitchFamily="34" charset="-122"/>
                <a:cs typeface="Calibri" pitchFamily="34" charset="-120"/>
              </a:rPr>
              <a:t>EQ RESEARCH</a:t>
            </a:r>
            <a:endParaRPr lang="en-US" sz="1100" dirty="0"/>
          </a:p>
        </p:txBody>
      </p:sp>
      <p:sp>
        <p:nvSpPr>
          <p:cNvPr id="4" name="Text 2"/>
          <p:cNvSpPr>
            <a:spLocks noGrp="1"/>
          </p:cNvSpPr>
          <p:nvPr>
            <p:ph type="title" idx="102"/>
          </p:nvPr>
        </p:nvSpPr>
        <p:spPr>
          <a:xfrm>
            <a:off x="731520" y="1645920"/>
            <a:ext cx="7680960" cy="1280160"/>
          </a:xfrm>
          <a:prstGeom prst="rect">
            <a:avLst/>
          </a:prstGeom>
          <a:noFill/>
          <a:ln/>
        </p:spPr>
        <p:txBody>
          <a:bodyPr wrap="square" rtlCol="0"/>
          <a:lstStyle>
            <a:lvl1pPr marL="0" indent="0">
              <a:buNone/>
              <a:defRPr lang="en-US" dirty="0">
                <a:solidFill>
                  <a:schemeClr val="bg1"/>
                </a:solidFill>
              </a:defRPr>
            </a:lvl1pPr>
          </a:lstStyle>
          <a:p>
            <a:pPr marL="0" indent="0">
              <a:buNone/>
            </a:pPr>
            <a:endParaRPr lang="en-US" dirty="0"/>
          </a:p>
        </p:txBody>
      </p:sp>
      <p:sp>
        <p:nvSpPr>
          <p:cNvPr id="5" name="Text 2"/>
          <p:cNvSpPr>
            <a:spLocks noGrp="1"/>
          </p:cNvSpPr>
          <p:nvPr>
            <p:ph type="body" idx="103"/>
          </p:nvPr>
        </p:nvSpPr>
        <p:spPr>
          <a:xfrm>
            <a:off x="731520" y="3017520"/>
            <a:ext cx="5486400" cy="640080"/>
          </a:xfrm>
          <a:prstGeom prst="rect">
            <a:avLst/>
          </a:prstGeom>
          <a:noFill/>
          <a:ln/>
        </p:spPr>
        <p:txBody>
          <a:bodyPr wrap="square" rtlCol="0"/>
          <a:lstStyle>
            <a:lvl1pPr marL="0" indent="0">
              <a:buNone/>
              <a:defRPr lang="en-US" dirty="0">
                <a:solidFill>
                  <a:schemeClr val="bg1"/>
                </a:solidFill>
              </a:defRPr>
            </a:lvl1pPr>
          </a:lstStyle>
          <a:p>
            <a:pPr marL="0" indent="0">
              <a:buNone/>
            </a:pPr>
            <a:endParaRPr lang="en-US" dirty="0"/>
          </a:p>
        </p:txBody>
      </p:sp>
      <p:sp>
        <p:nvSpPr>
          <p:cNvPr id="6" name="Shape 2"/>
          <p:cNvSpPr/>
          <p:nvPr/>
        </p:nvSpPr>
        <p:spPr>
          <a:xfrm>
            <a:off x="0" y="5079492"/>
            <a:ext cx="9144000" cy="64008"/>
          </a:xfrm>
          <a:prstGeom prst="rect">
            <a:avLst/>
          </a:prstGeom>
          <a:solidFill>
            <a:srgbClr val="C4983B"/>
          </a:solidFill>
          <a:ln/>
        </p:spPr>
      </p:sp>
    </p:spTree>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ONTENT">
    <p:bg>
      <p:bgPr>
        <a:solidFill>
          <a:srgbClr val="FAFAF7"/>
        </a:solidFill>
        <a:effectLst/>
      </p:bgPr>
    </p:bg>
    <p:spTree>
      <p:nvGrpSpPr>
        <p:cNvPr id="1" name=""/>
        <p:cNvGrpSpPr/>
        <p:nvPr/>
      </p:nvGrpSpPr>
      <p:grpSpPr>
        <a:xfrm>
          <a:off x="0" y="0"/>
          <a:ext cx="0" cy="0"/>
          <a:chOff x="0" y="0"/>
          <a:chExt cx="0" cy="0"/>
        </a:xfrm>
      </p:grpSpPr>
      <p:sp>
        <p:nvSpPr>
          <p:cNvPr id="6" name="Shape 2"/>
          <p:cNvSpPr/>
          <p:nvPr/>
        </p:nvSpPr>
        <p:spPr>
          <a:xfrm>
            <a:off x="0" y="4892040"/>
            <a:ext cx="9144000" cy="251460"/>
          </a:xfrm>
          <a:prstGeom prst="rect">
            <a:avLst/>
          </a:prstGeom>
          <a:solidFill>
            <a:srgbClr val="145A6B"/>
          </a:solidFill>
          <a:ln/>
        </p:spPr>
        <p:txBody>
          <a:bodyPr/>
          <a:lstStyle/>
          <a:p>
            <a:endParaRPr lang="en-US"/>
          </a:p>
        </p:txBody>
      </p:sp>
      <p:sp>
        <p:nvSpPr>
          <p:cNvPr id="2" name="Shape 0"/>
          <p:cNvSpPr/>
          <p:nvPr/>
        </p:nvSpPr>
        <p:spPr>
          <a:xfrm>
            <a:off x="0" y="0"/>
            <a:ext cx="9144000" cy="731520"/>
          </a:xfrm>
          <a:prstGeom prst="rect">
            <a:avLst/>
          </a:prstGeom>
          <a:solidFill>
            <a:srgbClr val="145A6B"/>
          </a:solidFill>
          <a:ln/>
        </p:spPr>
        <p:txBody>
          <a:bodyPr/>
          <a:lstStyle/>
          <a:p>
            <a:endParaRPr lang="en-US"/>
          </a:p>
        </p:txBody>
      </p:sp>
      <p:sp>
        <p:nvSpPr>
          <p:cNvPr id="3" name="Shape 1"/>
          <p:cNvSpPr/>
          <p:nvPr/>
        </p:nvSpPr>
        <p:spPr>
          <a:xfrm>
            <a:off x="0" y="731520"/>
            <a:ext cx="9144000" cy="27432"/>
          </a:xfrm>
          <a:prstGeom prst="rect">
            <a:avLst/>
          </a:prstGeom>
          <a:solidFill>
            <a:srgbClr val="EEA522"/>
          </a:solidFill>
          <a:ln/>
        </p:spPr>
        <p:txBody>
          <a:bodyPr/>
          <a:lstStyle/>
          <a:p>
            <a:endParaRPr lang="en-US"/>
          </a:p>
        </p:txBody>
      </p:sp>
      <p:sp>
        <p:nvSpPr>
          <p:cNvPr id="4" name="Text 2"/>
          <p:cNvSpPr>
            <a:spLocks noGrp="1"/>
          </p:cNvSpPr>
          <p:nvPr>
            <p:ph type="title" idx="102"/>
          </p:nvPr>
        </p:nvSpPr>
        <p:spPr>
          <a:xfrm>
            <a:off x="234892" y="109728"/>
            <a:ext cx="7550091" cy="512064"/>
          </a:xfrm>
          <a:prstGeom prst="rect">
            <a:avLst/>
          </a:prstGeom>
          <a:noFill/>
          <a:ln/>
        </p:spPr>
        <p:txBody>
          <a:bodyPr wrap="square" lIns="45720" rIns="45720" rtlCol="0" anchor="ctr" anchorCtr="0"/>
          <a:lstStyle>
            <a:lvl1pPr marL="0" indent="0" algn="l">
              <a:buNone/>
              <a:defRPr lang="en-US" sz="3600" dirty="0">
                <a:solidFill>
                  <a:schemeClr val="bg1"/>
                </a:solidFill>
              </a:defRPr>
            </a:lvl1pPr>
          </a:lstStyle>
          <a:p>
            <a:pPr marL="0" indent="0">
              <a:buNone/>
            </a:pPr>
            <a:endParaRPr lang="en-US" dirty="0"/>
          </a:p>
        </p:txBody>
      </p:sp>
      <p:sp>
        <p:nvSpPr>
          <p:cNvPr id="5" name="Text 2"/>
          <p:cNvSpPr>
            <a:spLocks noGrp="1"/>
          </p:cNvSpPr>
          <p:nvPr>
            <p:ph type="body" idx="103" hasCustomPrompt="1"/>
          </p:nvPr>
        </p:nvSpPr>
        <p:spPr>
          <a:xfrm>
            <a:off x="234892" y="978408"/>
            <a:ext cx="8690033" cy="3749040"/>
          </a:xfrm>
          <a:prstGeom prst="rect">
            <a:avLst/>
          </a:prstGeom>
          <a:noFill/>
          <a:ln/>
        </p:spPr>
        <p:txBody>
          <a:bodyPr wrap="square" rtlCol="0"/>
          <a:lstStyle>
            <a:lvl1pPr marL="0" indent="0">
              <a:buNone/>
              <a:defRPr lang="en-US" dirty="0"/>
            </a:lvl1pPr>
          </a:lstStyle>
          <a:p>
            <a:pPr marL="0" indent="0">
              <a:buNone/>
            </a:pPr>
            <a:endParaRPr lang="en-US" dirty="0"/>
          </a:p>
        </p:txBody>
      </p:sp>
      <p:sp>
        <p:nvSpPr>
          <p:cNvPr id="7" name="Text 3"/>
          <p:cNvSpPr/>
          <p:nvPr/>
        </p:nvSpPr>
        <p:spPr>
          <a:xfrm>
            <a:off x="234892" y="4892040"/>
            <a:ext cx="2189526" cy="251460"/>
          </a:xfrm>
          <a:prstGeom prst="rect">
            <a:avLst/>
          </a:prstGeom>
          <a:noFill/>
          <a:ln/>
        </p:spPr>
        <p:txBody>
          <a:bodyPr wrap="square" lIns="0" tIns="0" rIns="0" bIns="0" rtlCol="0" anchor="ctr"/>
          <a:lstStyle/>
          <a:p>
            <a:pPr marL="0" indent="0">
              <a:buNone/>
            </a:pPr>
            <a:r>
              <a:rPr lang="en-US" sz="1000" dirty="0">
                <a:solidFill>
                  <a:schemeClr val="bg2"/>
                </a:solidFill>
                <a:latin typeface="Avenir Next LT Pro Demi" panose="020F0502020204030204" pitchFamily="34" charset="0"/>
                <a:ea typeface="Calibri" pitchFamily="34" charset="-122"/>
                <a:cs typeface="Calibri" pitchFamily="34" charset="-120"/>
              </a:rPr>
              <a:t>www.eq-research.com</a:t>
            </a:r>
            <a:endParaRPr lang="en-US" sz="1000" dirty="0">
              <a:solidFill>
                <a:schemeClr val="bg2"/>
              </a:solidFill>
              <a:latin typeface="Avenir Next LT Pro Demi" panose="020F0502020204030204" pitchFamily="34" charset="0"/>
            </a:endParaRPr>
          </a:p>
        </p:txBody>
      </p:sp>
      <p:pic>
        <p:nvPicPr>
          <p:cNvPr id="9" name="Picture 8">
            <a:extLst>
              <a:ext uri="{FF2B5EF4-FFF2-40B4-BE49-F238E27FC236}">
                <a16:creationId xmlns:a16="http://schemas.microsoft.com/office/drawing/2014/main" id="{3D63D600-AAD3-0640-FB1C-21CED80D6AFB}"/>
              </a:ext>
            </a:extLst>
          </p:cNvPr>
          <p:cNvPicPr>
            <a:picLocks noChangeAspect="1"/>
          </p:cNvPicPr>
          <p:nvPr userDrawn="1"/>
        </p:nvPicPr>
        <p:blipFill>
          <a:blip r:embed="rId2">
            <a:alphaModFix amt="89000"/>
          </a:blip>
          <a:srcRect r="69821"/>
          <a:stretch>
            <a:fillRect/>
          </a:stretch>
        </p:blipFill>
        <p:spPr>
          <a:xfrm>
            <a:off x="8352188" y="109728"/>
            <a:ext cx="694390" cy="508112"/>
          </a:xfrm>
          <a:prstGeom prst="rect">
            <a:avLst/>
          </a:prstGeom>
        </p:spPr>
      </p:pic>
    </p:spTree>
  </p:cSld>
  <p:clrMapOvr>
    <a:masterClrMapping/>
  </p:clrMapOvr>
  <p:hf hdr="0" ftr="0" dt="0"/>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WO_COLUMN">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0"/>
          </a:xfrm>
          <a:prstGeom prst="rect">
            <a:avLst/>
          </a:prstGeom>
          <a:solidFill>
            <a:srgbClr val="145A6B"/>
          </a:solidFill>
          <a:ln/>
        </p:spPr>
        <p:txBody>
          <a:bodyPr/>
          <a:lstStyle/>
          <a:p>
            <a:endParaRPr lang="en-US"/>
          </a:p>
        </p:txBody>
      </p:sp>
      <p:sp>
        <p:nvSpPr>
          <p:cNvPr id="3" name="Shape 1"/>
          <p:cNvSpPr/>
          <p:nvPr/>
        </p:nvSpPr>
        <p:spPr>
          <a:xfrm>
            <a:off x="0" y="731520"/>
            <a:ext cx="9144000" cy="27432"/>
          </a:xfrm>
          <a:prstGeom prst="rect">
            <a:avLst/>
          </a:prstGeom>
          <a:solidFill>
            <a:srgbClr val="EEA522"/>
          </a:solidFill>
          <a:ln/>
        </p:spPr>
        <p:txBody>
          <a:bodyPr/>
          <a:lstStyle/>
          <a:p>
            <a:endParaRPr lang="en-US"/>
          </a:p>
        </p:txBody>
      </p:sp>
      <p:sp>
        <p:nvSpPr>
          <p:cNvPr id="4" name="Text 2"/>
          <p:cNvSpPr>
            <a:spLocks noGrp="1"/>
          </p:cNvSpPr>
          <p:nvPr>
            <p:ph type="title" idx="102"/>
          </p:nvPr>
        </p:nvSpPr>
        <p:spPr>
          <a:xfrm>
            <a:off x="247650" y="109728"/>
            <a:ext cx="7534275" cy="512064"/>
          </a:xfrm>
          <a:prstGeom prst="rect">
            <a:avLst/>
          </a:prstGeom>
          <a:noFill/>
          <a:ln/>
        </p:spPr>
        <p:txBody>
          <a:bodyPr wrap="square" lIns="45720" rIns="45720" rtlCol="0"/>
          <a:lstStyle>
            <a:lvl1pPr marL="0" indent="0" algn="l">
              <a:buNone/>
              <a:defRPr lang="en-US" sz="3600" dirty="0">
                <a:solidFill>
                  <a:schemeClr val="bg1"/>
                </a:solidFill>
              </a:defRPr>
            </a:lvl1pPr>
          </a:lstStyle>
          <a:p>
            <a:pPr marL="0" indent="0">
              <a:buNone/>
            </a:pPr>
            <a:endParaRPr lang="en-US" dirty="0"/>
          </a:p>
        </p:txBody>
      </p:sp>
      <p:sp>
        <p:nvSpPr>
          <p:cNvPr id="5" name="Text 2"/>
          <p:cNvSpPr>
            <a:spLocks noGrp="1"/>
          </p:cNvSpPr>
          <p:nvPr>
            <p:ph type="body" idx="103" hasCustomPrompt="1"/>
          </p:nvPr>
        </p:nvSpPr>
        <p:spPr>
          <a:xfrm>
            <a:off x="361951" y="1051560"/>
            <a:ext cx="3935730" cy="3520440"/>
          </a:xfrm>
          <a:prstGeom prst="rect">
            <a:avLst/>
          </a:prstGeom>
          <a:noFill/>
          <a:ln/>
        </p:spPr>
        <p:txBody>
          <a:bodyPr wrap="square" rtlCol="0"/>
          <a:lstStyle>
            <a:lvl1pPr marL="0" indent="0">
              <a:buNone/>
              <a:defRPr lang="en-US" dirty="0"/>
            </a:lvl1pPr>
          </a:lstStyle>
          <a:p>
            <a:pPr marL="0" indent="0">
              <a:buNone/>
            </a:pPr>
            <a:endParaRPr lang="en-US" dirty="0"/>
          </a:p>
        </p:txBody>
      </p:sp>
      <p:sp>
        <p:nvSpPr>
          <p:cNvPr id="6" name="Text 2"/>
          <p:cNvSpPr>
            <a:spLocks noGrp="1"/>
          </p:cNvSpPr>
          <p:nvPr>
            <p:ph type="body" idx="104" hasCustomPrompt="1"/>
          </p:nvPr>
        </p:nvSpPr>
        <p:spPr>
          <a:xfrm>
            <a:off x="4846319" y="1051560"/>
            <a:ext cx="3935730" cy="3520440"/>
          </a:xfrm>
          <a:prstGeom prst="rect">
            <a:avLst/>
          </a:prstGeom>
          <a:noFill/>
          <a:ln/>
        </p:spPr>
        <p:txBody>
          <a:bodyPr wrap="square" rtlCol="0"/>
          <a:lstStyle>
            <a:lvl1pPr marL="0" indent="0">
              <a:buNone/>
              <a:defRPr lang="en-US" dirty="0"/>
            </a:lvl1pPr>
          </a:lstStyle>
          <a:p>
            <a:pPr marL="0" indent="0">
              <a:buNone/>
            </a:pPr>
            <a:endParaRPr lang="en-US" dirty="0"/>
          </a:p>
        </p:txBody>
      </p:sp>
      <p:sp>
        <p:nvSpPr>
          <p:cNvPr id="7" name="Shape 2"/>
          <p:cNvSpPr/>
          <p:nvPr/>
        </p:nvSpPr>
        <p:spPr>
          <a:xfrm>
            <a:off x="0" y="4892040"/>
            <a:ext cx="9144000" cy="251460"/>
          </a:xfrm>
          <a:prstGeom prst="rect">
            <a:avLst/>
          </a:prstGeom>
          <a:solidFill>
            <a:srgbClr val="145A6B"/>
          </a:solidFill>
          <a:ln/>
        </p:spPr>
        <p:txBody>
          <a:bodyPr/>
          <a:lstStyle/>
          <a:p>
            <a:endParaRPr lang="en-US"/>
          </a:p>
        </p:txBody>
      </p:sp>
      <p:pic>
        <p:nvPicPr>
          <p:cNvPr id="9" name="Picture 8">
            <a:extLst>
              <a:ext uri="{FF2B5EF4-FFF2-40B4-BE49-F238E27FC236}">
                <a16:creationId xmlns:a16="http://schemas.microsoft.com/office/drawing/2014/main" id="{A7B80DBB-530C-0688-E096-17830C6FC456}"/>
              </a:ext>
            </a:extLst>
          </p:cNvPr>
          <p:cNvPicPr>
            <a:picLocks noChangeAspect="1"/>
          </p:cNvPicPr>
          <p:nvPr userDrawn="1"/>
        </p:nvPicPr>
        <p:blipFill>
          <a:blip r:embed="rId2">
            <a:alphaModFix amt="89000"/>
          </a:blip>
          <a:srcRect r="69821"/>
          <a:stretch>
            <a:fillRect/>
          </a:stretch>
        </p:blipFill>
        <p:spPr>
          <a:xfrm>
            <a:off x="8352188" y="109728"/>
            <a:ext cx="694390" cy="508112"/>
          </a:xfrm>
          <a:prstGeom prst="rect">
            <a:avLst/>
          </a:prstGeom>
        </p:spPr>
      </p:pic>
      <p:sp>
        <p:nvSpPr>
          <p:cNvPr id="10" name="Text 3">
            <a:extLst>
              <a:ext uri="{FF2B5EF4-FFF2-40B4-BE49-F238E27FC236}">
                <a16:creationId xmlns:a16="http://schemas.microsoft.com/office/drawing/2014/main" id="{3E6693E4-1738-332C-3C0E-70F91BF33B7F}"/>
              </a:ext>
            </a:extLst>
          </p:cNvPr>
          <p:cNvSpPr/>
          <p:nvPr userDrawn="1"/>
        </p:nvSpPr>
        <p:spPr>
          <a:xfrm>
            <a:off x="234892" y="4892040"/>
            <a:ext cx="2189526" cy="251460"/>
          </a:xfrm>
          <a:prstGeom prst="rect">
            <a:avLst/>
          </a:prstGeom>
          <a:noFill/>
          <a:ln/>
        </p:spPr>
        <p:txBody>
          <a:bodyPr wrap="square" lIns="0" tIns="0" rIns="0" bIns="0" rtlCol="0" anchor="ctr"/>
          <a:lstStyle/>
          <a:p>
            <a:pPr marL="0" indent="0">
              <a:buNone/>
            </a:pPr>
            <a:r>
              <a:rPr lang="en-US" sz="1000" dirty="0">
                <a:solidFill>
                  <a:schemeClr val="bg2"/>
                </a:solidFill>
                <a:latin typeface="Avenir Next LT Pro Demi" panose="020F0502020204030204" pitchFamily="34" charset="0"/>
                <a:ea typeface="Calibri" pitchFamily="34" charset="-122"/>
                <a:cs typeface="Calibri" pitchFamily="34" charset="-120"/>
              </a:rPr>
              <a:t>www.eq-research.com</a:t>
            </a:r>
            <a:endParaRPr lang="en-US" sz="1000" dirty="0">
              <a:solidFill>
                <a:schemeClr val="bg2"/>
              </a:solidFill>
              <a:latin typeface="Avenir Next LT Pro Demi" panose="020F0502020204030204" pitchFamily="34" charset="0"/>
            </a:endParaRPr>
          </a:p>
        </p:txBody>
      </p:sp>
    </p:spTree>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MPARISON">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0"/>
          </a:xfrm>
          <a:prstGeom prst="rect">
            <a:avLst/>
          </a:prstGeom>
          <a:solidFill>
            <a:srgbClr val="0A2E38"/>
          </a:solidFill>
          <a:ln/>
        </p:spPr>
      </p:sp>
      <p:sp>
        <p:nvSpPr>
          <p:cNvPr id="3" name="Shape 1"/>
          <p:cNvSpPr/>
          <p:nvPr/>
        </p:nvSpPr>
        <p:spPr>
          <a:xfrm>
            <a:off x="0" y="731520"/>
            <a:ext cx="9144000" cy="27432"/>
          </a:xfrm>
          <a:prstGeom prst="rect">
            <a:avLst/>
          </a:prstGeom>
          <a:solidFill>
            <a:srgbClr val="C4983B"/>
          </a:solidFill>
          <a:ln/>
        </p:spPr>
      </p:sp>
      <p:sp>
        <p:nvSpPr>
          <p:cNvPr id="4" name="Text 2"/>
          <p:cNvSpPr>
            <a:spLocks noGrp="1"/>
          </p:cNvSpPr>
          <p:nvPr>
            <p:ph type="title" idx="102" hasCustomPrompt="1"/>
          </p:nvPr>
        </p:nvSpPr>
        <p:spPr>
          <a:xfrm>
            <a:off x="731520" y="109728"/>
            <a:ext cx="7680960" cy="512064"/>
          </a:xfrm>
          <a:prstGeom prst="rect">
            <a:avLst/>
          </a:prstGeom>
          <a:noFill/>
          <a:ln/>
        </p:spPr>
        <p:txBody>
          <a:bodyPr wrap="square" rtlCol="0"/>
          <a:lstStyle>
            <a:lvl1pPr marL="0" indent="0">
              <a:buNone/>
              <a:defRPr lang="en-US" dirty="0"/>
            </a:lvl1pPr>
          </a:lstStyle>
          <a:p>
            <a:pPr marL="0" indent="0">
              <a:buNone/>
            </a:pPr>
            <a:endParaRPr lang="en-US" dirty="0"/>
          </a:p>
        </p:txBody>
      </p:sp>
      <p:sp>
        <p:nvSpPr>
          <p:cNvPr id="5" name="Shape 2"/>
          <p:cNvSpPr/>
          <p:nvPr/>
        </p:nvSpPr>
        <p:spPr>
          <a:xfrm>
            <a:off x="731520" y="1051560"/>
            <a:ext cx="3383280" cy="3520440"/>
          </a:xfrm>
          <a:prstGeom prst="rect">
            <a:avLst/>
          </a:prstGeom>
          <a:solidFill>
            <a:srgbClr val="FFFFFF"/>
          </a:solidFill>
          <a:ln/>
          <a:effectLst>
            <a:outerShdw blurRad="50800" dist="12700" dir="8100000" algn="bl" rotWithShape="0">
              <a:srgbClr val="000000">
                <a:alpha val="8000"/>
              </a:srgbClr>
            </a:outerShdw>
          </a:effectLst>
        </p:spPr>
      </p:sp>
      <p:sp>
        <p:nvSpPr>
          <p:cNvPr id="6" name="Shape 3"/>
          <p:cNvSpPr/>
          <p:nvPr/>
        </p:nvSpPr>
        <p:spPr>
          <a:xfrm>
            <a:off x="5029200" y="1051560"/>
            <a:ext cx="3383280" cy="3520440"/>
          </a:xfrm>
          <a:prstGeom prst="rect">
            <a:avLst/>
          </a:prstGeom>
          <a:solidFill>
            <a:srgbClr val="FFFFFF"/>
          </a:solidFill>
          <a:ln/>
          <a:effectLst>
            <a:outerShdw blurRad="50800" dist="12700" dir="8100000" algn="bl" rotWithShape="0">
              <a:srgbClr val="000000">
                <a:alpha val="8000"/>
              </a:srgbClr>
            </a:outerShdw>
          </a:effectLst>
        </p:spPr>
      </p:sp>
      <p:sp>
        <p:nvSpPr>
          <p:cNvPr id="7" name="Text 4"/>
          <p:cNvSpPr>
            <a:spLocks noGrp="1"/>
          </p:cNvSpPr>
          <p:nvPr>
            <p:ph type="body" idx="105" hasCustomPrompt="1"/>
          </p:nvPr>
        </p:nvSpPr>
        <p:spPr>
          <a:xfrm>
            <a:off x="1005840" y="1234440"/>
            <a:ext cx="2834640" cy="3154680"/>
          </a:xfrm>
          <a:prstGeom prst="rect">
            <a:avLst/>
          </a:prstGeom>
          <a:noFill/>
          <a:ln/>
        </p:spPr>
        <p:txBody>
          <a:bodyPr wrap="square" rtlCol="0"/>
          <a:lstStyle>
            <a:lvl1pPr marL="0" indent="0">
              <a:buNone/>
              <a:defRPr lang="en-US" dirty="0"/>
            </a:lvl1pPr>
          </a:lstStyle>
          <a:p>
            <a:pPr marL="0" indent="0">
              <a:buNone/>
            </a:pPr>
            <a:endParaRPr lang="en-US" dirty="0"/>
          </a:p>
        </p:txBody>
      </p:sp>
      <p:sp>
        <p:nvSpPr>
          <p:cNvPr id="8" name="Text 4"/>
          <p:cNvSpPr>
            <a:spLocks noGrp="1"/>
          </p:cNvSpPr>
          <p:nvPr>
            <p:ph type="body" idx="106" hasCustomPrompt="1"/>
          </p:nvPr>
        </p:nvSpPr>
        <p:spPr>
          <a:xfrm>
            <a:off x="5303520" y="1234440"/>
            <a:ext cx="2834640" cy="3154680"/>
          </a:xfrm>
          <a:prstGeom prst="rect">
            <a:avLst/>
          </a:prstGeom>
          <a:noFill/>
          <a:ln/>
        </p:spPr>
        <p:txBody>
          <a:bodyPr wrap="square" rtlCol="0"/>
          <a:lstStyle>
            <a:lvl1pPr marL="0" indent="0">
              <a:buNone/>
              <a:defRPr lang="en-US" dirty="0"/>
            </a:lvl1pPr>
          </a:lstStyle>
          <a:p>
            <a:pPr marL="0" indent="0">
              <a:buNone/>
            </a:pPr>
            <a:endParaRPr lang="en-US" dirty="0"/>
          </a:p>
        </p:txBody>
      </p:sp>
      <p:sp>
        <p:nvSpPr>
          <p:cNvPr id="9" name="Shape 4"/>
          <p:cNvSpPr/>
          <p:nvPr/>
        </p:nvSpPr>
        <p:spPr>
          <a:xfrm>
            <a:off x="0" y="4892040"/>
            <a:ext cx="9144000" cy="251460"/>
          </a:xfrm>
          <a:prstGeom prst="rect">
            <a:avLst/>
          </a:prstGeom>
          <a:solidFill>
            <a:srgbClr val="0A2E38"/>
          </a:solidFill>
          <a:ln/>
        </p:spPr>
      </p:sp>
      <p:sp>
        <p:nvSpPr>
          <p:cNvPr id="10" name="Text 5"/>
          <p:cNvSpPr/>
          <p:nvPr/>
        </p:nvSpPr>
        <p:spPr>
          <a:xfrm>
            <a:off x="731520" y="4892040"/>
            <a:ext cx="4572000" cy="251460"/>
          </a:xfrm>
          <a:prstGeom prst="rect">
            <a:avLst/>
          </a:prstGeom>
          <a:noFill/>
          <a:ln/>
        </p:spPr>
        <p:txBody>
          <a:bodyPr wrap="square" lIns="0" tIns="0" rIns="0" bIns="0" rtlCol="0" anchor="ctr"/>
          <a:lstStyle/>
          <a:p>
            <a:pPr marL="0" indent="0">
              <a:buNone/>
            </a:pPr>
            <a:r>
              <a:rPr lang="en-US" sz="800" dirty="0">
                <a:solidFill>
                  <a:srgbClr val="C8C1B5"/>
                </a:solidFill>
                <a:latin typeface="Calibri" pitchFamily="34" charset="0"/>
                <a:ea typeface="Calibri" pitchFamily="34" charset="-122"/>
                <a:cs typeface="Calibri" pitchFamily="34" charset="-120"/>
              </a:rPr>
              <a:t>EQ RESEARCH  |  Clean Energy Policy</a:t>
            </a:r>
            <a:endParaRPr lang="en-US" sz="800" dirty="0"/>
          </a:p>
        </p:txBody>
      </p:sp>
    </p:spTree>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LANK">
    <p:bg>
      <p:bgPr>
        <a:solidFill>
          <a:srgbClr val="FAFAF7"/>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A2E38"/>
          </a:solidFill>
          <a:ln/>
        </p:spPr>
      </p:sp>
      <p:sp>
        <p:nvSpPr>
          <p:cNvPr id="3" name="Shape 1"/>
          <p:cNvSpPr/>
          <p:nvPr/>
        </p:nvSpPr>
        <p:spPr>
          <a:xfrm>
            <a:off x="0" y="5079492"/>
            <a:ext cx="9144000" cy="64008"/>
          </a:xfrm>
          <a:prstGeom prst="rect">
            <a:avLst/>
          </a:prstGeom>
          <a:solidFill>
            <a:srgbClr val="0A2E38"/>
          </a:solidFill>
          <a:ln/>
        </p:spPr>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LOSING">
    <p:bg>
      <p:bgPr>
        <a:solidFill>
          <a:srgbClr val="0A2E3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C4983B"/>
          </a:solidFill>
          <a:ln/>
        </p:spPr>
      </p:sp>
      <p:sp>
        <p:nvSpPr>
          <p:cNvPr id="3" name="Text 1"/>
          <p:cNvSpPr>
            <a:spLocks noGrp="1"/>
          </p:cNvSpPr>
          <p:nvPr>
            <p:ph type="title" idx="101" hasCustomPrompt="1"/>
          </p:nvPr>
        </p:nvSpPr>
        <p:spPr>
          <a:xfrm>
            <a:off x="914400" y="1463040"/>
            <a:ext cx="7315200" cy="1097280"/>
          </a:xfrm>
          <a:prstGeom prst="rect">
            <a:avLst/>
          </a:prstGeom>
          <a:noFill/>
          <a:ln/>
        </p:spPr>
        <p:txBody>
          <a:bodyPr wrap="square" rtlCol="0"/>
          <a:lstStyle>
            <a:lvl1pPr marL="0" indent="0">
              <a:buNone/>
              <a:defRPr lang="en-US" dirty="0"/>
            </a:lvl1pPr>
          </a:lstStyle>
          <a:p>
            <a:pPr marL="0" indent="0">
              <a:buNone/>
            </a:pPr>
            <a:endParaRPr lang="en-US" dirty="0"/>
          </a:p>
        </p:txBody>
      </p:sp>
      <p:sp>
        <p:nvSpPr>
          <p:cNvPr id="4" name="Text 1"/>
          <p:cNvSpPr>
            <a:spLocks noGrp="1"/>
          </p:cNvSpPr>
          <p:nvPr>
            <p:ph type="body" idx="102" hasCustomPrompt="1"/>
          </p:nvPr>
        </p:nvSpPr>
        <p:spPr>
          <a:xfrm>
            <a:off x="914400" y="2743200"/>
            <a:ext cx="7315200" cy="731520"/>
          </a:xfrm>
          <a:prstGeom prst="rect">
            <a:avLst/>
          </a:prstGeom>
          <a:noFill/>
          <a:ln/>
        </p:spPr>
        <p:txBody>
          <a:bodyPr wrap="square" rtlCol="0"/>
          <a:lstStyle>
            <a:lvl1pPr marL="0" indent="0">
              <a:buNone/>
              <a:defRPr lang="en-US" dirty="0"/>
            </a:lvl1pPr>
          </a:lstStyle>
          <a:p>
            <a:pPr marL="0" indent="0">
              <a:buNone/>
            </a:pPr>
            <a:endParaRPr lang="en-US" dirty="0"/>
          </a:p>
        </p:txBody>
      </p:sp>
      <p:sp>
        <p:nvSpPr>
          <p:cNvPr id="5" name="Text 1"/>
          <p:cNvSpPr/>
          <p:nvPr/>
        </p:nvSpPr>
        <p:spPr>
          <a:xfrm>
            <a:off x="3200400" y="4023360"/>
            <a:ext cx="2743200" cy="365760"/>
          </a:xfrm>
          <a:prstGeom prst="rect">
            <a:avLst/>
          </a:prstGeom>
          <a:noFill/>
          <a:ln/>
        </p:spPr>
        <p:txBody>
          <a:bodyPr wrap="square" lIns="0" tIns="0" rIns="0" bIns="0" rtlCol="0" anchor="ctr"/>
          <a:lstStyle/>
          <a:p>
            <a:pPr marL="0" indent="0" algn="ctr">
              <a:buNone/>
            </a:pPr>
            <a:r>
              <a:rPr lang="en-US" sz="1200" kern="0" spc="600" dirty="0">
                <a:solidFill>
                  <a:srgbClr val="C4983B"/>
                </a:solidFill>
                <a:latin typeface="Calibri" pitchFamily="34" charset="0"/>
                <a:ea typeface="Calibri" pitchFamily="34" charset="-122"/>
                <a:cs typeface="Calibri" pitchFamily="34" charset="-120"/>
              </a:rPr>
              <a:t>EQ RESEARCH</a:t>
            </a:r>
            <a:endParaRPr lang="en-US" sz="1200" dirty="0"/>
          </a:p>
        </p:txBody>
      </p:sp>
      <p:sp>
        <p:nvSpPr>
          <p:cNvPr id="6" name="Shape 2"/>
          <p:cNvSpPr/>
          <p:nvPr/>
        </p:nvSpPr>
        <p:spPr>
          <a:xfrm>
            <a:off x="0" y="5079492"/>
            <a:ext cx="9144000" cy="64008"/>
          </a:xfrm>
          <a:prstGeom prst="rect">
            <a:avLst/>
          </a:prstGeom>
          <a:solidFill>
            <a:srgbClr val="C4983B"/>
          </a:solidFill>
          <a:ln/>
        </p:spPr>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_EMERALD">
    <p:bg>
      <p:bgPr>
        <a:solidFill>
          <a:srgbClr val="0A2E3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2E8B6A"/>
          </a:solidFill>
          <a:ln/>
        </p:spPr>
      </p:sp>
      <p:sp>
        <p:nvSpPr>
          <p:cNvPr id="3" name="Text 1"/>
          <p:cNvSpPr/>
          <p:nvPr/>
        </p:nvSpPr>
        <p:spPr>
          <a:xfrm>
            <a:off x="5943600" y="320040"/>
            <a:ext cx="2743200" cy="320040"/>
          </a:xfrm>
          <a:prstGeom prst="rect">
            <a:avLst/>
          </a:prstGeom>
          <a:noFill/>
          <a:ln/>
        </p:spPr>
        <p:txBody>
          <a:bodyPr wrap="square" lIns="0" tIns="0" rIns="0" bIns="0" rtlCol="0" anchor="ctr"/>
          <a:lstStyle/>
          <a:p>
            <a:pPr marL="0" indent="0" algn="r">
              <a:buNone/>
            </a:pPr>
            <a:r>
              <a:rPr lang="en-US" sz="1100" kern="0" spc="400" dirty="0">
                <a:solidFill>
                  <a:srgbClr val="C8C1B5"/>
                </a:solidFill>
                <a:latin typeface="Calibri" pitchFamily="34" charset="0"/>
                <a:ea typeface="Calibri" pitchFamily="34" charset="-122"/>
                <a:cs typeface="Calibri" pitchFamily="34" charset="-120"/>
              </a:rPr>
              <a:t>EQ RESEARCH</a:t>
            </a:r>
            <a:endParaRPr lang="en-US" sz="1100" dirty="0"/>
          </a:p>
        </p:txBody>
      </p:sp>
      <p:sp>
        <p:nvSpPr>
          <p:cNvPr id="4" name="Text 2"/>
          <p:cNvSpPr>
            <a:spLocks noGrp="1"/>
          </p:cNvSpPr>
          <p:nvPr>
            <p:ph type="title" idx="102" hasCustomPrompt="1"/>
          </p:nvPr>
        </p:nvSpPr>
        <p:spPr>
          <a:xfrm>
            <a:off x="731520" y="1371600"/>
            <a:ext cx="7680960" cy="1463040"/>
          </a:xfrm>
          <a:prstGeom prst="rect">
            <a:avLst/>
          </a:prstGeom>
          <a:noFill/>
          <a:ln/>
        </p:spPr>
        <p:txBody>
          <a:bodyPr wrap="square" rtlCol="0"/>
          <a:lstStyle>
            <a:lvl1pPr marL="0" indent="0">
              <a:buNone/>
              <a:defRPr lang="en-US" dirty="0"/>
            </a:lvl1pPr>
          </a:lstStyle>
          <a:p>
            <a:pPr marL="0" indent="0">
              <a:buNone/>
            </a:pPr>
            <a:endParaRPr lang="en-US" dirty="0"/>
          </a:p>
        </p:txBody>
      </p:sp>
      <p:sp>
        <p:nvSpPr>
          <p:cNvPr id="5" name="Text 2"/>
          <p:cNvSpPr>
            <a:spLocks noGrp="1"/>
          </p:cNvSpPr>
          <p:nvPr>
            <p:ph type="body" idx="103" hasCustomPrompt="1"/>
          </p:nvPr>
        </p:nvSpPr>
        <p:spPr>
          <a:xfrm>
            <a:off x="731520" y="2926080"/>
            <a:ext cx="5486400" cy="731520"/>
          </a:xfrm>
          <a:prstGeom prst="rect">
            <a:avLst/>
          </a:prstGeom>
          <a:noFill/>
          <a:ln/>
        </p:spPr>
        <p:txBody>
          <a:bodyPr wrap="square" rtlCol="0"/>
          <a:lstStyle>
            <a:lvl1pPr marL="0" indent="0">
              <a:buNone/>
              <a:defRPr lang="en-US" dirty="0"/>
            </a:lvl1pPr>
          </a:lstStyle>
          <a:p>
            <a:pPr marL="0" indent="0">
              <a:buNone/>
            </a:pPr>
            <a:endParaRPr lang="en-US" dirty="0"/>
          </a:p>
        </p:txBody>
      </p:sp>
      <p:sp>
        <p:nvSpPr>
          <p:cNvPr id="6" name="Shape 2"/>
          <p:cNvSpPr/>
          <p:nvPr/>
        </p:nvSpPr>
        <p:spPr>
          <a:xfrm>
            <a:off x="0" y="5079492"/>
            <a:ext cx="9144000" cy="64008"/>
          </a:xfrm>
          <a:prstGeom prst="rect">
            <a:avLst/>
          </a:prstGeom>
          <a:solidFill>
            <a:srgbClr val="2E8B6A"/>
          </a:solidFill>
          <a:ln/>
        </p:spPr>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s://www.ferc.gov/ferc-order-no-2222-explainer-facilitating-participation-electricity-markets-distributed-energy" TargetMode="External"/><Relationship Id="rId2" Type="http://schemas.openxmlformats.org/officeDocument/2006/relationships/hyperlink" Target="https://media.cadc.uscourts.gov/opinions/docs/2025/09/21-1126-2134022.pdf" TargetMode="External"/><Relationship Id="rId1" Type="http://schemas.openxmlformats.org/officeDocument/2006/relationships/slideLayout" Target="../slideLayouts/slideLayout5.xml"/><Relationship Id="rId5" Type="http://schemas.openxmlformats.org/officeDocument/2006/relationships/hyperlink" Target="https://seia.org/state-solar-policy/new-mexico-solar/" TargetMode="External"/><Relationship Id="rId4" Type="http://schemas.openxmlformats.org/officeDocument/2006/relationships/hyperlink" Target="https://irecusa.org/census-solar-jobs-by-state/"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eq-research.com/"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image" Target="../media/image3.jpg"/><Relationship Id="rId5" Type="http://schemas.openxmlformats.org/officeDocument/2006/relationships/image" Target="../media/image2.png"/><Relationship Id="rId4" Type="http://schemas.openxmlformats.org/officeDocument/2006/relationships/hyperlink" Target="https://reia-nm.or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www.pnm.com/documents/d/pnm.com/prac-march-31-2026-final" TargetMode="External"/><Relationship Id="rId2" Type="http://schemas.openxmlformats.org/officeDocument/2006/relationships/hyperlink" Target="https://www.pnm.com/documents/d/pnm.com/prac-january-20-2026-final" TargetMode="Externa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www.pnm.com/documents/d/pnm.com/prac-march-31-2026-final" TargetMode="External"/><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hyperlink" Target="https://www.pnm.com/documents/d/pnm.com/tod-pilot-impact-analysis-memo-py2025-3-16-2026"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pnm.com/documents/d/pnm.com/tod-pilot-impact-analysis-memo-py2025-3-16-2026" TargetMode="External"/><Relationship Id="rId2" Type="http://schemas.openxmlformats.org/officeDocument/2006/relationships/image" Target="../media/image4.emf"/><Relationship Id="rId1" Type="http://schemas.openxmlformats.org/officeDocument/2006/relationships/slideLayout" Target="../slideLayouts/slideLayout4.xml"/><Relationship Id="rId4" Type="http://schemas.openxmlformats.org/officeDocument/2006/relationships/hyperlink" Target="https://www.pnm.com/documents/d/pnm.com/prac-august-19-2025-final-updated-"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pnm.com/documents/d/pnm.com/tod-pilot-impact-analysis-memo-py2025-3-16-2026" TargetMode="External"/><Relationship Id="rId2" Type="http://schemas.openxmlformats.org/officeDocument/2006/relationships/hyperlink" Target="https://www.pnm.com/documents/d/pnm.com/prac-march-31-2026-final" TargetMode="External"/><Relationship Id="rId1" Type="http://schemas.openxmlformats.org/officeDocument/2006/relationships/slideLayout" Target="../slideLayouts/slideLayout5.xml"/><Relationship Id="rId4" Type="http://schemas.openxmlformats.org/officeDocument/2006/relationships/hyperlink" Target="https://www.pnm.com/documents/d/pnm.com/prac-august-19-2025-final-updated-"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pnm.com/documents/d/pnm.com/prac-august-19-2025-final-updated-" TargetMode="External"/><Relationship Id="rId2" Type="http://schemas.openxmlformats.org/officeDocument/2006/relationships/hyperlink" Target="https://www.pnm.com/documents/d/pnm.com/prac-march-31-2026-final" TargetMode="Externa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hyperlink" Target="https://www.pnm.com/documents/d/pnm.com/prac-march-31-2026-final"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Text 2"/>
          <p:cNvSpPr>
            <a:spLocks noGrp="1"/>
          </p:cNvSpPr>
          <p:nvPr>
            <p:ph type="title" idx="102" hasCustomPrompt="1"/>
          </p:nvPr>
        </p:nvSpPr>
        <p:spPr>
          <a:xfrm>
            <a:off x="731520" y="852851"/>
            <a:ext cx="7680960" cy="1463040"/>
          </a:xfrm>
          <a:prstGeom prst="rect">
            <a:avLst/>
          </a:prstGeom>
          <a:noFill/>
          <a:ln/>
        </p:spPr>
        <p:txBody>
          <a:bodyPr wrap="square" lIns="0" tIns="0" rIns="0" bIns="0" rtlCol="0"/>
          <a:lstStyle/>
          <a:p>
            <a:pPr marL="0" indent="0">
              <a:buNone/>
            </a:pPr>
            <a:r>
              <a:rPr lang="en-US" sz="4400" dirty="0">
                <a:latin typeface="Avenir Next LT Pro" panose="020B0504020202020204" pitchFamily="34" charset="0"/>
                <a:ea typeface="Georgia" pitchFamily="34" charset="-122"/>
                <a:cs typeface="Georgia" pitchFamily="34" charset="-120"/>
              </a:rPr>
              <a:t>Net Metering &amp; Distributed Generation in PNM Territory</a:t>
            </a:r>
            <a:endParaRPr lang="en-US" sz="4400" dirty="0">
              <a:latin typeface="Avenir Next LT Pro" panose="020B0504020202020204" pitchFamily="34" charset="0"/>
            </a:endParaRPr>
          </a:p>
        </p:txBody>
      </p:sp>
      <p:sp>
        <p:nvSpPr>
          <p:cNvPr id="3" name="Text 2"/>
          <p:cNvSpPr>
            <a:spLocks noGrp="1"/>
          </p:cNvSpPr>
          <p:nvPr>
            <p:ph type="body" idx="103" hasCustomPrompt="1"/>
          </p:nvPr>
        </p:nvSpPr>
        <p:spPr>
          <a:xfrm>
            <a:off x="731519" y="2548011"/>
            <a:ext cx="6901075" cy="731520"/>
          </a:xfrm>
          <a:prstGeom prst="rect">
            <a:avLst/>
          </a:prstGeom>
          <a:noFill/>
          <a:ln/>
        </p:spPr>
        <p:txBody>
          <a:bodyPr wrap="square" lIns="0" tIns="0" rIns="0" bIns="0" rtlCol="0"/>
          <a:lstStyle/>
          <a:p>
            <a:pPr marL="0" indent="0">
              <a:buNone/>
            </a:pPr>
            <a:r>
              <a:rPr lang="en-US" sz="1800" dirty="0">
                <a:solidFill>
                  <a:schemeClr val="bg2"/>
                </a:solidFill>
                <a:latin typeface="Calibri" pitchFamily="34" charset="0"/>
                <a:ea typeface="Calibri" pitchFamily="34" charset="-122"/>
                <a:cs typeface="Calibri" pitchFamily="34" charset="-120"/>
              </a:rPr>
              <a:t>PNM PRAC Net Metering Workshop</a:t>
            </a:r>
          </a:p>
          <a:p>
            <a:pPr marL="0" indent="0">
              <a:buNone/>
            </a:pPr>
            <a:r>
              <a:rPr lang="en-US" sz="1800" dirty="0">
                <a:solidFill>
                  <a:schemeClr val="bg2"/>
                </a:solidFill>
              </a:rPr>
              <a:t>May 12, 2026</a:t>
            </a:r>
          </a:p>
          <a:p>
            <a:pPr marL="0" indent="0">
              <a:buNone/>
            </a:pPr>
            <a:r>
              <a:rPr lang="en-US" sz="1800" dirty="0">
                <a:solidFill>
                  <a:schemeClr val="bg2"/>
                </a:solidFill>
              </a:rPr>
              <a:t>Jason Hoyle, Director of Research, EQ Research LLC</a:t>
            </a:r>
          </a:p>
          <a:p>
            <a:pPr marL="0" indent="0">
              <a:buNone/>
            </a:pPr>
            <a:r>
              <a:rPr lang="en-US" sz="1800" dirty="0">
                <a:solidFill>
                  <a:schemeClr val="bg2"/>
                </a:solidFill>
              </a:rPr>
              <a:t>On behalf of the Renewable Energy Industries Association of New Mexico</a:t>
            </a:r>
          </a:p>
        </p:txBody>
      </p:sp>
      <p:pic>
        <p:nvPicPr>
          <p:cNvPr id="7" name="Picture 6">
            <a:extLst>
              <a:ext uri="{FF2B5EF4-FFF2-40B4-BE49-F238E27FC236}">
                <a16:creationId xmlns:a16="http://schemas.microsoft.com/office/drawing/2014/main" id="{17B7DB9C-0883-0724-93AD-9843943E55E1}"/>
              </a:ext>
            </a:extLst>
          </p:cNvPr>
          <p:cNvPicPr>
            <a:picLocks noChangeAspect="1"/>
          </p:cNvPicPr>
          <p:nvPr/>
        </p:nvPicPr>
        <p:blipFill>
          <a:blip r:embed="rId3"/>
          <a:stretch>
            <a:fillRect/>
          </a:stretch>
        </p:blipFill>
        <p:spPr>
          <a:xfrm>
            <a:off x="7456748" y="4604943"/>
            <a:ext cx="1599648" cy="35325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55CB7E4-50AD-6D25-773E-0CD0679BBC61}"/>
              </a:ext>
            </a:extLst>
          </p:cNvPr>
          <p:cNvSpPr/>
          <p:nvPr/>
        </p:nvSpPr>
        <p:spPr>
          <a:xfrm>
            <a:off x="3747407" y="840921"/>
            <a:ext cx="5327374" cy="397684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D8A61A3-EE7A-3841-8357-83073BF5E168}"/>
              </a:ext>
            </a:extLst>
          </p:cNvPr>
          <p:cNvSpPr>
            <a:spLocks noGrp="1"/>
          </p:cNvSpPr>
          <p:nvPr>
            <p:ph type="title" idx="102"/>
          </p:nvPr>
        </p:nvSpPr>
        <p:spPr/>
        <p:txBody>
          <a:bodyPr/>
          <a:lstStyle/>
          <a:p>
            <a:r>
              <a:rPr lang="en-US" dirty="0"/>
              <a:t>Banking Excess kWh is Valuable to PNM</a:t>
            </a:r>
          </a:p>
        </p:txBody>
      </p:sp>
      <p:sp>
        <p:nvSpPr>
          <p:cNvPr id="3" name="Text Placeholder 2">
            <a:extLst>
              <a:ext uri="{FF2B5EF4-FFF2-40B4-BE49-F238E27FC236}">
                <a16:creationId xmlns:a16="http://schemas.microsoft.com/office/drawing/2014/main" id="{34BDED2A-090A-8271-E590-2AC6E398CDEC}"/>
              </a:ext>
            </a:extLst>
          </p:cNvPr>
          <p:cNvSpPr>
            <a:spLocks noGrp="1"/>
          </p:cNvSpPr>
          <p:nvPr>
            <p:ph type="body" idx="103"/>
          </p:nvPr>
        </p:nvSpPr>
        <p:spPr>
          <a:xfrm>
            <a:off x="83818" y="946205"/>
            <a:ext cx="3732807" cy="3781243"/>
          </a:xfrm>
        </p:spPr>
        <p:txBody>
          <a:bodyPr/>
          <a:lstStyle/>
          <a:p>
            <a:pPr marL="174625" indent="-174625">
              <a:buFont typeface="Arial" panose="020B0604020202020204" pitchFamily="34" charset="0"/>
              <a:buChar char="•"/>
            </a:pPr>
            <a:r>
              <a:rPr lang="en-US" sz="1600" dirty="0"/>
              <a:t>19.5% of net metering customers “banked” more than an average customer’s annual usage by June 2025 and 10% were “super exporters”</a:t>
            </a:r>
            <a:r>
              <a:rPr lang="en-US" sz="1600" baseline="30000" dirty="0"/>
              <a:t>1</a:t>
            </a:r>
          </a:p>
          <a:p>
            <a:pPr marL="174625" indent="-174625">
              <a:buFont typeface="Arial" panose="020B0604020202020204" pitchFamily="34" charset="0"/>
              <a:buChar char="•"/>
            </a:pPr>
            <a:r>
              <a:rPr lang="en-US" sz="1600" dirty="0"/>
              <a:t>Many banked kWh exports are no-cost kWh that PNM sells at full retail value</a:t>
            </a:r>
          </a:p>
          <a:p>
            <a:pPr marL="174625" indent="-174625">
              <a:buFont typeface="Arial" panose="020B0604020202020204" pitchFamily="34" charset="0"/>
              <a:buChar char="•"/>
            </a:pPr>
            <a:r>
              <a:rPr lang="en-US" sz="1600" dirty="0"/>
              <a:t>As of Q1 2024, 71.85 million kWh were “banked”</a:t>
            </a:r>
            <a:r>
              <a:rPr lang="en-US" sz="1600" baseline="30000" dirty="0"/>
              <a:t>2</a:t>
            </a:r>
            <a:r>
              <a:rPr lang="en-US" sz="1600" dirty="0"/>
              <a:t> and I estimate more than 90 million by Q1 2025</a:t>
            </a:r>
          </a:p>
          <a:p>
            <a:pPr marL="174625" indent="-174625">
              <a:buFont typeface="Arial" panose="020B0604020202020204" pitchFamily="34" charset="0"/>
              <a:buChar char="•"/>
            </a:pPr>
            <a:r>
              <a:rPr lang="en-US" sz="1600" dirty="0"/>
              <a:t>Banked kWh from net metering between Q1 2021 and Q1 2025 have provided PNM shareholders and ratepayers with over $41 million in no-cost working capital</a:t>
            </a:r>
          </a:p>
        </p:txBody>
      </p:sp>
      <p:sp>
        <p:nvSpPr>
          <p:cNvPr id="4" name="TextBox 3">
            <a:extLst>
              <a:ext uri="{FF2B5EF4-FFF2-40B4-BE49-F238E27FC236}">
                <a16:creationId xmlns:a16="http://schemas.microsoft.com/office/drawing/2014/main" id="{74B3DA05-80C8-2FBC-A6ED-4033DDD52CF1}"/>
              </a:ext>
            </a:extLst>
          </p:cNvPr>
          <p:cNvSpPr txBox="1"/>
          <p:nvPr/>
        </p:nvSpPr>
        <p:spPr>
          <a:xfrm>
            <a:off x="83819" y="4532811"/>
            <a:ext cx="3732807" cy="400110"/>
          </a:xfrm>
          <a:prstGeom prst="rect">
            <a:avLst/>
          </a:prstGeom>
          <a:noFill/>
        </p:spPr>
        <p:txBody>
          <a:bodyPr wrap="square" rtlCol="0">
            <a:spAutoFit/>
          </a:bodyPr>
          <a:lstStyle/>
          <a:p>
            <a:pPr marL="228600" indent="-228600">
              <a:buAutoNum type="arabicPeriod"/>
            </a:pPr>
            <a:r>
              <a:rPr lang="en-US" sz="1000" dirty="0"/>
              <a:t>Slide 22 data, Presentation, 1/20/2026;</a:t>
            </a:r>
          </a:p>
          <a:p>
            <a:pPr marL="228600" indent="-228600">
              <a:buAutoNum type="arabicPeriod"/>
            </a:pPr>
            <a:r>
              <a:rPr lang="en-US" sz="1000" dirty="0"/>
              <a:t>Slide 25, Presentation, 8/19/2025;  </a:t>
            </a:r>
          </a:p>
        </p:txBody>
      </p:sp>
      <p:sp>
        <p:nvSpPr>
          <p:cNvPr id="6" name="TextBox 5">
            <a:extLst>
              <a:ext uri="{FF2B5EF4-FFF2-40B4-BE49-F238E27FC236}">
                <a16:creationId xmlns:a16="http://schemas.microsoft.com/office/drawing/2014/main" id="{AE000A1B-ED9F-AF5D-FF5C-002539117AAB}"/>
              </a:ext>
            </a:extLst>
          </p:cNvPr>
          <p:cNvSpPr txBox="1"/>
          <p:nvPr/>
        </p:nvSpPr>
        <p:spPr>
          <a:xfrm>
            <a:off x="3816626" y="3617433"/>
            <a:ext cx="5092481" cy="1200329"/>
          </a:xfrm>
          <a:prstGeom prst="rect">
            <a:avLst/>
          </a:prstGeom>
          <a:noFill/>
        </p:spPr>
        <p:txBody>
          <a:bodyPr wrap="square" rtlCol="0">
            <a:spAutoFit/>
          </a:bodyPr>
          <a:lstStyle/>
          <a:p>
            <a:r>
              <a:rPr lang="en-US" b="1" u="sng" dirty="0">
                <a:solidFill>
                  <a:schemeClr val="bg1"/>
                </a:solidFill>
              </a:rPr>
              <a:t>Net Metering Transaction: </a:t>
            </a:r>
            <a:r>
              <a:rPr lang="en-US" dirty="0">
                <a:solidFill>
                  <a:schemeClr val="bg1"/>
                </a:solidFill>
              </a:rPr>
              <a:t>kWh exports are sold at retail when exported, that revenue is re-invested repeatedly and compounds until a pay-out or the kWh offsets a customer import.</a:t>
            </a:r>
          </a:p>
        </p:txBody>
      </p:sp>
      <p:graphicFrame>
        <p:nvGraphicFramePr>
          <p:cNvPr id="7" name="Chart 6">
            <a:extLst>
              <a:ext uri="{FF2B5EF4-FFF2-40B4-BE49-F238E27FC236}">
                <a16:creationId xmlns:a16="http://schemas.microsoft.com/office/drawing/2014/main" id="{2A79AB1A-8578-2AE4-392C-7AAD07018BBB}"/>
              </a:ext>
            </a:extLst>
          </p:cNvPr>
          <p:cNvGraphicFramePr>
            <a:graphicFrameLocks/>
          </p:cNvGraphicFramePr>
          <p:nvPr>
            <p:extLst>
              <p:ext uri="{D42A27DB-BD31-4B8C-83A1-F6EECF244321}">
                <p14:modId xmlns:p14="http://schemas.microsoft.com/office/powerpoint/2010/main" val="2137844214"/>
              </p:ext>
            </p:extLst>
          </p:nvPr>
        </p:nvGraphicFramePr>
        <p:xfrm>
          <a:off x="3816627" y="946204"/>
          <a:ext cx="5180416" cy="2661359"/>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6735915C-ADEA-44FA-D255-3B1D5D71D0F2}"/>
              </a:ext>
            </a:extLst>
          </p:cNvPr>
          <p:cNvSpPr txBox="1"/>
          <p:nvPr/>
        </p:nvSpPr>
        <p:spPr>
          <a:xfrm>
            <a:off x="8627165" y="4929809"/>
            <a:ext cx="397565" cy="153888"/>
          </a:xfrm>
          <a:prstGeom prst="rect">
            <a:avLst/>
          </a:prstGeom>
          <a:noFill/>
        </p:spPr>
        <p:txBody>
          <a:bodyPr wrap="square" lIns="0" tIns="0" rIns="0" bIns="0" rtlCol="0">
            <a:spAutoFit/>
          </a:bodyPr>
          <a:lstStyle/>
          <a:p>
            <a:pPr algn="ctr"/>
            <a:r>
              <a:rPr lang="en-US" sz="1000" dirty="0">
                <a:solidFill>
                  <a:schemeClr val="bg1"/>
                </a:solidFill>
              </a:rPr>
              <a:t>10</a:t>
            </a:r>
          </a:p>
        </p:txBody>
      </p:sp>
    </p:spTree>
    <p:extLst>
      <p:ext uri="{BB962C8B-B14F-4D97-AF65-F5344CB8AC3E}">
        <p14:creationId xmlns:p14="http://schemas.microsoft.com/office/powerpoint/2010/main" val="7700756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E7797-4116-3D6F-9CE3-78BC645C492E}"/>
              </a:ext>
            </a:extLst>
          </p:cNvPr>
          <p:cNvSpPr>
            <a:spLocks noGrp="1"/>
          </p:cNvSpPr>
          <p:nvPr>
            <p:ph type="title" idx="102"/>
          </p:nvPr>
        </p:nvSpPr>
        <p:spPr/>
        <p:txBody>
          <a:bodyPr/>
          <a:lstStyle/>
          <a:p>
            <a:r>
              <a:rPr lang="en-US" dirty="0"/>
              <a:t>Other Issues</a:t>
            </a:r>
          </a:p>
        </p:txBody>
      </p:sp>
      <p:sp>
        <p:nvSpPr>
          <p:cNvPr id="3" name="Text Placeholder 2">
            <a:extLst>
              <a:ext uri="{FF2B5EF4-FFF2-40B4-BE49-F238E27FC236}">
                <a16:creationId xmlns:a16="http://schemas.microsoft.com/office/drawing/2014/main" id="{5CD75511-37F7-F70C-A3E1-B56E23EFD16B}"/>
              </a:ext>
            </a:extLst>
          </p:cNvPr>
          <p:cNvSpPr>
            <a:spLocks noGrp="1"/>
          </p:cNvSpPr>
          <p:nvPr>
            <p:ph type="body" idx="103"/>
          </p:nvPr>
        </p:nvSpPr>
        <p:spPr>
          <a:xfrm>
            <a:off x="122464" y="947056"/>
            <a:ext cx="4245429" cy="3649436"/>
          </a:xfrm>
        </p:spPr>
        <p:txBody>
          <a:bodyPr/>
          <a:lstStyle/>
          <a:p>
            <a:pPr marL="171450" indent="-171450">
              <a:buFont typeface="Arial" panose="020B0604020202020204" pitchFamily="34" charset="0"/>
              <a:buChar char="•"/>
            </a:pPr>
            <a:r>
              <a:rPr lang="en-US" sz="1800" dirty="0"/>
              <a:t>Will PNM attempt to claim net metering/DG RECs without compensation?</a:t>
            </a:r>
          </a:p>
          <a:p>
            <a:pPr marL="171450" indent="-171450">
              <a:buFont typeface="Arial" panose="020B0604020202020204" pitchFamily="34" charset="0"/>
              <a:buChar char="•"/>
            </a:pPr>
            <a:r>
              <a:rPr lang="en-US" sz="1800" dirty="0"/>
              <a:t>Storage is not generation and the addition of storage does not increase a systems capacity for the 10 kW threshold </a:t>
            </a:r>
            <a:r>
              <a:rPr lang="en-US" sz="1000" dirty="0"/>
              <a:t>(17.9.570.14 NMAC &amp; 17.9.570.15 NMAC), </a:t>
            </a:r>
            <a:r>
              <a:rPr lang="en-US" sz="1000" dirty="0">
                <a:hlinkClick r:id="rId2"/>
              </a:rPr>
              <a:t>Broadview Solar</a:t>
            </a:r>
            <a:endParaRPr lang="en-US" sz="1000" dirty="0"/>
          </a:p>
          <a:p>
            <a:pPr marL="171450" indent="-171450">
              <a:buFont typeface="Arial" panose="020B0604020202020204" pitchFamily="34" charset="0"/>
              <a:buChar char="•"/>
            </a:pPr>
            <a:r>
              <a:rPr lang="en-US" sz="1800" dirty="0"/>
              <a:t>DER Aggregation – </a:t>
            </a:r>
            <a:r>
              <a:rPr lang="en-US" sz="1800" dirty="0">
                <a:hlinkClick r:id="rId3"/>
              </a:rPr>
              <a:t>FERC Order 2222</a:t>
            </a:r>
            <a:r>
              <a:rPr lang="en-US" sz="1800" dirty="0"/>
              <a:t> – and Virtual Power Plants support Grid Mod statute purposes</a:t>
            </a:r>
          </a:p>
          <a:p>
            <a:pPr marL="171450" indent="-171450">
              <a:buFont typeface="Arial" panose="020B0604020202020204" pitchFamily="34" charset="0"/>
              <a:buChar char="•"/>
            </a:pPr>
            <a:r>
              <a:rPr lang="en-US" sz="1800" dirty="0"/>
              <a:t>Many examples of successful &amp; effective utility-facilitated DER programs nationally</a:t>
            </a:r>
          </a:p>
        </p:txBody>
      </p:sp>
      <p:sp>
        <p:nvSpPr>
          <p:cNvPr id="4" name="Text Placeholder 3">
            <a:extLst>
              <a:ext uri="{FF2B5EF4-FFF2-40B4-BE49-F238E27FC236}">
                <a16:creationId xmlns:a16="http://schemas.microsoft.com/office/drawing/2014/main" id="{B4A16251-F3AE-05C3-DE8F-2162E47D158B}"/>
              </a:ext>
            </a:extLst>
          </p:cNvPr>
          <p:cNvSpPr>
            <a:spLocks noGrp="1"/>
          </p:cNvSpPr>
          <p:nvPr>
            <p:ph type="body" idx="104"/>
          </p:nvPr>
        </p:nvSpPr>
        <p:spPr>
          <a:xfrm>
            <a:off x="4846318" y="922563"/>
            <a:ext cx="4118067" cy="3845379"/>
          </a:xfrm>
          <a:solidFill>
            <a:srgbClr val="145A6B"/>
          </a:solidFill>
        </p:spPr>
        <p:txBody>
          <a:bodyPr/>
          <a:lstStyle/>
          <a:p>
            <a:r>
              <a:rPr lang="en-US" sz="2400" u="sng" dirty="0">
                <a:solidFill>
                  <a:schemeClr val="bg1"/>
                </a:solidFill>
              </a:rPr>
              <a:t>DERs in New Mexico</a:t>
            </a:r>
          </a:p>
          <a:p>
            <a:pPr marL="342900" indent="-342900">
              <a:buFont typeface="Arial" panose="020B0604020202020204" pitchFamily="34" charset="0"/>
              <a:buChar char="•"/>
            </a:pPr>
            <a:r>
              <a:rPr lang="en-US" sz="2000" dirty="0">
                <a:solidFill>
                  <a:schemeClr val="bg1"/>
                </a:solidFill>
              </a:rPr>
              <a:t>2,141 solar jobs in 2024; #12 state per capita</a:t>
            </a:r>
            <a:r>
              <a:rPr lang="en-US" sz="2000" baseline="30000" dirty="0">
                <a:solidFill>
                  <a:schemeClr val="bg1"/>
                </a:solidFill>
              </a:rPr>
              <a:t>1</a:t>
            </a:r>
          </a:p>
          <a:p>
            <a:pPr marL="342900" indent="-342900">
              <a:buFont typeface="Arial" panose="020B0604020202020204" pitchFamily="34" charset="0"/>
              <a:buChar char="•"/>
            </a:pPr>
            <a:r>
              <a:rPr lang="en-US" sz="2000" dirty="0">
                <a:solidFill>
                  <a:schemeClr val="bg1"/>
                </a:solidFill>
              </a:rPr>
              <a:t>As of March 2026, ranked #17 in solar capacity and #5 in storage capacity</a:t>
            </a:r>
            <a:r>
              <a:rPr lang="en-US" sz="2000" baseline="30000" dirty="0">
                <a:solidFill>
                  <a:schemeClr val="bg1"/>
                </a:solidFill>
              </a:rPr>
              <a:t>2</a:t>
            </a:r>
          </a:p>
          <a:p>
            <a:pPr marL="342900" indent="-342900">
              <a:buFont typeface="Arial" panose="020B0604020202020204" pitchFamily="34" charset="0"/>
              <a:buChar char="•"/>
            </a:pPr>
            <a:r>
              <a:rPr lang="en-US" sz="2000" dirty="0">
                <a:solidFill>
                  <a:schemeClr val="bg1"/>
                </a:solidFill>
              </a:rPr>
              <a:t>$6.8 billion total solar investment</a:t>
            </a:r>
            <a:r>
              <a:rPr lang="en-US" sz="2000" baseline="30000" dirty="0">
                <a:solidFill>
                  <a:schemeClr val="bg1"/>
                </a:solidFill>
              </a:rPr>
              <a:t>2</a:t>
            </a:r>
            <a:r>
              <a:rPr lang="en-US" sz="2000" dirty="0">
                <a:solidFill>
                  <a:schemeClr val="bg1"/>
                </a:solidFill>
              </a:rPr>
              <a:t> (not including direct, indirect, or induced economic benefits)</a:t>
            </a:r>
          </a:p>
          <a:p>
            <a:pPr algn="ctr"/>
            <a:r>
              <a:rPr lang="en-US" sz="2000" b="1" dirty="0">
                <a:solidFill>
                  <a:schemeClr val="bg1"/>
                </a:solidFill>
              </a:rPr>
              <a:t>DER technology adds as much value as utilities encourage them to add</a:t>
            </a:r>
          </a:p>
        </p:txBody>
      </p:sp>
      <p:sp>
        <p:nvSpPr>
          <p:cNvPr id="5" name="TextBox 4">
            <a:extLst>
              <a:ext uri="{FF2B5EF4-FFF2-40B4-BE49-F238E27FC236}">
                <a16:creationId xmlns:a16="http://schemas.microsoft.com/office/drawing/2014/main" id="{52F85E7C-7912-0D38-7259-802E981C8101}"/>
              </a:ext>
            </a:extLst>
          </p:cNvPr>
          <p:cNvSpPr txBox="1"/>
          <p:nvPr/>
        </p:nvSpPr>
        <p:spPr>
          <a:xfrm>
            <a:off x="229413" y="4596492"/>
            <a:ext cx="8685173" cy="246221"/>
          </a:xfrm>
          <a:prstGeom prst="rect">
            <a:avLst/>
          </a:prstGeom>
          <a:noFill/>
        </p:spPr>
        <p:txBody>
          <a:bodyPr wrap="square" rtlCol="0">
            <a:spAutoFit/>
          </a:bodyPr>
          <a:lstStyle/>
          <a:p>
            <a:r>
              <a:rPr lang="en-US" sz="1000" dirty="0"/>
              <a:t>1. </a:t>
            </a:r>
            <a:r>
              <a:rPr lang="en-US" sz="1000" dirty="0">
                <a:hlinkClick r:id="rId4"/>
              </a:rPr>
              <a:t>National Solar Jobs Census 2024</a:t>
            </a:r>
            <a:r>
              <a:rPr lang="en-US" sz="1000" dirty="0"/>
              <a:t>; 2. SEIA </a:t>
            </a:r>
            <a:r>
              <a:rPr lang="en-US" sz="1000" dirty="0">
                <a:hlinkClick r:id="rId5"/>
              </a:rPr>
              <a:t>State Overview</a:t>
            </a:r>
            <a:r>
              <a:rPr lang="en-US" sz="1000" dirty="0"/>
              <a:t>; </a:t>
            </a:r>
          </a:p>
        </p:txBody>
      </p:sp>
      <p:sp>
        <p:nvSpPr>
          <p:cNvPr id="6" name="TextBox 5">
            <a:extLst>
              <a:ext uri="{FF2B5EF4-FFF2-40B4-BE49-F238E27FC236}">
                <a16:creationId xmlns:a16="http://schemas.microsoft.com/office/drawing/2014/main" id="{1B6E4D75-04AA-D6DF-CBF8-D64317EA399A}"/>
              </a:ext>
            </a:extLst>
          </p:cNvPr>
          <p:cNvSpPr txBox="1"/>
          <p:nvPr/>
        </p:nvSpPr>
        <p:spPr>
          <a:xfrm>
            <a:off x="8627165" y="4929809"/>
            <a:ext cx="397565" cy="153888"/>
          </a:xfrm>
          <a:prstGeom prst="rect">
            <a:avLst/>
          </a:prstGeom>
          <a:noFill/>
        </p:spPr>
        <p:txBody>
          <a:bodyPr wrap="square" lIns="0" tIns="0" rIns="0" bIns="0" rtlCol="0">
            <a:spAutoFit/>
          </a:bodyPr>
          <a:lstStyle/>
          <a:p>
            <a:pPr algn="ctr"/>
            <a:r>
              <a:rPr lang="en-US" sz="1000" dirty="0">
                <a:solidFill>
                  <a:schemeClr val="bg1"/>
                </a:solidFill>
              </a:rPr>
              <a:t>11</a:t>
            </a:r>
          </a:p>
        </p:txBody>
      </p:sp>
    </p:spTree>
    <p:extLst>
      <p:ext uri="{BB962C8B-B14F-4D97-AF65-F5344CB8AC3E}">
        <p14:creationId xmlns:p14="http://schemas.microsoft.com/office/powerpoint/2010/main" val="28888117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E76E18-8075-81E8-5368-20631524B0EA}"/>
            </a:ext>
          </a:extLst>
        </p:cNvPr>
        <p:cNvGrpSpPr/>
        <p:nvPr/>
      </p:nvGrpSpPr>
      <p:grpSpPr>
        <a:xfrm>
          <a:off x="0" y="0"/>
          <a:ext cx="0" cy="0"/>
          <a:chOff x="0" y="0"/>
          <a:chExt cx="0" cy="0"/>
        </a:xfrm>
      </p:grpSpPr>
      <p:sp>
        <p:nvSpPr>
          <p:cNvPr id="2" name="Text 2">
            <a:extLst>
              <a:ext uri="{FF2B5EF4-FFF2-40B4-BE49-F238E27FC236}">
                <a16:creationId xmlns:a16="http://schemas.microsoft.com/office/drawing/2014/main" id="{A89404C6-1C51-F00A-6DB8-0D27AC967C24}"/>
              </a:ext>
            </a:extLst>
          </p:cNvPr>
          <p:cNvSpPr>
            <a:spLocks noGrp="1"/>
          </p:cNvSpPr>
          <p:nvPr>
            <p:ph type="title" idx="102" hasCustomPrompt="1"/>
          </p:nvPr>
        </p:nvSpPr>
        <p:spPr>
          <a:xfrm>
            <a:off x="731520" y="852851"/>
            <a:ext cx="7680960" cy="1463040"/>
          </a:xfrm>
          <a:prstGeom prst="rect">
            <a:avLst/>
          </a:prstGeom>
          <a:noFill/>
          <a:ln/>
        </p:spPr>
        <p:txBody>
          <a:bodyPr wrap="square" lIns="0" tIns="0" rIns="0" bIns="0" rtlCol="0"/>
          <a:lstStyle/>
          <a:p>
            <a:pPr algn="l"/>
            <a:r>
              <a:rPr lang="en-US" sz="2400" b="1" u="sng" dirty="0"/>
              <a:t>Cost-Benefit Analysis &amp; Reasonableness</a:t>
            </a:r>
            <a:br>
              <a:rPr lang="en-US" sz="2400" dirty="0"/>
            </a:br>
            <a:r>
              <a:rPr lang="en-US" sz="2400" dirty="0"/>
              <a:t>Do the requested Grid Mod investments, incentives, programs and expenditures “improve the public utility's electrical system efficiency, reliability, resilience and security; maintain reasonable operations, maintenance and ratepayer costs; and meet energy demands through a flexible, diversified and distributed energy portfolio, including energy standards established in Section 62-16-4 NMSA 1978[?]”</a:t>
            </a:r>
            <a:br>
              <a:rPr lang="en-US" sz="2000" dirty="0"/>
            </a:br>
            <a:br>
              <a:rPr lang="en-US" sz="2000" dirty="0"/>
            </a:br>
            <a:r>
              <a:rPr lang="en-US" sz="1600" dirty="0"/>
              <a:t>- New Mexico PRC, 22-00058-UT, Order at pp. 9-10, 5/31/2023</a:t>
            </a:r>
            <a:br>
              <a:rPr lang="en-US" sz="2000" dirty="0"/>
            </a:br>
            <a:endParaRPr lang="en-US" sz="2000" dirty="0">
              <a:latin typeface="Avenir Next LT Pro" panose="020B0504020202020204" pitchFamily="34" charset="0"/>
            </a:endParaRPr>
          </a:p>
        </p:txBody>
      </p:sp>
      <p:pic>
        <p:nvPicPr>
          <p:cNvPr id="7" name="Picture 6">
            <a:extLst>
              <a:ext uri="{FF2B5EF4-FFF2-40B4-BE49-F238E27FC236}">
                <a16:creationId xmlns:a16="http://schemas.microsoft.com/office/drawing/2014/main" id="{173F4BDF-6F28-931C-6243-EF2F4A6DDD8F}"/>
              </a:ext>
            </a:extLst>
          </p:cNvPr>
          <p:cNvPicPr>
            <a:picLocks noChangeAspect="1"/>
          </p:cNvPicPr>
          <p:nvPr/>
        </p:nvPicPr>
        <p:blipFill>
          <a:blip r:embed="rId3"/>
          <a:stretch>
            <a:fillRect/>
          </a:stretch>
        </p:blipFill>
        <p:spPr>
          <a:xfrm>
            <a:off x="7456748" y="4604943"/>
            <a:ext cx="1599648" cy="353256"/>
          </a:xfrm>
          <a:prstGeom prst="rect">
            <a:avLst/>
          </a:prstGeom>
        </p:spPr>
      </p:pic>
    </p:spTree>
    <p:extLst>
      <p:ext uri="{BB962C8B-B14F-4D97-AF65-F5344CB8AC3E}">
        <p14:creationId xmlns:p14="http://schemas.microsoft.com/office/powerpoint/2010/main" val="27026707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62EBE2-9058-5172-DBDB-AA01CBC00997}"/>
            </a:ext>
          </a:extLst>
        </p:cNvPr>
        <p:cNvGrpSpPr/>
        <p:nvPr/>
      </p:nvGrpSpPr>
      <p:grpSpPr>
        <a:xfrm>
          <a:off x="0" y="0"/>
          <a:ext cx="0" cy="0"/>
          <a:chOff x="0" y="0"/>
          <a:chExt cx="0" cy="0"/>
        </a:xfrm>
      </p:grpSpPr>
      <p:sp>
        <p:nvSpPr>
          <p:cNvPr id="2" name="Text 2">
            <a:extLst>
              <a:ext uri="{FF2B5EF4-FFF2-40B4-BE49-F238E27FC236}">
                <a16:creationId xmlns:a16="http://schemas.microsoft.com/office/drawing/2014/main" id="{7E145AF6-A328-9B3E-6179-AD37FD4B38B6}"/>
              </a:ext>
            </a:extLst>
          </p:cNvPr>
          <p:cNvSpPr>
            <a:spLocks noGrp="1"/>
          </p:cNvSpPr>
          <p:nvPr>
            <p:ph type="title" idx="102" hasCustomPrompt="1"/>
          </p:nvPr>
        </p:nvSpPr>
        <p:spPr>
          <a:xfrm>
            <a:off x="731520" y="852851"/>
            <a:ext cx="7680960" cy="1463040"/>
          </a:xfrm>
          <a:prstGeom prst="rect">
            <a:avLst/>
          </a:prstGeom>
          <a:noFill/>
          <a:ln/>
        </p:spPr>
        <p:txBody>
          <a:bodyPr wrap="square" lIns="0" tIns="0" rIns="0" bIns="0" rtlCol="0"/>
          <a:lstStyle/>
          <a:p>
            <a:pPr marL="0" indent="0">
              <a:buNone/>
            </a:pPr>
            <a:r>
              <a:rPr lang="en-US" sz="3600" dirty="0">
                <a:latin typeface="Avenir Next LT Pro" panose="020B0504020202020204" pitchFamily="34" charset="0"/>
                <a:ea typeface="Georgia" pitchFamily="34" charset="-122"/>
                <a:cs typeface="Georgia" pitchFamily="34" charset="-120"/>
              </a:rPr>
              <a:t>Thank You!</a:t>
            </a:r>
            <a:br>
              <a:rPr lang="en-US" sz="3600" dirty="0">
                <a:latin typeface="Avenir Next LT Pro" panose="020B0504020202020204" pitchFamily="34" charset="0"/>
                <a:ea typeface="Georgia" pitchFamily="34" charset="-122"/>
                <a:cs typeface="Georgia" pitchFamily="34" charset="-120"/>
              </a:rPr>
            </a:br>
            <a:br>
              <a:rPr lang="en-US" sz="1200" dirty="0">
                <a:latin typeface="Avenir Next LT Pro" panose="020B0504020202020204" pitchFamily="34" charset="0"/>
                <a:ea typeface="Georgia" pitchFamily="34" charset="-122"/>
                <a:cs typeface="Georgia" pitchFamily="34" charset="-120"/>
              </a:rPr>
            </a:br>
            <a:r>
              <a:rPr lang="en-US" sz="4400" dirty="0">
                <a:latin typeface="Avenir Next LT Pro" panose="020B0504020202020204" pitchFamily="34" charset="0"/>
                <a:ea typeface="Georgia" pitchFamily="34" charset="-122"/>
                <a:cs typeface="Georgia" pitchFamily="34" charset="-120"/>
              </a:rPr>
              <a:t>Questions?</a:t>
            </a:r>
            <a:endParaRPr lang="en-US" sz="4400" dirty="0">
              <a:latin typeface="Avenir Next LT Pro" panose="020B0504020202020204" pitchFamily="34" charset="0"/>
            </a:endParaRPr>
          </a:p>
        </p:txBody>
      </p:sp>
      <p:sp>
        <p:nvSpPr>
          <p:cNvPr id="3" name="Text 2">
            <a:extLst>
              <a:ext uri="{FF2B5EF4-FFF2-40B4-BE49-F238E27FC236}">
                <a16:creationId xmlns:a16="http://schemas.microsoft.com/office/drawing/2014/main" id="{6244D3E6-7B8E-AA65-9B91-E5B0A0650CD0}"/>
              </a:ext>
            </a:extLst>
          </p:cNvPr>
          <p:cNvSpPr>
            <a:spLocks noGrp="1"/>
          </p:cNvSpPr>
          <p:nvPr>
            <p:ph type="body" idx="103" hasCustomPrompt="1"/>
          </p:nvPr>
        </p:nvSpPr>
        <p:spPr>
          <a:xfrm>
            <a:off x="469127" y="2548011"/>
            <a:ext cx="8229600" cy="731520"/>
          </a:xfrm>
          <a:prstGeom prst="rect">
            <a:avLst/>
          </a:prstGeom>
          <a:noFill/>
          <a:ln/>
        </p:spPr>
        <p:txBody>
          <a:bodyPr wrap="square" lIns="0" tIns="0" rIns="0" bIns="0" rtlCol="0"/>
          <a:lstStyle/>
          <a:p>
            <a:pPr marL="0" indent="0" algn="ctr">
              <a:buNone/>
            </a:pPr>
            <a:endParaRPr lang="en-US" sz="1800" dirty="0">
              <a:solidFill>
                <a:schemeClr val="bg2"/>
              </a:solidFill>
            </a:endParaRPr>
          </a:p>
          <a:p>
            <a:pPr marL="0" indent="0" algn="ctr">
              <a:buNone/>
            </a:pPr>
            <a:r>
              <a:rPr lang="en-US" sz="1800" dirty="0">
                <a:solidFill>
                  <a:schemeClr val="bg2"/>
                </a:solidFill>
              </a:rPr>
              <a:t>Jason Hoyle</a:t>
            </a:r>
          </a:p>
          <a:p>
            <a:pPr marL="0" indent="0" algn="ctr">
              <a:buNone/>
            </a:pPr>
            <a:r>
              <a:rPr lang="en-US" sz="1800" dirty="0">
                <a:solidFill>
                  <a:schemeClr val="bg2"/>
                </a:solidFill>
              </a:rPr>
              <a:t>jhoyle@eq-research.com</a:t>
            </a:r>
          </a:p>
        </p:txBody>
      </p:sp>
      <p:pic>
        <p:nvPicPr>
          <p:cNvPr id="7" name="Picture 6">
            <a:extLst>
              <a:ext uri="{FF2B5EF4-FFF2-40B4-BE49-F238E27FC236}">
                <a16:creationId xmlns:a16="http://schemas.microsoft.com/office/drawing/2014/main" id="{9E9B9B8D-619A-AE90-05AD-9295DD5AB936}"/>
              </a:ext>
            </a:extLst>
          </p:cNvPr>
          <p:cNvPicPr>
            <a:picLocks noChangeAspect="1"/>
          </p:cNvPicPr>
          <p:nvPr/>
        </p:nvPicPr>
        <p:blipFill>
          <a:blip r:embed="rId3"/>
          <a:stretch>
            <a:fillRect/>
          </a:stretch>
        </p:blipFill>
        <p:spPr>
          <a:xfrm>
            <a:off x="7456748" y="4604943"/>
            <a:ext cx="1599648" cy="353256"/>
          </a:xfrm>
          <a:prstGeom prst="rect">
            <a:avLst/>
          </a:prstGeom>
        </p:spPr>
      </p:pic>
    </p:spTree>
    <p:extLst>
      <p:ext uri="{BB962C8B-B14F-4D97-AF65-F5344CB8AC3E}">
        <p14:creationId xmlns:p14="http://schemas.microsoft.com/office/powerpoint/2010/main" val="1616475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08174-4FF2-8828-7268-0EF45F872410}"/>
              </a:ext>
            </a:extLst>
          </p:cNvPr>
          <p:cNvSpPr>
            <a:spLocks noGrp="1"/>
          </p:cNvSpPr>
          <p:nvPr>
            <p:ph type="title" idx="102"/>
          </p:nvPr>
        </p:nvSpPr>
        <p:spPr/>
        <p:txBody>
          <a:bodyPr/>
          <a:lstStyle/>
          <a:p>
            <a:r>
              <a:rPr lang="en-US" dirty="0"/>
              <a:t>Introduction</a:t>
            </a:r>
          </a:p>
        </p:txBody>
      </p:sp>
      <p:sp>
        <p:nvSpPr>
          <p:cNvPr id="3" name="Text Placeholder 2">
            <a:extLst>
              <a:ext uri="{FF2B5EF4-FFF2-40B4-BE49-F238E27FC236}">
                <a16:creationId xmlns:a16="http://schemas.microsoft.com/office/drawing/2014/main" id="{015E7DA4-7E42-904C-7BA4-4210E7D0738A}"/>
              </a:ext>
            </a:extLst>
          </p:cNvPr>
          <p:cNvSpPr>
            <a:spLocks noGrp="1"/>
          </p:cNvSpPr>
          <p:nvPr>
            <p:ph type="body" idx="103"/>
          </p:nvPr>
        </p:nvSpPr>
        <p:spPr/>
        <p:txBody>
          <a:bodyPr/>
          <a:lstStyle/>
          <a:p>
            <a:r>
              <a:rPr lang="en-US" dirty="0"/>
              <a:t>EQ Research</a:t>
            </a:r>
          </a:p>
          <a:p>
            <a:r>
              <a:rPr lang="en-US" dirty="0">
                <a:hlinkClick r:id="rId3"/>
              </a:rPr>
              <a:t>https://eq-research.com/</a:t>
            </a:r>
            <a:r>
              <a:rPr lang="en-US" dirty="0"/>
              <a:t> </a:t>
            </a:r>
          </a:p>
          <a:p>
            <a:endParaRPr lang="en-US" dirty="0"/>
          </a:p>
          <a:p>
            <a:r>
              <a:rPr lang="en-US" dirty="0"/>
              <a:t>Renewable Energy Industries Association of New Mexico (REIA-NM) </a:t>
            </a:r>
            <a:r>
              <a:rPr lang="en-US" dirty="0">
                <a:hlinkClick r:id="rId4"/>
              </a:rPr>
              <a:t>https://reia-nm.org/</a:t>
            </a:r>
            <a:r>
              <a:rPr lang="en-US" dirty="0"/>
              <a:t> </a:t>
            </a:r>
          </a:p>
        </p:txBody>
      </p:sp>
      <p:pic>
        <p:nvPicPr>
          <p:cNvPr id="5" name="Picture 4">
            <a:extLst>
              <a:ext uri="{FF2B5EF4-FFF2-40B4-BE49-F238E27FC236}">
                <a16:creationId xmlns:a16="http://schemas.microsoft.com/office/drawing/2014/main" id="{832B704B-991C-AECE-4A05-5FEC460687E0}"/>
              </a:ext>
            </a:extLst>
          </p:cNvPr>
          <p:cNvPicPr>
            <a:picLocks noChangeAspect="1"/>
          </p:cNvPicPr>
          <p:nvPr/>
        </p:nvPicPr>
        <p:blipFill>
          <a:blip r:embed="rId5"/>
          <a:stretch>
            <a:fillRect/>
          </a:stretch>
        </p:blipFill>
        <p:spPr>
          <a:xfrm>
            <a:off x="2449286" y="3772105"/>
            <a:ext cx="6400800" cy="955343"/>
          </a:xfrm>
          <a:prstGeom prst="rect">
            <a:avLst/>
          </a:prstGeom>
        </p:spPr>
      </p:pic>
      <p:pic>
        <p:nvPicPr>
          <p:cNvPr id="7" name="Picture 6">
            <a:extLst>
              <a:ext uri="{FF2B5EF4-FFF2-40B4-BE49-F238E27FC236}">
                <a16:creationId xmlns:a16="http://schemas.microsoft.com/office/drawing/2014/main" id="{D42EEDFC-99AB-EE39-622F-156973CFBF21}"/>
              </a:ext>
            </a:extLst>
          </p:cNvPr>
          <p:cNvPicPr>
            <a:picLocks noChangeAspect="1"/>
          </p:cNvPicPr>
          <p:nvPr/>
        </p:nvPicPr>
        <p:blipFill>
          <a:blip r:embed="rId6"/>
          <a:stretch>
            <a:fillRect/>
          </a:stretch>
        </p:blipFill>
        <p:spPr>
          <a:xfrm>
            <a:off x="2759971" y="978408"/>
            <a:ext cx="2352675" cy="571500"/>
          </a:xfrm>
          <a:prstGeom prst="rect">
            <a:avLst/>
          </a:prstGeom>
        </p:spPr>
      </p:pic>
      <p:sp>
        <p:nvSpPr>
          <p:cNvPr id="4" name="TextBox 3">
            <a:extLst>
              <a:ext uri="{FF2B5EF4-FFF2-40B4-BE49-F238E27FC236}">
                <a16:creationId xmlns:a16="http://schemas.microsoft.com/office/drawing/2014/main" id="{DE37306B-83DB-0682-8202-6F1C34772984}"/>
              </a:ext>
            </a:extLst>
          </p:cNvPr>
          <p:cNvSpPr txBox="1"/>
          <p:nvPr/>
        </p:nvSpPr>
        <p:spPr>
          <a:xfrm>
            <a:off x="8627165" y="4929809"/>
            <a:ext cx="397565" cy="153888"/>
          </a:xfrm>
          <a:prstGeom prst="rect">
            <a:avLst/>
          </a:prstGeom>
          <a:noFill/>
        </p:spPr>
        <p:txBody>
          <a:bodyPr wrap="square" lIns="0" tIns="0" rIns="0" bIns="0" rtlCol="0">
            <a:spAutoFit/>
          </a:bodyPr>
          <a:lstStyle/>
          <a:p>
            <a:pPr algn="ctr"/>
            <a:r>
              <a:rPr lang="en-US" sz="1000" dirty="0">
                <a:solidFill>
                  <a:schemeClr val="bg1"/>
                </a:solidFill>
              </a:rPr>
              <a:t>2</a:t>
            </a:r>
          </a:p>
        </p:txBody>
      </p:sp>
    </p:spTree>
    <p:extLst>
      <p:ext uri="{BB962C8B-B14F-4D97-AF65-F5344CB8AC3E}">
        <p14:creationId xmlns:p14="http://schemas.microsoft.com/office/powerpoint/2010/main" val="3350122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C87D7-CAC1-E17B-BFBA-7DD800153853}"/>
              </a:ext>
            </a:extLst>
          </p:cNvPr>
          <p:cNvSpPr>
            <a:spLocks noGrp="1"/>
          </p:cNvSpPr>
          <p:nvPr>
            <p:ph type="title" idx="102"/>
          </p:nvPr>
        </p:nvSpPr>
        <p:spPr/>
        <p:txBody>
          <a:bodyPr/>
          <a:lstStyle/>
          <a:p>
            <a:endParaRPr lang="en-US" dirty="0"/>
          </a:p>
        </p:txBody>
      </p:sp>
      <p:sp>
        <p:nvSpPr>
          <p:cNvPr id="3" name="Text Placeholder 2">
            <a:extLst>
              <a:ext uri="{FF2B5EF4-FFF2-40B4-BE49-F238E27FC236}">
                <a16:creationId xmlns:a16="http://schemas.microsoft.com/office/drawing/2014/main" id="{5D6FDA80-B7AD-6DFD-69B2-03F266EEF97C}"/>
              </a:ext>
            </a:extLst>
          </p:cNvPr>
          <p:cNvSpPr>
            <a:spLocks noGrp="1"/>
          </p:cNvSpPr>
          <p:nvPr>
            <p:ph type="body" idx="103"/>
          </p:nvPr>
        </p:nvSpPr>
        <p:spPr/>
        <p:txBody>
          <a:bodyPr/>
          <a:lstStyle/>
          <a:p>
            <a:r>
              <a:rPr lang="en-US" u="sng" dirty="0"/>
              <a:t>Disclaimer</a:t>
            </a:r>
          </a:p>
          <a:p>
            <a:r>
              <a:rPr lang="en-US" sz="2400" dirty="0"/>
              <a:t>The material in this presentation was prepared without advance knowledge of the content of PNM’s net metering presentation or details of PNM’s current inclinations towards possible changes to net metering, and the lack of inclusion of any particular subject does not imply support. Information contained herein is for discussion purposes only.</a:t>
            </a:r>
          </a:p>
        </p:txBody>
      </p:sp>
      <p:sp>
        <p:nvSpPr>
          <p:cNvPr id="4" name="TextBox 3">
            <a:extLst>
              <a:ext uri="{FF2B5EF4-FFF2-40B4-BE49-F238E27FC236}">
                <a16:creationId xmlns:a16="http://schemas.microsoft.com/office/drawing/2014/main" id="{2CF1F6A5-EA87-D21E-7FA1-7BDAB48F0E79}"/>
              </a:ext>
            </a:extLst>
          </p:cNvPr>
          <p:cNvSpPr txBox="1"/>
          <p:nvPr/>
        </p:nvSpPr>
        <p:spPr>
          <a:xfrm>
            <a:off x="8627165" y="4929809"/>
            <a:ext cx="397565" cy="153888"/>
          </a:xfrm>
          <a:prstGeom prst="rect">
            <a:avLst/>
          </a:prstGeom>
          <a:noFill/>
        </p:spPr>
        <p:txBody>
          <a:bodyPr wrap="square" lIns="0" tIns="0" rIns="0" bIns="0" rtlCol="0">
            <a:spAutoFit/>
          </a:bodyPr>
          <a:lstStyle/>
          <a:p>
            <a:pPr algn="ctr"/>
            <a:r>
              <a:rPr lang="en-US" sz="1000" dirty="0">
                <a:solidFill>
                  <a:schemeClr val="bg1"/>
                </a:solidFill>
              </a:rPr>
              <a:t>3</a:t>
            </a:r>
          </a:p>
        </p:txBody>
      </p:sp>
    </p:spTree>
    <p:extLst>
      <p:ext uri="{BB962C8B-B14F-4D97-AF65-F5344CB8AC3E}">
        <p14:creationId xmlns:p14="http://schemas.microsoft.com/office/powerpoint/2010/main" val="826909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5B3C8C-CEF3-3DEC-93C9-1BE88E010B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2FA6C3-EF39-A2CD-A31C-92751CEA73A6}"/>
              </a:ext>
            </a:extLst>
          </p:cNvPr>
          <p:cNvSpPr>
            <a:spLocks noGrp="1"/>
          </p:cNvSpPr>
          <p:nvPr>
            <p:ph type="title" idx="102"/>
          </p:nvPr>
        </p:nvSpPr>
        <p:spPr/>
        <p:txBody>
          <a:bodyPr/>
          <a:lstStyle/>
          <a:p>
            <a:r>
              <a:rPr lang="en-US" dirty="0"/>
              <a:t>PNM Roadmap to Default TOD</a:t>
            </a:r>
          </a:p>
        </p:txBody>
      </p:sp>
      <p:sp>
        <p:nvSpPr>
          <p:cNvPr id="4" name="TextBox 3">
            <a:extLst>
              <a:ext uri="{FF2B5EF4-FFF2-40B4-BE49-F238E27FC236}">
                <a16:creationId xmlns:a16="http://schemas.microsoft.com/office/drawing/2014/main" id="{0BC83C07-39D3-00FB-D45B-95EEDAD83078}"/>
              </a:ext>
            </a:extLst>
          </p:cNvPr>
          <p:cNvSpPr txBox="1"/>
          <p:nvPr/>
        </p:nvSpPr>
        <p:spPr>
          <a:xfrm>
            <a:off x="223935" y="4628223"/>
            <a:ext cx="8685173" cy="246221"/>
          </a:xfrm>
          <a:prstGeom prst="rect">
            <a:avLst/>
          </a:prstGeom>
          <a:noFill/>
        </p:spPr>
        <p:txBody>
          <a:bodyPr wrap="square" rtlCol="0">
            <a:spAutoFit/>
          </a:bodyPr>
          <a:lstStyle/>
          <a:p>
            <a:r>
              <a:rPr lang="en-US" sz="1000" dirty="0"/>
              <a:t>*Slide 2, </a:t>
            </a:r>
            <a:r>
              <a:rPr lang="en-US" sz="1000" dirty="0">
                <a:hlinkClick r:id="rId2"/>
              </a:rPr>
              <a:t>PNM Presentation</a:t>
            </a:r>
            <a:r>
              <a:rPr lang="en-US" sz="1000" dirty="0"/>
              <a:t>, 1/20/2026; **Slide 3, </a:t>
            </a:r>
            <a:r>
              <a:rPr lang="en-US" sz="1000" dirty="0">
                <a:hlinkClick r:id="rId3"/>
              </a:rPr>
              <a:t>PNM Presentation</a:t>
            </a:r>
            <a:r>
              <a:rPr lang="en-US" sz="1000" dirty="0"/>
              <a:t>, 3/31/2026</a:t>
            </a:r>
          </a:p>
        </p:txBody>
      </p:sp>
      <p:graphicFrame>
        <p:nvGraphicFramePr>
          <p:cNvPr id="5" name="Table 4">
            <a:extLst>
              <a:ext uri="{FF2B5EF4-FFF2-40B4-BE49-F238E27FC236}">
                <a16:creationId xmlns:a16="http://schemas.microsoft.com/office/drawing/2014/main" id="{7CED58C1-E3FD-AF0D-6B0C-0BB0A2BAFA67}"/>
              </a:ext>
            </a:extLst>
          </p:cNvPr>
          <p:cNvGraphicFramePr>
            <a:graphicFrameLocks noGrp="1"/>
          </p:cNvGraphicFramePr>
          <p:nvPr>
            <p:extLst>
              <p:ext uri="{D42A27DB-BD31-4B8C-83A1-F6EECF244321}">
                <p14:modId xmlns:p14="http://schemas.microsoft.com/office/powerpoint/2010/main" val="2289484917"/>
              </p:ext>
            </p:extLst>
          </p:nvPr>
        </p:nvGraphicFramePr>
        <p:xfrm>
          <a:off x="459188" y="1334880"/>
          <a:ext cx="8225624" cy="2291080"/>
        </p:xfrm>
        <a:graphic>
          <a:graphicData uri="http://schemas.openxmlformats.org/drawingml/2006/table">
            <a:tbl>
              <a:tblPr firstRow="1" bandRow="1">
                <a:tableStyleId>{0660B408-B3CF-4A94-85FC-2B1E0A45F4A2}</a:tableStyleId>
              </a:tblPr>
              <a:tblGrid>
                <a:gridCol w="2916719">
                  <a:extLst>
                    <a:ext uri="{9D8B030D-6E8A-4147-A177-3AD203B41FA5}">
                      <a16:colId xmlns:a16="http://schemas.microsoft.com/office/drawing/2014/main" val="4041768573"/>
                    </a:ext>
                  </a:extLst>
                </a:gridCol>
                <a:gridCol w="5308905">
                  <a:extLst>
                    <a:ext uri="{9D8B030D-6E8A-4147-A177-3AD203B41FA5}">
                      <a16:colId xmlns:a16="http://schemas.microsoft.com/office/drawing/2014/main" val="1783734840"/>
                    </a:ext>
                  </a:extLst>
                </a:gridCol>
              </a:tblGrid>
              <a:tr h="370840">
                <a:tc>
                  <a:txBody>
                    <a:bodyPr/>
                    <a:lstStyle/>
                    <a:p>
                      <a:r>
                        <a:rPr lang="en-US" dirty="0"/>
                        <a:t>Roadmap Component*</a:t>
                      </a:r>
                    </a:p>
                  </a:txBody>
                  <a:tcPr>
                    <a:solidFill>
                      <a:schemeClr val="accent2"/>
                    </a:solidFill>
                  </a:tcPr>
                </a:tc>
                <a:tc>
                  <a:txBody>
                    <a:bodyPr/>
                    <a:lstStyle/>
                    <a:p>
                      <a:r>
                        <a:rPr lang="en-US" dirty="0"/>
                        <a:t>Net Metering/DER Proposals**</a:t>
                      </a:r>
                    </a:p>
                  </a:txBody>
                  <a:tcPr>
                    <a:solidFill>
                      <a:schemeClr val="accent2"/>
                    </a:solidFill>
                  </a:tcPr>
                </a:tc>
                <a:extLst>
                  <a:ext uri="{0D108BD9-81ED-4DB2-BD59-A6C34878D82A}">
                    <a16:rowId xmlns:a16="http://schemas.microsoft.com/office/drawing/2014/main" val="206667891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Residential TOD pilot rate</a:t>
                      </a:r>
                    </a:p>
                  </a:txBody>
                  <a:tcPr anchor="ctr"/>
                </a:tc>
                <a:tc>
                  <a:txBody>
                    <a:bodyPr/>
                    <a:lstStyle/>
                    <a:p>
                      <a:r>
                        <a:rPr lang="en-US" dirty="0"/>
                        <a:t>Force Net Metering and legacy TOU customers onto Pilot TOD rate by default for duration of pilot</a:t>
                      </a:r>
                    </a:p>
                  </a:txBody>
                  <a:tcPr anchor="ctr"/>
                </a:tc>
                <a:extLst>
                  <a:ext uri="{0D108BD9-81ED-4DB2-BD59-A6C34878D82A}">
                    <a16:rowId xmlns:a16="http://schemas.microsoft.com/office/drawing/2014/main" val="13986296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Flatten Energy Blocks in Res. 1A rate</a:t>
                      </a:r>
                    </a:p>
                  </a:txBody>
                  <a:tcPr anchor="ctr"/>
                </a:tc>
                <a:tc>
                  <a:txBody>
                    <a:bodyPr/>
                    <a:lstStyle/>
                    <a:p>
                      <a:r>
                        <a:rPr lang="en-US" dirty="0"/>
                        <a:t>Remove highest-price block and increase price in the consolidated energy block for use of </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a:t>451 kWh/month</a:t>
                      </a:r>
                    </a:p>
                  </a:txBody>
                  <a:tcPr anchor="ctr"/>
                </a:tc>
                <a:extLst>
                  <a:ext uri="{0D108BD9-81ED-4DB2-BD59-A6C34878D82A}">
                    <a16:rowId xmlns:a16="http://schemas.microsoft.com/office/drawing/2014/main" val="356493642"/>
                  </a:ext>
                </a:extLst>
              </a:tr>
              <a:tr h="370840">
                <a:tc>
                  <a:txBody>
                    <a:bodyPr/>
                    <a:lstStyle/>
                    <a:p>
                      <a:r>
                        <a:rPr lang="en-US" dirty="0"/>
                        <a:t>Distributed Generation</a:t>
                      </a:r>
                    </a:p>
                  </a:txBody>
                  <a:tcPr anchor="ctr"/>
                </a:tc>
                <a:tc>
                  <a:txBody>
                    <a:bodyPr/>
                    <a:lstStyle/>
                    <a:p>
                      <a:r>
                        <a:rPr lang="en-US" dirty="0"/>
                        <a:t>Eliminate banking (i.e., kWh carried forward from month to month) of excess generation</a:t>
                      </a:r>
                    </a:p>
                  </a:txBody>
                  <a:tcPr anchor="ctr"/>
                </a:tc>
                <a:extLst>
                  <a:ext uri="{0D108BD9-81ED-4DB2-BD59-A6C34878D82A}">
                    <a16:rowId xmlns:a16="http://schemas.microsoft.com/office/drawing/2014/main" val="2925084689"/>
                  </a:ext>
                </a:extLst>
              </a:tr>
            </a:tbl>
          </a:graphicData>
        </a:graphic>
      </p:graphicFrame>
      <p:sp>
        <p:nvSpPr>
          <p:cNvPr id="3" name="TextBox 2">
            <a:extLst>
              <a:ext uri="{FF2B5EF4-FFF2-40B4-BE49-F238E27FC236}">
                <a16:creationId xmlns:a16="http://schemas.microsoft.com/office/drawing/2014/main" id="{EB0BA87C-6097-BBCD-4FBF-CA593C29DCCE}"/>
              </a:ext>
            </a:extLst>
          </p:cNvPr>
          <p:cNvSpPr txBox="1"/>
          <p:nvPr/>
        </p:nvSpPr>
        <p:spPr>
          <a:xfrm>
            <a:off x="8627165" y="4929809"/>
            <a:ext cx="397565" cy="153888"/>
          </a:xfrm>
          <a:prstGeom prst="rect">
            <a:avLst/>
          </a:prstGeom>
          <a:noFill/>
        </p:spPr>
        <p:txBody>
          <a:bodyPr wrap="square" lIns="0" tIns="0" rIns="0" bIns="0" rtlCol="0">
            <a:spAutoFit/>
          </a:bodyPr>
          <a:lstStyle/>
          <a:p>
            <a:pPr algn="ctr"/>
            <a:r>
              <a:rPr lang="en-US" sz="1000" dirty="0">
                <a:solidFill>
                  <a:schemeClr val="bg1"/>
                </a:solidFill>
              </a:rPr>
              <a:t>4</a:t>
            </a:r>
          </a:p>
        </p:txBody>
      </p:sp>
    </p:spTree>
    <p:extLst>
      <p:ext uri="{BB962C8B-B14F-4D97-AF65-F5344CB8AC3E}">
        <p14:creationId xmlns:p14="http://schemas.microsoft.com/office/powerpoint/2010/main" val="1639909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889D2-4B31-7B03-0839-CA93E6AF998E}"/>
              </a:ext>
            </a:extLst>
          </p:cNvPr>
          <p:cNvSpPr>
            <a:spLocks noGrp="1"/>
          </p:cNvSpPr>
          <p:nvPr>
            <p:ph type="title" idx="102"/>
          </p:nvPr>
        </p:nvSpPr>
        <p:spPr/>
        <p:txBody>
          <a:bodyPr anchor="ctr" anchorCtr="0"/>
          <a:lstStyle/>
          <a:p>
            <a:r>
              <a:rPr lang="en-US" dirty="0"/>
              <a:t>Residential TOD Pilot Rate</a:t>
            </a:r>
          </a:p>
        </p:txBody>
      </p:sp>
      <p:sp>
        <p:nvSpPr>
          <p:cNvPr id="4" name="Text Placeholder 3">
            <a:extLst>
              <a:ext uri="{FF2B5EF4-FFF2-40B4-BE49-F238E27FC236}">
                <a16:creationId xmlns:a16="http://schemas.microsoft.com/office/drawing/2014/main" id="{83172A3B-B591-831D-2BC1-D14F62B386D7}"/>
              </a:ext>
            </a:extLst>
          </p:cNvPr>
          <p:cNvSpPr>
            <a:spLocks noGrp="1"/>
          </p:cNvSpPr>
          <p:nvPr>
            <p:ph type="body" idx="103"/>
          </p:nvPr>
        </p:nvSpPr>
        <p:spPr>
          <a:xfrm>
            <a:off x="223934" y="930303"/>
            <a:ext cx="4451433" cy="3641697"/>
          </a:xfrm>
        </p:spPr>
        <p:txBody>
          <a:bodyPr/>
          <a:lstStyle/>
          <a:p>
            <a:r>
              <a:rPr lang="en-US" sz="2400" u="sng" dirty="0"/>
              <a:t>DG Proposal</a:t>
            </a:r>
          </a:p>
          <a:p>
            <a:r>
              <a:rPr lang="en-US" sz="1800" b="1" dirty="0"/>
              <a:t>Force Net Metering customers onto Pilot TOD rate by default for duration of pilot</a:t>
            </a:r>
            <a:r>
              <a:rPr lang="en-US" sz="1800" b="1" baseline="30000" dirty="0"/>
              <a:t>1</a:t>
            </a:r>
          </a:p>
          <a:p>
            <a:r>
              <a:rPr lang="en-US" sz="2400" u="sng" dirty="0"/>
              <a:t>General Concerns</a:t>
            </a:r>
          </a:p>
          <a:p>
            <a:pPr marL="342900" indent="-342900">
              <a:buAutoNum type="arabicParenR"/>
            </a:pPr>
            <a:r>
              <a:rPr lang="en-US" sz="1600" b="1" dirty="0"/>
              <a:t>Efficacy:</a:t>
            </a:r>
            <a:r>
              <a:rPr lang="en-US" sz="1600" dirty="0"/>
              <a:t> available pilot results show limited impact on actual peak load and higher bills for most participants</a:t>
            </a:r>
          </a:p>
          <a:p>
            <a:pPr marL="342900" indent="-342900">
              <a:buAutoNum type="arabicParenR"/>
            </a:pPr>
            <a:r>
              <a:rPr lang="en-US" sz="1600" b="1" dirty="0"/>
              <a:t>Limited data:</a:t>
            </a:r>
            <a:r>
              <a:rPr lang="en-US" sz="1600" dirty="0"/>
              <a:t> Pilot design is exploratory and not based on robust data</a:t>
            </a:r>
            <a:endParaRPr lang="en-US" sz="1600" b="1" dirty="0"/>
          </a:p>
          <a:p>
            <a:pPr marL="342900" indent="-342900">
              <a:buAutoNum type="arabicParenR"/>
            </a:pPr>
            <a:r>
              <a:rPr lang="en-US" sz="1600" b="1" dirty="0"/>
              <a:t>Customer Differentiation &amp; Distribution: </a:t>
            </a:r>
            <a:r>
              <a:rPr lang="en-US" sz="1600" dirty="0"/>
              <a:t>Limited controls for EVs and total energy use</a:t>
            </a:r>
          </a:p>
          <a:p>
            <a:endParaRPr lang="en-US" sz="1600" dirty="0"/>
          </a:p>
        </p:txBody>
      </p:sp>
      <p:sp>
        <p:nvSpPr>
          <p:cNvPr id="5" name="Text Placeholder 4">
            <a:extLst>
              <a:ext uri="{FF2B5EF4-FFF2-40B4-BE49-F238E27FC236}">
                <a16:creationId xmlns:a16="http://schemas.microsoft.com/office/drawing/2014/main" id="{85FE9AE7-2D28-FB5A-B33F-A2389EC593AB}"/>
              </a:ext>
            </a:extLst>
          </p:cNvPr>
          <p:cNvSpPr>
            <a:spLocks noGrp="1"/>
          </p:cNvSpPr>
          <p:nvPr>
            <p:ph type="body" idx="104"/>
          </p:nvPr>
        </p:nvSpPr>
        <p:spPr>
          <a:xfrm>
            <a:off x="4989442" y="1051560"/>
            <a:ext cx="3935730" cy="3520440"/>
          </a:xfrm>
          <a:solidFill>
            <a:srgbClr val="145A6B"/>
          </a:solidFill>
        </p:spPr>
        <p:txBody>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0" u="sng" strike="noStrike" kern="1200" cap="none" spc="0" normalizeH="0" baseline="0" noProof="0" dirty="0">
                <a:ln>
                  <a:noFill/>
                </a:ln>
                <a:solidFill>
                  <a:schemeClr val="bg1"/>
                </a:solidFill>
                <a:effectLst/>
                <a:uLnTx/>
                <a:uFillTx/>
                <a:latin typeface="Calibri" panose="020F0502020204030204"/>
                <a:ea typeface="+mn-ea"/>
                <a:cs typeface="+mn-cs"/>
              </a:rPr>
              <a:t>Net Metering &amp; DER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AutoNum type="arabicParenR"/>
              <a:tabLst/>
              <a:defRPr/>
            </a:pPr>
            <a:r>
              <a:rPr kumimoji="0" lang="en-US" sz="1600" b="0" i="0" u="none" strike="noStrike" kern="1200" cap="none" spc="0" normalizeH="0" baseline="0" noProof="0" dirty="0">
                <a:ln>
                  <a:noFill/>
                </a:ln>
                <a:solidFill>
                  <a:schemeClr val="bg1"/>
                </a:solidFill>
                <a:effectLst/>
                <a:uLnTx/>
                <a:uFillTx/>
                <a:ea typeface="+mn-ea"/>
                <a:cs typeface="+mn-cs"/>
              </a:rPr>
              <a:t>Net Metering and DER customers are a “very small percentage” of pilot participants and not included in analysis of pilot</a:t>
            </a:r>
            <a:r>
              <a:rPr kumimoji="0" lang="en-US" sz="1600" b="0" i="0" u="none" strike="noStrike" kern="1200" cap="none" spc="0" normalizeH="0" baseline="30000" noProof="0" dirty="0">
                <a:ln>
                  <a:noFill/>
                </a:ln>
                <a:solidFill>
                  <a:schemeClr val="bg1"/>
                </a:solidFill>
                <a:effectLst/>
                <a:uLnTx/>
                <a:uFillTx/>
                <a:ea typeface="+mn-ea"/>
                <a:cs typeface="+mn-cs"/>
              </a:rPr>
              <a:t>2</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AutoNum type="arabicParenR"/>
              <a:tabLst/>
              <a:defRPr/>
            </a:pPr>
            <a:r>
              <a:rPr lang="en-US" sz="1600" dirty="0">
                <a:solidFill>
                  <a:schemeClr val="bg1"/>
                </a:solidFill>
              </a:rPr>
              <a:t>Discriminatory treatment</a:t>
            </a:r>
          </a:p>
          <a:p>
            <a:pPr marL="573088" lvl="1" indent="-176213">
              <a:buFont typeface="Arial" pitchFamily="34" charset="0"/>
              <a:buAutoNum type="arabicParenR"/>
              <a:defRPr/>
            </a:pPr>
            <a:r>
              <a:rPr lang="en-US" sz="1200" dirty="0">
                <a:solidFill>
                  <a:schemeClr val="bg1"/>
                </a:solidFill>
              </a:rPr>
              <a:t>Customers shall be billed for service in accordance with the rate structure and monthly charges that the customer would be assigned if the customer had not interconnected a qualifying facility. – NMAC 17.9.570.14 (C)(1)</a:t>
            </a:r>
          </a:p>
          <a:p>
            <a:pPr marL="573088" lvl="1" indent="-176213">
              <a:buFont typeface="Arial" pitchFamily="34" charset="0"/>
              <a:buAutoNum type="arabicParenR"/>
              <a:defRPr/>
            </a:pPr>
            <a:r>
              <a:rPr lang="en-US" sz="1200" dirty="0">
                <a:solidFill>
                  <a:schemeClr val="bg1"/>
                </a:solidFill>
              </a:rPr>
              <a:t>PURPA regulations contain similar provisions prohibiting discrimination in the rates for sales to a Qualifying Facility - 18 CFR Part 292 </a:t>
            </a:r>
          </a:p>
        </p:txBody>
      </p:sp>
      <p:sp>
        <p:nvSpPr>
          <p:cNvPr id="6" name="TextBox 5">
            <a:extLst>
              <a:ext uri="{FF2B5EF4-FFF2-40B4-BE49-F238E27FC236}">
                <a16:creationId xmlns:a16="http://schemas.microsoft.com/office/drawing/2014/main" id="{D9ED6217-5F89-CA5C-57D0-B9AE3DB4C465}"/>
              </a:ext>
            </a:extLst>
          </p:cNvPr>
          <p:cNvSpPr txBox="1"/>
          <p:nvPr/>
        </p:nvSpPr>
        <p:spPr>
          <a:xfrm>
            <a:off x="223935" y="4628223"/>
            <a:ext cx="8685173" cy="246221"/>
          </a:xfrm>
          <a:prstGeom prst="rect">
            <a:avLst/>
          </a:prstGeom>
          <a:noFill/>
        </p:spPr>
        <p:txBody>
          <a:bodyPr wrap="square" rtlCol="0">
            <a:spAutoFit/>
          </a:bodyPr>
          <a:lstStyle/>
          <a:p>
            <a:r>
              <a:rPr lang="en-US" sz="1000" dirty="0"/>
              <a:t>1. Slide 3, </a:t>
            </a:r>
            <a:r>
              <a:rPr lang="en-US" sz="1000" dirty="0">
                <a:hlinkClick r:id="rId3"/>
              </a:rPr>
              <a:t>PNM Presentation</a:t>
            </a:r>
            <a:r>
              <a:rPr lang="en-US" sz="1000" dirty="0"/>
              <a:t>, 3/31/2026; 2. </a:t>
            </a:r>
            <a:r>
              <a:rPr lang="en-US" sz="1000" dirty="0">
                <a:hlinkClick r:id="rId4"/>
              </a:rPr>
              <a:t>Analysis Memo</a:t>
            </a:r>
            <a:r>
              <a:rPr lang="en-US" sz="1000" dirty="0"/>
              <a:t>, p. 1, 3/31/2026 PRAC</a:t>
            </a:r>
          </a:p>
        </p:txBody>
      </p:sp>
      <p:sp>
        <p:nvSpPr>
          <p:cNvPr id="3" name="TextBox 2">
            <a:extLst>
              <a:ext uri="{FF2B5EF4-FFF2-40B4-BE49-F238E27FC236}">
                <a16:creationId xmlns:a16="http://schemas.microsoft.com/office/drawing/2014/main" id="{4B5370F5-3A4C-DC36-512F-78CE220771DA}"/>
              </a:ext>
            </a:extLst>
          </p:cNvPr>
          <p:cNvSpPr txBox="1"/>
          <p:nvPr/>
        </p:nvSpPr>
        <p:spPr>
          <a:xfrm>
            <a:off x="8627165" y="4929809"/>
            <a:ext cx="397565" cy="153888"/>
          </a:xfrm>
          <a:prstGeom prst="rect">
            <a:avLst/>
          </a:prstGeom>
          <a:noFill/>
        </p:spPr>
        <p:txBody>
          <a:bodyPr wrap="square" lIns="0" tIns="0" rIns="0" bIns="0" rtlCol="0">
            <a:spAutoFit/>
          </a:bodyPr>
          <a:lstStyle/>
          <a:p>
            <a:pPr algn="ctr"/>
            <a:r>
              <a:rPr lang="en-US" sz="1000" dirty="0">
                <a:solidFill>
                  <a:schemeClr val="bg1"/>
                </a:solidFill>
              </a:rPr>
              <a:t>5</a:t>
            </a:r>
          </a:p>
        </p:txBody>
      </p:sp>
    </p:spTree>
    <p:extLst>
      <p:ext uri="{BB962C8B-B14F-4D97-AF65-F5344CB8AC3E}">
        <p14:creationId xmlns:p14="http://schemas.microsoft.com/office/powerpoint/2010/main" val="31564974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E0A06-0808-7988-6A20-33418F0392A0}"/>
              </a:ext>
            </a:extLst>
          </p:cNvPr>
          <p:cNvSpPr>
            <a:spLocks noGrp="1"/>
          </p:cNvSpPr>
          <p:nvPr>
            <p:ph type="title" idx="102"/>
          </p:nvPr>
        </p:nvSpPr>
        <p:spPr/>
        <p:txBody>
          <a:bodyPr/>
          <a:lstStyle/>
          <a:p>
            <a:r>
              <a:rPr lang="en-US" dirty="0"/>
              <a:t>Residential TOD Pilot Rate</a:t>
            </a:r>
          </a:p>
        </p:txBody>
      </p:sp>
      <p:pic>
        <p:nvPicPr>
          <p:cNvPr id="5" name="Picture 4">
            <a:extLst>
              <a:ext uri="{FF2B5EF4-FFF2-40B4-BE49-F238E27FC236}">
                <a16:creationId xmlns:a16="http://schemas.microsoft.com/office/drawing/2014/main" id="{9E66E684-E031-7CFE-C9C5-BE56447E0B25}"/>
              </a:ext>
            </a:extLst>
          </p:cNvPr>
          <p:cNvPicPr>
            <a:picLocks noChangeAspect="1"/>
          </p:cNvPicPr>
          <p:nvPr/>
        </p:nvPicPr>
        <p:blipFill>
          <a:blip r:embed="rId2"/>
          <a:stretch>
            <a:fillRect/>
          </a:stretch>
        </p:blipFill>
        <p:spPr>
          <a:xfrm>
            <a:off x="5884940" y="840423"/>
            <a:ext cx="3024168" cy="2172692"/>
          </a:xfrm>
          <a:prstGeom prst="rect">
            <a:avLst/>
          </a:prstGeom>
        </p:spPr>
      </p:pic>
      <p:sp>
        <p:nvSpPr>
          <p:cNvPr id="6" name="TextBox 5">
            <a:extLst>
              <a:ext uri="{FF2B5EF4-FFF2-40B4-BE49-F238E27FC236}">
                <a16:creationId xmlns:a16="http://schemas.microsoft.com/office/drawing/2014/main" id="{E350E3C2-FB8E-AC53-5109-27BB06ABBACE}"/>
              </a:ext>
            </a:extLst>
          </p:cNvPr>
          <p:cNvSpPr txBox="1"/>
          <p:nvPr/>
        </p:nvSpPr>
        <p:spPr>
          <a:xfrm>
            <a:off x="5901268" y="2959643"/>
            <a:ext cx="3024168" cy="400110"/>
          </a:xfrm>
          <a:prstGeom prst="rect">
            <a:avLst/>
          </a:prstGeom>
          <a:noFill/>
        </p:spPr>
        <p:txBody>
          <a:bodyPr wrap="square" rtlCol="0">
            <a:spAutoFit/>
          </a:bodyPr>
          <a:lstStyle/>
          <a:p>
            <a:r>
              <a:rPr lang="en-US" sz="1000" dirty="0"/>
              <a:t>Source: Figure 2-1, </a:t>
            </a:r>
            <a:r>
              <a:rPr lang="en-US" sz="1000" dirty="0">
                <a:hlinkClick r:id="rId3"/>
              </a:rPr>
              <a:t>Time-of-Day (TOD) Pilot Impact Analysis – 2025 Results</a:t>
            </a:r>
            <a:r>
              <a:rPr lang="en-US" sz="1000" dirty="0"/>
              <a:t>, 3/31/2026 PRAC </a:t>
            </a:r>
          </a:p>
        </p:txBody>
      </p:sp>
      <p:sp>
        <p:nvSpPr>
          <p:cNvPr id="7" name="Text Placeholder 2">
            <a:extLst>
              <a:ext uri="{FF2B5EF4-FFF2-40B4-BE49-F238E27FC236}">
                <a16:creationId xmlns:a16="http://schemas.microsoft.com/office/drawing/2014/main" id="{F7CF2C2B-AD15-4A9E-AC7F-A81443BBAF4C}"/>
              </a:ext>
            </a:extLst>
          </p:cNvPr>
          <p:cNvSpPr>
            <a:spLocks noGrp="1"/>
          </p:cNvSpPr>
          <p:nvPr>
            <p:ph type="body" idx="103"/>
          </p:nvPr>
        </p:nvSpPr>
        <p:spPr>
          <a:xfrm>
            <a:off x="234892" y="880437"/>
            <a:ext cx="5442371" cy="2393442"/>
          </a:xfrm>
        </p:spPr>
        <p:txBody>
          <a:bodyPr/>
          <a:lstStyle/>
          <a:p>
            <a:pPr marL="228600" indent="-228600">
              <a:buFont typeface="Arial" panose="020B0604020202020204" pitchFamily="34" charset="0"/>
              <a:buChar char="•"/>
            </a:pPr>
            <a:r>
              <a:rPr lang="en-US" sz="1800" dirty="0"/>
              <a:t>Pilot results show evidence of load-shifting, but very little actual reduction in peak load</a:t>
            </a:r>
          </a:p>
          <a:p>
            <a:pPr marL="228600" indent="-228600">
              <a:buFont typeface="Arial" panose="020B0604020202020204" pitchFamily="34" charset="0"/>
              <a:buChar char="•"/>
            </a:pPr>
            <a:r>
              <a:rPr lang="en-US" sz="1800" dirty="0"/>
              <a:t>About 2/3 of pilot participants had higher bills: +13% in Summer, +7% in Winter</a:t>
            </a:r>
            <a:r>
              <a:rPr lang="en-US" sz="1800" baseline="30000" dirty="0"/>
              <a:t>1</a:t>
            </a:r>
          </a:p>
          <a:p>
            <a:pPr marL="228600" indent="-228600">
              <a:buFont typeface="Arial" panose="020B0604020202020204" pitchFamily="34" charset="0"/>
              <a:buChar char="•"/>
            </a:pPr>
            <a:r>
              <a:rPr lang="en-US" sz="1800" dirty="0"/>
              <a:t>The 1/3 w/ benefits started with bills about 3x higher than other participants and saved $42,371, while the other 2/3 paid $19,814 more</a:t>
            </a:r>
            <a:r>
              <a:rPr lang="en-US" sz="1800" baseline="30000" dirty="0"/>
              <a:t>2</a:t>
            </a:r>
            <a:endParaRPr lang="en-US" sz="1800" dirty="0"/>
          </a:p>
        </p:txBody>
      </p:sp>
      <p:sp>
        <p:nvSpPr>
          <p:cNvPr id="3" name="Oval 2">
            <a:extLst>
              <a:ext uri="{FF2B5EF4-FFF2-40B4-BE49-F238E27FC236}">
                <a16:creationId xmlns:a16="http://schemas.microsoft.com/office/drawing/2014/main" id="{83392DEE-4EFD-741D-E040-A95C5143BBA3}"/>
              </a:ext>
            </a:extLst>
          </p:cNvPr>
          <p:cNvSpPr/>
          <p:nvPr/>
        </p:nvSpPr>
        <p:spPr>
          <a:xfrm>
            <a:off x="7784983" y="1098831"/>
            <a:ext cx="916448" cy="659842"/>
          </a:xfrm>
          <a:prstGeom prst="ellipse">
            <a:avLst/>
          </a:prstGeom>
          <a:noFill/>
          <a:ln w="34925">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D966A29E-ACD1-4763-5C63-415D9968BE13}"/>
              </a:ext>
            </a:extLst>
          </p:cNvPr>
          <p:cNvSpPr txBox="1"/>
          <p:nvPr/>
        </p:nvSpPr>
        <p:spPr>
          <a:xfrm>
            <a:off x="223935" y="4628223"/>
            <a:ext cx="7001458" cy="246221"/>
          </a:xfrm>
          <a:prstGeom prst="rect">
            <a:avLst/>
          </a:prstGeom>
          <a:noFill/>
        </p:spPr>
        <p:txBody>
          <a:bodyPr wrap="square" rtlCol="0">
            <a:spAutoFit/>
          </a:bodyPr>
          <a:lstStyle/>
          <a:p>
            <a:r>
              <a:rPr lang="en-US" sz="1000" dirty="0"/>
              <a:t>1. Slide 9, </a:t>
            </a:r>
            <a:r>
              <a:rPr lang="en-US" sz="1000" dirty="0">
                <a:hlinkClick r:id="rId4"/>
              </a:rPr>
              <a:t>PNM Presentation</a:t>
            </a:r>
            <a:r>
              <a:rPr lang="en-US" sz="1000" dirty="0"/>
              <a:t>, 8/19/2025; 2. Slide 23, </a:t>
            </a:r>
            <a:r>
              <a:rPr lang="en-US" sz="1000" dirty="0">
                <a:hlinkClick r:id="rId4"/>
              </a:rPr>
              <a:t>PNM Presentation</a:t>
            </a:r>
            <a:r>
              <a:rPr lang="en-US" sz="1000" dirty="0"/>
              <a:t>, 8/19/2025</a:t>
            </a:r>
          </a:p>
        </p:txBody>
      </p:sp>
      <p:sp>
        <p:nvSpPr>
          <p:cNvPr id="8" name="TextBox 7">
            <a:extLst>
              <a:ext uri="{FF2B5EF4-FFF2-40B4-BE49-F238E27FC236}">
                <a16:creationId xmlns:a16="http://schemas.microsoft.com/office/drawing/2014/main" id="{D14BD7D4-4848-F4E2-4485-C729B1DDE593}"/>
              </a:ext>
            </a:extLst>
          </p:cNvPr>
          <p:cNvSpPr txBox="1"/>
          <p:nvPr/>
        </p:nvSpPr>
        <p:spPr>
          <a:xfrm>
            <a:off x="114301" y="3535138"/>
            <a:ext cx="8915400" cy="1077218"/>
          </a:xfrm>
          <a:prstGeom prst="rect">
            <a:avLst/>
          </a:prstGeom>
          <a:solidFill>
            <a:schemeClr val="accent2"/>
          </a:solidFill>
        </p:spPr>
        <p:txBody>
          <a:bodyPr wrap="square" rtlCol="0">
            <a:spAutoFit/>
          </a:bodyPr>
          <a:lstStyle/>
          <a:p>
            <a:r>
              <a:rPr lang="en-US" sz="1600" dirty="0"/>
              <a:t>Net Metering/DG capacity (325 MW</a:t>
            </a:r>
            <a:r>
              <a:rPr lang="en-US" sz="1600" baseline="-25000" dirty="0"/>
              <a:t>AC</a:t>
            </a:r>
            <a:r>
              <a:rPr lang="en-US" sz="1600" dirty="0"/>
              <a:t>) is </a:t>
            </a:r>
            <a:r>
              <a:rPr lang="en-US" sz="1600" b="1" dirty="0"/>
              <a:t>15.19%</a:t>
            </a:r>
            <a:r>
              <a:rPr lang="en-US" sz="1600" dirty="0"/>
              <a:t> of peak load</a:t>
            </a:r>
            <a:r>
              <a:rPr lang="en-US" sz="1600" baseline="30000" dirty="0"/>
              <a:t>1</a:t>
            </a:r>
            <a:r>
              <a:rPr lang="en-US" sz="1600" dirty="0"/>
              <a:t> and w/ storage could reduce peak load by that amount or more</a:t>
            </a:r>
          </a:p>
          <a:p>
            <a:r>
              <a:rPr lang="en-US" sz="1600" dirty="0"/>
              <a:t>The current TOD pilot rate design rewards the highest-use customers and penalizes customers who use less energy</a:t>
            </a:r>
          </a:p>
        </p:txBody>
      </p:sp>
      <p:sp>
        <p:nvSpPr>
          <p:cNvPr id="9" name="TextBox 8">
            <a:extLst>
              <a:ext uri="{FF2B5EF4-FFF2-40B4-BE49-F238E27FC236}">
                <a16:creationId xmlns:a16="http://schemas.microsoft.com/office/drawing/2014/main" id="{48F06A0D-9006-A0EE-01E9-7226163E095A}"/>
              </a:ext>
            </a:extLst>
          </p:cNvPr>
          <p:cNvSpPr txBox="1"/>
          <p:nvPr/>
        </p:nvSpPr>
        <p:spPr>
          <a:xfrm>
            <a:off x="114299" y="3077111"/>
            <a:ext cx="5770641" cy="461665"/>
          </a:xfrm>
          <a:prstGeom prst="rect">
            <a:avLst/>
          </a:prstGeom>
          <a:solidFill>
            <a:schemeClr val="accent2"/>
          </a:solidFill>
        </p:spPr>
        <p:txBody>
          <a:bodyPr wrap="square" rtlCol="0">
            <a:spAutoFit/>
          </a:bodyPr>
          <a:lstStyle/>
          <a:p>
            <a:r>
              <a:rPr lang="en-US" sz="2400" b="1" dirty="0"/>
              <a:t>Consider…</a:t>
            </a:r>
          </a:p>
        </p:txBody>
      </p:sp>
      <p:sp>
        <p:nvSpPr>
          <p:cNvPr id="10" name="TextBox 9">
            <a:extLst>
              <a:ext uri="{FF2B5EF4-FFF2-40B4-BE49-F238E27FC236}">
                <a16:creationId xmlns:a16="http://schemas.microsoft.com/office/drawing/2014/main" id="{04BFF270-FEEC-6D9E-DA26-24C9718DD6C9}"/>
              </a:ext>
            </a:extLst>
          </p:cNvPr>
          <p:cNvSpPr txBox="1"/>
          <p:nvPr/>
        </p:nvSpPr>
        <p:spPr>
          <a:xfrm>
            <a:off x="8627165" y="4929809"/>
            <a:ext cx="397565" cy="153888"/>
          </a:xfrm>
          <a:prstGeom prst="rect">
            <a:avLst/>
          </a:prstGeom>
          <a:noFill/>
        </p:spPr>
        <p:txBody>
          <a:bodyPr wrap="square" lIns="0" tIns="0" rIns="0" bIns="0" rtlCol="0">
            <a:spAutoFit/>
          </a:bodyPr>
          <a:lstStyle/>
          <a:p>
            <a:pPr algn="ctr"/>
            <a:r>
              <a:rPr lang="en-US" sz="1000" dirty="0">
                <a:solidFill>
                  <a:schemeClr val="bg1"/>
                </a:solidFill>
              </a:rPr>
              <a:t>6</a:t>
            </a:r>
          </a:p>
        </p:txBody>
      </p:sp>
    </p:spTree>
    <p:extLst>
      <p:ext uri="{BB962C8B-B14F-4D97-AF65-F5344CB8AC3E}">
        <p14:creationId xmlns:p14="http://schemas.microsoft.com/office/powerpoint/2010/main" val="1799864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C46D6D-4CEA-4198-1646-7C5FA591DB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9B6B20-31D2-759B-7108-09EA5FBB012C}"/>
              </a:ext>
            </a:extLst>
          </p:cNvPr>
          <p:cNvSpPr>
            <a:spLocks noGrp="1"/>
          </p:cNvSpPr>
          <p:nvPr>
            <p:ph type="title" idx="102"/>
          </p:nvPr>
        </p:nvSpPr>
        <p:spPr/>
        <p:txBody>
          <a:bodyPr anchor="ctr" anchorCtr="0"/>
          <a:lstStyle/>
          <a:p>
            <a:r>
              <a:rPr lang="en-US" dirty="0"/>
              <a:t>Flatten Energy Blocks in Res. 1A Rate</a:t>
            </a:r>
          </a:p>
        </p:txBody>
      </p:sp>
      <p:sp>
        <p:nvSpPr>
          <p:cNvPr id="4" name="Text Placeholder 3">
            <a:extLst>
              <a:ext uri="{FF2B5EF4-FFF2-40B4-BE49-F238E27FC236}">
                <a16:creationId xmlns:a16="http://schemas.microsoft.com/office/drawing/2014/main" id="{1579F9DC-8D20-9C14-7355-399CB48A7544}"/>
              </a:ext>
            </a:extLst>
          </p:cNvPr>
          <p:cNvSpPr>
            <a:spLocks noGrp="1"/>
          </p:cNvSpPr>
          <p:nvPr>
            <p:ph type="body" idx="103"/>
          </p:nvPr>
        </p:nvSpPr>
        <p:spPr>
          <a:xfrm>
            <a:off x="361951" y="938893"/>
            <a:ext cx="3935730" cy="3633107"/>
          </a:xfrm>
        </p:spPr>
        <p:txBody>
          <a:bodyPr/>
          <a:lstStyle/>
          <a:p>
            <a:r>
              <a:rPr lang="en-US" sz="2400" u="sng" dirty="0"/>
              <a:t>DG Proposal</a:t>
            </a:r>
          </a:p>
          <a:p>
            <a:r>
              <a:rPr lang="en-US" sz="1800" b="1" dirty="0"/>
              <a:t>Consolidate</a:t>
            </a:r>
            <a:r>
              <a:rPr lang="en-US" sz="1600" b="1" dirty="0"/>
              <a:t> two highest-price energy blocks into a single block at higher price</a:t>
            </a:r>
            <a:r>
              <a:rPr lang="en-US" sz="1600" b="1" baseline="30000" dirty="0"/>
              <a:t>1</a:t>
            </a:r>
          </a:p>
          <a:p>
            <a:r>
              <a:rPr lang="en-US" sz="2400" u="sng" dirty="0"/>
              <a:t>General Concerns</a:t>
            </a:r>
          </a:p>
          <a:p>
            <a:pPr marL="342900" indent="-342900">
              <a:buAutoNum type="arabicParenR"/>
            </a:pPr>
            <a:r>
              <a:rPr lang="en-US" sz="1600" b="1" dirty="0"/>
              <a:t>Price:</a:t>
            </a:r>
            <a:r>
              <a:rPr lang="en-US" sz="1600" dirty="0"/>
              <a:t> Increases price in second block, which is 150 kWh for average customer</a:t>
            </a:r>
          </a:p>
          <a:p>
            <a:pPr marL="342900" indent="-342900">
              <a:buAutoNum type="arabicParenR"/>
            </a:pPr>
            <a:r>
              <a:rPr lang="en-US" sz="1600" b="1" dirty="0"/>
              <a:t>Incentive:</a:t>
            </a:r>
            <a:r>
              <a:rPr lang="en-US" sz="1600" dirty="0"/>
              <a:t> Encourages higher energy use by highest-use customers by reducing marginal cost of highest-kWh block</a:t>
            </a:r>
          </a:p>
          <a:p>
            <a:pPr marL="342900" indent="-342900">
              <a:buAutoNum type="arabicParenR"/>
            </a:pPr>
            <a:r>
              <a:rPr lang="en-US" sz="1600" b="1" dirty="0"/>
              <a:t>Equity Impact: </a:t>
            </a:r>
            <a:r>
              <a:rPr lang="en-US" sz="1600" dirty="0"/>
              <a:t>Penalizes customers that use the least energy and rewards customers using the most energy</a:t>
            </a:r>
          </a:p>
          <a:p>
            <a:endParaRPr lang="en-US" sz="1600" dirty="0"/>
          </a:p>
        </p:txBody>
      </p:sp>
      <p:sp>
        <p:nvSpPr>
          <p:cNvPr id="5" name="Text Placeholder 4">
            <a:extLst>
              <a:ext uri="{FF2B5EF4-FFF2-40B4-BE49-F238E27FC236}">
                <a16:creationId xmlns:a16="http://schemas.microsoft.com/office/drawing/2014/main" id="{AC5413A7-9F8A-9DCF-086D-C8E44308066B}"/>
              </a:ext>
            </a:extLst>
          </p:cNvPr>
          <p:cNvSpPr>
            <a:spLocks noGrp="1"/>
          </p:cNvSpPr>
          <p:nvPr>
            <p:ph type="body" idx="104"/>
          </p:nvPr>
        </p:nvSpPr>
        <p:spPr>
          <a:xfrm>
            <a:off x="4572000" y="938894"/>
            <a:ext cx="4460682" cy="3486150"/>
          </a:xfrm>
          <a:solidFill>
            <a:srgbClr val="145A6B"/>
          </a:solidFill>
        </p:spPr>
        <p:txBody>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0" u="sng" strike="noStrike" kern="1200" cap="none" spc="0" normalizeH="0" baseline="0" noProof="0" dirty="0">
                <a:ln>
                  <a:noFill/>
                </a:ln>
                <a:solidFill>
                  <a:schemeClr val="bg1"/>
                </a:solidFill>
                <a:effectLst/>
                <a:uLnTx/>
                <a:uFillTx/>
                <a:latin typeface="Calibri" panose="020F0502020204030204"/>
                <a:ea typeface="+mn-ea"/>
                <a:cs typeface="+mn-cs"/>
              </a:rPr>
              <a:t>Net Metering &amp; DER</a:t>
            </a:r>
          </a:p>
          <a:p>
            <a:pPr marL="342900" lvl="0" indent="-342900">
              <a:buFont typeface="Arial" pitchFamily="34" charset="0"/>
              <a:buAutoNum type="arabicParenR"/>
              <a:defRPr/>
            </a:pPr>
            <a:r>
              <a:rPr lang="en-US" sz="1600" dirty="0">
                <a:solidFill>
                  <a:schemeClr val="bg1"/>
                </a:solidFill>
              </a:rPr>
              <a:t>Penalizes the average customer and net metering/DER customers by increasing monthly bills without a change in purchases </a:t>
            </a:r>
            <a:endParaRPr kumimoji="0" lang="en-US" sz="1600" b="0" i="0" u="none" strike="noStrike" kern="1200" cap="none" spc="0" normalizeH="0" baseline="30000" noProof="0" dirty="0">
              <a:ln>
                <a:noFill/>
              </a:ln>
              <a:solidFill>
                <a:schemeClr val="bg1"/>
              </a:solidFill>
              <a:effectLst/>
              <a:uLnTx/>
              <a:uFillTx/>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AutoNum type="arabicParenR"/>
              <a:tabLst/>
              <a:defRPr/>
            </a:pPr>
            <a:r>
              <a:rPr lang="en-US" sz="1600" dirty="0">
                <a:solidFill>
                  <a:schemeClr val="bg1"/>
                </a:solidFill>
              </a:rPr>
              <a:t>Interacts with 3</a:t>
            </a:r>
            <a:r>
              <a:rPr lang="en-US" sz="1600" baseline="30000" dirty="0">
                <a:solidFill>
                  <a:schemeClr val="bg1"/>
                </a:solidFill>
              </a:rPr>
              <a:t>rd</a:t>
            </a:r>
            <a:r>
              <a:rPr lang="en-US" sz="1600" dirty="0">
                <a:solidFill>
                  <a:schemeClr val="bg1"/>
                </a:solidFill>
              </a:rPr>
              <a:t> Proposal to discourage new net metering/DER adoption and compounds other incentive reductions</a:t>
            </a:r>
          </a:p>
          <a:p>
            <a:pPr marL="739775" lvl="1" indent="-342900">
              <a:buFont typeface="+mj-lt"/>
              <a:buAutoNum type="alphaUcPeriod"/>
              <a:defRPr/>
            </a:pPr>
            <a:r>
              <a:rPr lang="en-US" sz="1400" dirty="0">
                <a:solidFill>
                  <a:schemeClr val="bg1"/>
                </a:solidFill>
              </a:rPr>
              <a:t>Reduces the value of net monthly excess generation carry-forwards – to utility and all customers</a:t>
            </a:r>
          </a:p>
          <a:p>
            <a:pPr marL="739775" lvl="1" indent="-342900">
              <a:buFont typeface="+mj-lt"/>
              <a:buAutoNum type="alphaUcPeriod"/>
              <a:defRPr/>
            </a:pPr>
            <a:r>
              <a:rPr lang="en-US" sz="1400" dirty="0">
                <a:solidFill>
                  <a:schemeClr val="bg1"/>
                </a:solidFill>
              </a:rPr>
              <a:t>Will increase recent decline</a:t>
            </a:r>
            <a:r>
              <a:rPr lang="en-US" sz="1400" baseline="30000" dirty="0">
                <a:solidFill>
                  <a:schemeClr val="bg1"/>
                </a:solidFill>
              </a:rPr>
              <a:t>3</a:t>
            </a:r>
            <a:r>
              <a:rPr lang="en-US" sz="1400" dirty="0">
                <a:solidFill>
                  <a:schemeClr val="bg1"/>
                </a:solidFill>
              </a:rPr>
              <a:t> in adoption of net metering and DER technology and incentivize new adopters to provide less support to the grid</a:t>
            </a:r>
          </a:p>
        </p:txBody>
      </p:sp>
      <p:sp>
        <p:nvSpPr>
          <p:cNvPr id="6" name="TextBox 5">
            <a:extLst>
              <a:ext uri="{FF2B5EF4-FFF2-40B4-BE49-F238E27FC236}">
                <a16:creationId xmlns:a16="http://schemas.microsoft.com/office/drawing/2014/main" id="{478ED7F2-C901-05F1-B079-1EC7819C1A20}"/>
              </a:ext>
            </a:extLst>
          </p:cNvPr>
          <p:cNvSpPr txBox="1"/>
          <p:nvPr/>
        </p:nvSpPr>
        <p:spPr>
          <a:xfrm>
            <a:off x="223935" y="4516269"/>
            <a:ext cx="8685173" cy="400110"/>
          </a:xfrm>
          <a:prstGeom prst="rect">
            <a:avLst/>
          </a:prstGeom>
          <a:noFill/>
        </p:spPr>
        <p:txBody>
          <a:bodyPr wrap="square" rtlCol="0">
            <a:spAutoFit/>
          </a:bodyPr>
          <a:lstStyle/>
          <a:p>
            <a:r>
              <a:rPr lang="en-US" sz="1000" dirty="0"/>
              <a:t>1. Slide 3, </a:t>
            </a:r>
            <a:r>
              <a:rPr lang="en-US" sz="1000" dirty="0">
                <a:hlinkClick r:id="rId2"/>
              </a:rPr>
              <a:t>PNM Presentation</a:t>
            </a:r>
            <a:r>
              <a:rPr lang="en-US" sz="1000" dirty="0"/>
              <a:t>, 3/31/2026; 2. </a:t>
            </a:r>
            <a:r>
              <a:rPr lang="en-US" sz="1000" dirty="0">
                <a:hlinkClick r:id="rId3"/>
              </a:rPr>
              <a:t>Analysis Memo</a:t>
            </a:r>
            <a:r>
              <a:rPr lang="en-US" sz="1000" dirty="0"/>
              <a:t>, p. 1, 3/31/2026 PRAC; 3. Slide22, </a:t>
            </a:r>
            <a:r>
              <a:rPr lang="en-US" sz="1000" dirty="0">
                <a:hlinkClick r:id="rId4"/>
              </a:rPr>
              <a:t>PNM Presentation</a:t>
            </a:r>
            <a:r>
              <a:rPr lang="en-US" sz="1000" dirty="0"/>
              <a:t>, 8/19/2025 – new interconnections in 2024 and H1 2025 are the lowest since at least 2019</a:t>
            </a:r>
          </a:p>
        </p:txBody>
      </p:sp>
      <p:sp>
        <p:nvSpPr>
          <p:cNvPr id="3" name="TextBox 2">
            <a:extLst>
              <a:ext uri="{FF2B5EF4-FFF2-40B4-BE49-F238E27FC236}">
                <a16:creationId xmlns:a16="http://schemas.microsoft.com/office/drawing/2014/main" id="{2E4CC910-F087-E42F-E31E-AEE60B8F7EA3}"/>
              </a:ext>
            </a:extLst>
          </p:cNvPr>
          <p:cNvSpPr txBox="1"/>
          <p:nvPr/>
        </p:nvSpPr>
        <p:spPr>
          <a:xfrm>
            <a:off x="8627165" y="4929809"/>
            <a:ext cx="397565" cy="153888"/>
          </a:xfrm>
          <a:prstGeom prst="rect">
            <a:avLst/>
          </a:prstGeom>
          <a:noFill/>
        </p:spPr>
        <p:txBody>
          <a:bodyPr wrap="square" lIns="0" tIns="0" rIns="0" bIns="0" rtlCol="0">
            <a:spAutoFit/>
          </a:bodyPr>
          <a:lstStyle/>
          <a:p>
            <a:pPr algn="ctr"/>
            <a:r>
              <a:rPr lang="en-US" sz="1000" dirty="0">
                <a:solidFill>
                  <a:schemeClr val="bg1"/>
                </a:solidFill>
              </a:rPr>
              <a:t>7</a:t>
            </a:r>
          </a:p>
        </p:txBody>
      </p:sp>
    </p:spTree>
    <p:extLst>
      <p:ext uri="{BB962C8B-B14F-4D97-AF65-F5344CB8AC3E}">
        <p14:creationId xmlns:p14="http://schemas.microsoft.com/office/powerpoint/2010/main" val="985655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D88D7E3-E674-75CA-E68B-DAE7D3FE40A4}"/>
              </a:ext>
            </a:extLst>
          </p:cNvPr>
          <p:cNvSpPr>
            <a:spLocks noGrp="1"/>
          </p:cNvSpPr>
          <p:nvPr>
            <p:ph type="body" idx="104"/>
          </p:nvPr>
        </p:nvSpPr>
        <p:spPr>
          <a:xfrm>
            <a:off x="4206239" y="898497"/>
            <a:ext cx="4810207" cy="3673503"/>
          </a:xfrm>
          <a:solidFill>
            <a:srgbClr val="145A6B"/>
          </a:solidFill>
        </p:spPr>
        <p:txBody>
          <a:bodyPr/>
          <a:lstStyle/>
          <a:p>
            <a:pPr>
              <a:spcAft>
                <a:spcPts val="600"/>
              </a:spcAft>
            </a:pPr>
            <a:r>
              <a:rPr lang="en-US" sz="1400" dirty="0">
                <a:solidFill>
                  <a:schemeClr val="bg1"/>
                </a:solidFill>
              </a:rPr>
              <a:t>“Revenue requirement doesn’t change, but the amount of revenue to be collected within each seasonal rate bucket changes, thus altering rates.” </a:t>
            </a:r>
            <a:r>
              <a:rPr lang="en-US" sz="1000" dirty="0">
                <a:solidFill>
                  <a:schemeClr val="bg1"/>
                </a:solidFill>
              </a:rPr>
              <a:t>– Slide 11, Presentation, Jan. 20, 2026</a:t>
            </a:r>
            <a:endParaRPr lang="en-US" sz="1400" dirty="0">
              <a:solidFill>
                <a:schemeClr val="bg1"/>
              </a:solidFill>
            </a:endParaRPr>
          </a:p>
          <a:p>
            <a:pPr>
              <a:spcAft>
                <a:spcPts val="600"/>
              </a:spcAft>
            </a:pPr>
            <a:r>
              <a:rPr lang="en-US" sz="1400" dirty="0">
                <a:solidFill>
                  <a:schemeClr val="bg1"/>
                </a:solidFill>
              </a:rPr>
              <a:t>“Due to the relative economics between the current inclining 1A rate structure and the TOD, </a:t>
            </a:r>
            <a:r>
              <a:rPr lang="en-US" sz="1400" u="sng" dirty="0">
                <a:solidFill>
                  <a:schemeClr val="bg1"/>
                </a:solidFill>
              </a:rPr>
              <a:t>potential savings are highly correlated (93%) with monthly usage</a:t>
            </a:r>
            <a:r>
              <a:rPr lang="en-US" sz="1400" dirty="0">
                <a:solidFill>
                  <a:schemeClr val="bg1"/>
                </a:solidFill>
              </a:rPr>
              <a:t> and not necessarily with how customers are using power (i.e., on-peak vs. off-peak)” </a:t>
            </a:r>
            <a:r>
              <a:rPr lang="en-US" sz="1000" dirty="0">
                <a:solidFill>
                  <a:schemeClr val="bg1"/>
                </a:solidFill>
              </a:rPr>
              <a:t>– Slide 13, Presentation, Jan. 20, 2026</a:t>
            </a:r>
          </a:p>
          <a:p>
            <a:pPr>
              <a:spcAft>
                <a:spcPts val="600"/>
              </a:spcAft>
            </a:pPr>
            <a:r>
              <a:rPr lang="en-US" sz="1400" dirty="0">
                <a:solidFill>
                  <a:schemeClr val="bg1"/>
                </a:solidFill>
              </a:rPr>
              <a:t>“</a:t>
            </a:r>
            <a:r>
              <a:rPr lang="en-US" altLang="en-US" sz="1400" dirty="0">
                <a:solidFill>
                  <a:schemeClr val="bg1"/>
                </a:solidFill>
              </a:rPr>
              <a:t>Flattening the blocks can </a:t>
            </a:r>
            <a:r>
              <a:rPr lang="en-US" altLang="en-US" sz="1400" u="sng" dirty="0">
                <a:solidFill>
                  <a:schemeClr val="bg1"/>
                </a:solidFill>
              </a:rPr>
              <a:t>address the inequities</a:t>
            </a:r>
            <a:r>
              <a:rPr lang="en-US" altLang="en-US" sz="1400" dirty="0">
                <a:solidFill>
                  <a:schemeClr val="bg1"/>
                </a:solidFill>
              </a:rPr>
              <a:t> caused by the inclining block rates, so that all customers experience the same economic incentives” </a:t>
            </a:r>
            <a:r>
              <a:rPr lang="en-US" sz="1000" dirty="0">
                <a:solidFill>
                  <a:schemeClr val="bg1"/>
                </a:solidFill>
              </a:rPr>
              <a:t>– Slide 20, Presentation, Jan. 20, 2026</a:t>
            </a:r>
          </a:p>
          <a:p>
            <a:r>
              <a:rPr lang="en-US" sz="1400" b="1" dirty="0">
                <a:solidFill>
                  <a:schemeClr val="bg1"/>
                </a:solidFill>
              </a:rPr>
              <a:t>Meter Reading &amp; Billing &amp; Collection per-Customer Costs</a:t>
            </a:r>
          </a:p>
          <a:p>
            <a:r>
              <a:rPr lang="en-US" sz="1400" dirty="0">
                <a:solidFill>
                  <a:schemeClr val="bg1"/>
                </a:solidFill>
              </a:rPr>
              <a:t>2019 rate case: $5.02/bill, $27,654,858 (40%) </a:t>
            </a:r>
          </a:p>
          <a:p>
            <a:r>
              <a:rPr lang="en-US" sz="1400" dirty="0">
                <a:solidFill>
                  <a:schemeClr val="bg1"/>
                </a:solidFill>
              </a:rPr>
              <a:t>2024 rate case: $10.45/bill, $62,565,190 (51%)</a:t>
            </a:r>
          </a:p>
          <a:p>
            <a:r>
              <a:rPr lang="en-US" sz="1000" dirty="0">
                <a:solidFill>
                  <a:schemeClr val="bg1"/>
                </a:solidFill>
              </a:rPr>
              <a:t>– Slide 20, Presentation, Jan. 20, 2026</a:t>
            </a:r>
          </a:p>
          <a:p>
            <a:endParaRPr lang="en-US" sz="1400" dirty="0">
              <a:solidFill>
                <a:schemeClr val="bg1"/>
              </a:solidFill>
            </a:endParaRPr>
          </a:p>
        </p:txBody>
      </p:sp>
      <p:sp>
        <p:nvSpPr>
          <p:cNvPr id="2" name="Title 1">
            <a:extLst>
              <a:ext uri="{FF2B5EF4-FFF2-40B4-BE49-F238E27FC236}">
                <a16:creationId xmlns:a16="http://schemas.microsoft.com/office/drawing/2014/main" id="{7C3B1F01-607C-9758-C2D7-E10D442EFF08}"/>
              </a:ext>
            </a:extLst>
          </p:cNvPr>
          <p:cNvSpPr>
            <a:spLocks noGrp="1"/>
          </p:cNvSpPr>
          <p:nvPr>
            <p:ph type="title" idx="102"/>
          </p:nvPr>
        </p:nvSpPr>
        <p:spPr/>
        <p:txBody>
          <a:bodyPr anchor="ctr" anchorCtr="0"/>
          <a:lstStyle/>
          <a:p>
            <a:r>
              <a:rPr lang="en-US" dirty="0"/>
              <a:t>Flattening Inclining Block Rate</a:t>
            </a:r>
          </a:p>
        </p:txBody>
      </p:sp>
      <p:sp>
        <p:nvSpPr>
          <p:cNvPr id="3" name="Text Placeholder 2">
            <a:extLst>
              <a:ext uri="{FF2B5EF4-FFF2-40B4-BE49-F238E27FC236}">
                <a16:creationId xmlns:a16="http://schemas.microsoft.com/office/drawing/2014/main" id="{4E1733E0-C054-6389-1B5B-1DEA96C2FEF4}"/>
              </a:ext>
            </a:extLst>
          </p:cNvPr>
          <p:cNvSpPr>
            <a:spLocks noGrp="1"/>
          </p:cNvSpPr>
          <p:nvPr>
            <p:ph type="body" idx="103"/>
          </p:nvPr>
        </p:nvSpPr>
        <p:spPr>
          <a:xfrm>
            <a:off x="127554" y="842274"/>
            <a:ext cx="3999173" cy="3520440"/>
          </a:xfrm>
        </p:spPr>
        <p:txBody>
          <a:bodyPr/>
          <a:lstStyle/>
          <a:p>
            <a:r>
              <a:rPr lang="en-US" sz="2400" b="1" dirty="0"/>
              <a:t>600 kWh/Month</a:t>
            </a:r>
            <a:r>
              <a:rPr lang="en-US" sz="1400" b="1" dirty="0"/>
              <a:t> (average customer*)</a:t>
            </a:r>
          </a:p>
          <a:p>
            <a:pPr marL="342900" indent="-342900">
              <a:buFont typeface="Arial" panose="020B0604020202020204" pitchFamily="34" charset="0"/>
              <a:buChar char="•"/>
            </a:pPr>
            <a:r>
              <a:rPr lang="en-US" sz="2000" dirty="0"/>
              <a:t>+4.9% Summer &amp; +3.5% Non-Summer months</a:t>
            </a:r>
          </a:p>
          <a:p>
            <a:pPr marL="342900" indent="-342900">
              <a:buFont typeface="Arial" panose="020B0604020202020204" pitchFamily="34" charset="0"/>
              <a:buChar char="•"/>
            </a:pPr>
            <a:r>
              <a:rPr lang="en-US" sz="2000" dirty="0"/>
              <a:t>Increased bills for 55.1% of non-LI customers &amp; 62.5% of low-income customers** and likely for many net metering customers</a:t>
            </a:r>
          </a:p>
          <a:p>
            <a:r>
              <a:rPr lang="en-US" sz="2400" b="1" dirty="0"/>
              <a:t>1200 kWh/Month Bills</a:t>
            </a:r>
          </a:p>
          <a:p>
            <a:pPr marL="342900" indent="-342900">
              <a:buFont typeface="Arial" panose="020B0604020202020204" pitchFamily="34" charset="0"/>
              <a:buChar char="•"/>
            </a:pPr>
            <a:r>
              <a:rPr lang="en-US" sz="2000" dirty="0"/>
              <a:t>+0.1% Summer months</a:t>
            </a:r>
          </a:p>
          <a:p>
            <a:pPr marL="342900" indent="-342900">
              <a:buFont typeface="Arial" panose="020B0604020202020204" pitchFamily="34" charset="0"/>
              <a:buChar char="•"/>
            </a:pPr>
            <a:r>
              <a:rPr lang="en-US" sz="2000" dirty="0"/>
              <a:t>-1.43% Non-Summer months</a:t>
            </a:r>
          </a:p>
        </p:txBody>
      </p:sp>
      <p:sp>
        <p:nvSpPr>
          <p:cNvPr id="5" name="TextBox 4">
            <a:extLst>
              <a:ext uri="{FF2B5EF4-FFF2-40B4-BE49-F238E27FC236}">
                <a16:creationId xmlns:a16="http://schemas.microsoft.com/office/drawing/2014/main" id="{CE3A4C4A-1BF3-5994-AE05-3D63954C33A3}"/>
              </a:ext>
            </a:extLst>
          </p:cNvPr>
          <p:cNvSpPr txBox="1"/>
          <p:nvPr/>
        </p:nvSpPr>
        <p:spPr>
          <a:xfrm>
            <a:off x="223935" y="4628223"/>
            <a:ext cx="8685173" cy="246221"/>
          </a:xfrm>
          <a:prstGeom prst="rect">
            <a:avLst/>
          </a:prstGeom>
          <a:noFill/>
        </p:spPr>
        <p:txBody>
          <a:bodyPr wrap="square" rtlCol="0">
            <a:spAutoFit/>
          </a:bodyPr>
          <a:lstStyle/>
          <a:p>
            <a:r>
              <a:rPr lang="en-US" sz="1000" dirty="0"/>
              <a:t>Source: Slide 18 data, </a:t>
            </a:r>
            <a:r>
              <a:rPr lang="en-US" sz="1000" dirty="0">
                <a:hlinkClick r:id="rId2"/>
              </a:rPr>
              <a:t>PNM Presentation</a:t>
            </a:r>
            <a:r>
              <a:rPr lang="en-US" sz="1000" dirty="0"/>
              <a:t>, 3/31/2026; *2024 GRC Application, p. 3; **Slide 28, </a:t>
            </a:r>
            <a:r>
              <a:rPr lang="en-US" sz="1000" dirty="0">
                <a:hlinkClick r:id="rId3"/>
              </a:rPr>
              <a:t>Presentation</a:t>
            </a:r>
            <a:r>
              <a:rPr lang="en-US" sz="1000" dirty="0"/>
              <a:t>, 8/19/2025</a:t>
            </a:r>
          </a:p>
        </p:txBody>
      </p:sp>
      <p:sp>
        <p:nvSpPr>
          <p:cNvPr id="6" name="TextBox 5">
            <a:extLst>
              <a:ext uri="{FF2B5EF4-FFF2-40B4-BE49-F238E27FC236}">
                <a16:creationId xmlns:a16="http://schemas.microsoft.com/office/drawing/2014/main" id="{356016CA-B706-F1D6-D122-1A1ACA98BEA8}"/>
              </a:ext>
            </a:extLst>
          </p:cNvPr>
          <p:cNvSpPr txBox="1"/>
          <p:nvPr/>
        </p:nvSpPr>
        <p:spPr>
          <a:xfrm>
            <a:off x="8627165" y="4929809"/>
            <a:ext cx="397565" cy="153888"/>
          </a:xfrm>
          <a:prstGeom prst="rect">
            <a:avLst/>
          </a:prstGeom>
          <a:noFill/>
        </p:spPr>
        <p:txBody>
          <a:bodyPr wrap="square" lIns="0" tIns="0" rIns="0" bIns="0" rtlCol="0">
            <a:spAutoFit/>
          </a:bodyPr>
          <a:lstStyle/>
          <a:p>
            <a:pPr algn="ctr"/>
            <a:r>
              <a:rPr lang="en-US" sz="1000" dirty="0">
                <a:solidFill>
                  <a:schemeClr val="bg1"/>
                </a:solidFill>
              </a:rPr>
              <a:t>8</a:t>
            </a:r>
          </a:p>
        </p:txBody>
      </p:sp>
    </p:spTree>
    <p:extLst>
      <p:ext uri="{BB962C8B-B14F-4D97-AF65-F5344CB8AC3E}">
        <p14:creationId xmlns:p14="http://schemas.microsoft.com/office/powerpoint/2010/main" val="155926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31D729-E259-3463-3F27-B4985360D7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565CA2-5B7D-D101-3259-9D23E3D27308}"/>
              </a:ext>
            </a:extLst>
          </p:cNvPr>
          <p:cNvSpPr>
            <a:spLocks noGrp="1"/>
          </p:cNvSpPr>
          <p:nvPr>
            <p:ph type="title" idx="102"/>
          </p:nvPr>
        </p:nvSpPr>
        <p:spPr/>
        <p:txBody>
          <a:bodyPr anchor="ctr" anchorCtr="0"/>
          <a:lstStyle/>
          <a:p>
            <a:r>
              <a:rPr lang="en-US" dirty="0"/>
              <a:t>Distributed Generation</a:t>
            </a:r>
          </a:p>
        </p:txBody>
      </p:sp>
      <p:sp>
        <p:nvSpPr>
          <p:cNvPr id="4" name="Text Placeholder 3">
            <a:extLst>
              <a:ext uri="{FF2B5EF4-FFF2-40B4-BE49-F238E27FC236}">
                <a16:creationId xmlns:a16="http://schemas.microsoft.com/office/drawing/2014/main" id="{F0595BF4-F0BF-7505-38B4-42FFD31BA054}"/>
              </a:ext>
            </a:extLst>
          </p:cNvPr>
          <p:cNvSpPr>
            <a:spLocks noGrp="1"/>
          </p:cNvSpPr>
          <p:nvPr>
            <p:ph type="body" idx="103"/>
          </p:nvPr>
        </p:nvSpPr>
        <p:spPr>
          <a:xfrm>
            <a:off x="135172" y="867334"/>
            <a:ext cx="4253948" cy="3633107"/>
          </a:xfrm>
        </p:spPr>
        <p:txBody>
          <a:bodyPr/>
          <a:lstStyle/>
          <a:p>
            <a:r>
              <a:rPr lang="en-US" sz="2400" u="sng" dirty="0"/>
              <a:t>DG Proposal</a:t>
            </a:r>
          </a:p>
          <a:p>
            <a:r>
              <a:rPr lang="en-US" sz="1800" b="1" dirty="0"/>
              <a:t>Eliminate banking, i.e. kWh of excess generation carried forward from month to month</a:t>
            </a:r>
            <a:r>
              <a:rPr lang="en-US" sz="1800" b="1" baseline="30000" dirty="0"/>
              <a:t>1</a:t>
            </a:r>
          </a:p>
          <a:p>
            <a:r>
              <a:rPr lang="en-US" sz="2400" u="sng" dirty="0"/>
              <a:t>General Concerns</a:t>
            </a:r>
          </a:p>
          <a:p>
            <a:pPr marL="342900" indent="-342900">
              <a:buAutoNum type="arabicParenR"/>
            </a:pPr>
            <a:r>
              <a:rPr lang="en-US" sz="1600" b="1" dirty="0"/>
              <a:t>Existing Net Metering:</a:t>
            </a:r>
            <a:r>
              <a:rPr lang="en-US" sz="1600" dirty="0"/>
              <a:t> Undermines value of existing Net Metering investments</a:t>
            </a:r>
          </a:p>
          <a:p>
            <a:pPr marL="342900" indent="-342900">
              <a:buFont typeface="Arial" pitchFamily="34" charset="0"/>
              <a:buAutoNum type="arabicParenR"/>
            </a:pPr>
            <a:r>
              <a:rPr lang="en-US" sz="1600" b="1" dirty="0"/>
              <a:t>Contrary to Grid Mod Purpose:</a:t>
            </a:r>
            <a:r>
              <a:rPr lang="en-US" sz="1600" dirty="0"/>
              <a:t> Reduces DG and renewables and increases emissions</a:t>
            </a:r>
            <a:r>
              <a:rPr lang="en-US" sz="1600" baseline="30000" dirty="0"/>
              <a:t>2</a:t>
            </a:r>
            <a:r>
              <a:rPr lang="en-US" sz="1200" dirty="0"/>
              <a:t> </a:t>
            </a:r>
          </a:p>
          <a:p>
            <a:pPr marL="342900" indent="-342900">
              <a:buAutoNum type="arabicParenR"/>
            </a:pPr>
            <a:r>
              <a:rPr lang="en-US" sz="1600" b="1" dirty="0"/>
              <a:t>Higher Costs:</a:t>
            </a:r>
            <a:r>
              <a:rPr lang="en-US" sz="1600" dirty="0"/>
              <a:t> Increases direct costs to ratepayers, lowers value of Grid Mod investments, and creates economic costs</a:t>
            </a:r>
          </a:p>
        </p:txBody>
      </p:sp>
      <p:sp>
        <p:nvSpPr>
          <p:cNvPr id="5" name="Text Placeholder 4">
            <a:extLst>
              <a:ext uri="{FF2B5EF4-FFF2-40B4-BE49-F238E27FC236}">
                <a16:creationId xmlns:a16="http://schemas.microsoft.com/office/drawing/2014/main" id="{9431D690-ACA5-3127-669F-290BB4F54781}"/>
              </a:ext>
            </a:extLst>
          </p:cNvPr>
          <p:cNvSpPr>
            <a:spLocks noGrp="1"/>
          </p:cNvSpPr>
          <p:nvPr>
            <p:ph type="body" idx="104"/>
          </p:nvPr>
        </p:nvSpPr>
        <p:spPr>
          <a:xfrm>
            <a:off x="4572000" y="938894"/>
            <a:ext cx="4436828" cy="3486150"/>
          </a:xfrm>
          <a:solidFill>
            <a:srgbClr val="145A6B"/>
          </a:solidFill>
        </p:spPr>
        <p:txBody>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0" u="sng" strike="noStrike" kern="1200" cap="none" spc="0" normalizeH="0" baseline="0" noProof="0" dirty="0">
                <a:ln>
                  <a:noFill/>
                </a:ln>
                <a:solidFill>
                  <a:schemeClr val="bg1"/>
                </a:solidFill>
                <a:effectLst/>
                <a:uLnTx/>
                <a:uFillTx/>
                <a:latin typeface="Calibri" panose="020F0502020204030204"/>
                <a:ea typeface="+mn-ea"/>
                <a:cs typeface="+mn-cs"/>
              </a:rPr>
              <a:t>Net Metering &amp; DER</a:t>
            </a:r>
          </a:p>
          <a:p>
            <a:pPr marL="342900" lvl="0" indent="-342900">
              <a:buFont typeface="Arial" pitchFamily="34" charset="0"/>
              <a:buAutoNum type="arabicParenR"/>
              <a:defRPr/>
            </a:pPr>
            <a:r>
              <a:rPr lang="en-US" sz="1600" dirty="0">
                <a:solidFill>
                  <a:schemeClr val="bg1"/>
                </a:solidFill>
              </a:rPr>
              <a:t>Stops kWh exports in high-output months from offsetting kWh imports in low-output months</a:t>
            </a:r>
            <a:endParaRPr kumimoji="0" lang="en-US" sz="1600" b="0" i="0" u="none" strike="noStrike" kern="1200" cap="none" spc="0" normalizeH="0" baseline="30000" noProof="0" dirty="0">
              <a:ln>
                <a:noFill/>
              </a:ln>
              <a:solidFill>
                <a:schemeClr val="bg1"/>
              </a:solidFill>
              <a:effectLst/>
              <a:uLnTx/>
              <a:uFillTx/>
              <a:ea typeface="+mn-ea"/>
              <a:cs typeface="+mn-cs"/>
            </a:endParaRPr>
          </a:p>
          <a:p>
            <a:pPr marL="342900" lvl="0" indent="-342900">
              <a:buFont typeface="Arial" pitchFamily="34" charset="0"/>
              <a:buAutoNum type="arabicParenR"/>
              <a:defRPr/>
            </a:pPr>
            <a:r>
              <a:rPr lang="en-US" sz="1600" dirty="0">
                <a:solidFill>
                  <a:schemeClr val="bg1"/>
                </a:solidFill>
              </a:rPr>
              <a:t>Reduces value of Net Metering/DER </a:t>
            </a:r>
          </a:p>
          <a:p>
            <a:pPr marL="573088" lvl="1" indent="-176213">
              <a:buFont typeface="Arial" pitchFamily="34" charset="0"/>
              <a:buAutoNum type="arabicParenR"/>
              <a:defRPr/>
            </a:pPr>
            <a:r>
              <a:rPr lang="en-US" sz="1200" dirty="0">
                <a:solidFill>
                  <a:schemeClr val="bg1"/>
                </a:solidFill>
              </a:rPr>
              <a:t>Discourages new net metering/DER adoption and compounds incentive reductions, e.g. federal tax credit</a:t>
            </a:r>
          </a:p>
          <a:p>
            <a:pPr marL="573088" lvl="1" indent="-176213">
              <a:buFont typeface="Arial" pitchFamily="34" charset="0"/>
              <a:buAutoNum type="arabicParenR"/>
              <a:defRPr/>
            </a:pPr>
            <a:r>
              <a:rPr lang="en-US" sz="1200" dirty="0">
                <a:solidFill>
                  <a:schemeClr val="bg1"/>
                </a:solidFill>
              </a:rPr>
              <a:t>Reduces the value of net monthly excess generation carry-forwards – to utility and all customers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AutoNum type="arabicParenR"/>
              <a:tabLst/>
              <a:defRPr/>
            </a:pPr>
            <a:r>
              <a:rPr lang="en-US" sz="1600" dirty="0">
                <a:solidFill>
                  <a:schemeClr val="bg1"/>
                </a:solidFill>
              </a:rPr>
              <a:t>Increases costs to all ratepayers</a:t>
            </a:r>
          </a:p>
          <a:p>
            <a:pPr marL="573088" lvl="1" indent="-176213">
              <a:buFont typeface="Arial" pitchFamily="34" charset="0"/>
              <a:buAutoNum type="arabicParenR"/>
              <a:defRPr/>
            </a:pPr>
            <a:r>
              <a:rPr lang="en-US" sz="1200" dirty="0">
                <a:solidFill>
                  <a:schemeClr val="bg1"/>
                </a:solidFill>
              </a:rPr>
              <a:t>↑ sales = ↑ RPS compliance cost</a:t>
            </a:r>
          </a:p>
          <a:p>
            <a:pPr marL="573088" lvl="1" indent="-176213">
              <a:buFont typeface="Arial" pitchFamily="34" charset="0"/>
              <a:buAutoNum type="arabicParenR"/>
              <a:defRPr/>
            </a:pPr>
            <a:r>
              <a:rPr lang="en-US" sz="1200" dirty="0">
                <a:solidFill>
                  <a:schemeClr val="bg1"/>
                </a:solidFill>
              </a:rPr>
              <a:t>↓ utility working capital = ↑ cost of capital</a:t>
            </a:r>
          </a:p>
          <a:p>
            <a:pPr marL="573088" lvl="1" indent="-176213">
              <a:buFont typeface="Arial" pitchFamily="34" charset="0"/>
              <a:buAutoNum type="arabicParenR"/>
              <a:defRPr/>
            </a:pPr>
            <a:r>
              <a:rPr lang="en-US" sz="1200" dirty="0">
                <a:solidFill>
                  <a:schemeClr val="bg1"/>
                </a:solidFill>
              </a:rPr>
              <a:t>Opportunity &amp; Economic Costs, incl. reduced jobs and local spending, missed technology benefits, higher emissions costs, and encourages less grid support from customers</a:t>
            </a:r>
          </a:p>
        </p:txBody>
      </p:sp>
      <p:sp>
        <p:nvSpPr>
          <p:cNvPr id="6" name="TextBox 5">
            <a:extLst>
              <a:ext uri="{FF2B5EF4-FFF2-40B4-BE49-F238E27FC236}">
                <a16:creationId xmlns:a16="http://schemas.microsoft.com/office/drawing/2014/main" id="{80EB05E5-7F31-D661-6456-5489D54637D8}"/>
              </a:ext>
            </a:extLst>
          </p:cNvPr>
          <p:cNvSpPr txBox="1"/>
          <p:nvPr/>
        </p:nvSpPr>
        <p:spPr>
          <a:xfrm>
            <a:off x="223935" y="4516269"/>
            <a:ext cx="8685173" cy="246221"/>
          </a:xfrm>
          <a:prstGeom prst="rect">
            <a:avLst/>
          </a:prstGeom>
          <a:noFill/>
        </p:spPr>
        <p:txBody>
          <a:bodyPr wrap="square" rtlCol="0">
            <a:spAutoFit/>
          </a:bodyPr>
          <a:lstStyle/>
          <a:p>
            <a:r>
              <a:rPr lang="en-US" sz="1000" dirty="0"/>
              <a:t>1. Slide 3, </a:t>
            </a:r>
            <a:r>
              <a:rPr lang="en-US" sz="1000" dirty="0">
                <a:hlinkClick r:id="rId2"/>
              </a:rPr>
              <a:t>PNM Presentation</a:t>
            </a:r>
            <a:r>
              <a:rPr lang="en-US" sz="1000" dirty="0"/>
              <a:t>, 3/31/2026; 2. NM Stat § 62-8-13 (2025); </a:t>
            </a:r>
          </a:p>
        </p:txBody>
      </p:sp>
      <p:sp>
        <p:nvSpPr>
          <p:cNvPr id="3" name="TextBox 2">
            <a:extLst>
              <a:ext uri="{FF2B5EF4-FFF2-40B4-BE49-F238E27FC236}">
                <a16:creationId xmlns:a16="http://schemas.microsoft.com/office/drawing/2014/main" id="{38B95B71-1FB5-918D-B63C-26AFFC92ABB1}"/>
              </a:ext>
            </a:extLst>
          </p:cNvPr>
          <p:cNvSpPr txBox="1"/>
          <p:nvPr/>
        </p:nvSpPr>
        <p:spPr>
          <a:xfrm>
            <a:off x="8627165" y="4929809"/>
            <a:ext cx="397565" cy="153888"/>
          </a:xfrm>
          <a:prstGeom prst="rect">
            <a:avLst/>
          </a:prstGeom>
          <a:noFill/>
        </p:spPr>
        <p:txBody>
          <a:bodyPr wrap="square" lIns="0" tIns="0" rIns="0" bIns="0" rtlCol="0">
            <a:spAutoFit/>
          </a:bodyPr>
          <a:lstStyle/>
          <a:p>
            <a:pPr algn="ctr"/>
            <a:r>
              <a:rPr lang="en-US" sz="1000" dirty="0">
                <a:solidFill>
                  <a:schemeClr val="bg1"/>
                </a:solidFill>
              </a:rPr>
              <a:t>9</a:t>
            </a:r>
          </a:p>
        </p:txBody>
      </p:sp>
    </p:spTree>
    <p:extLst>
      <p:ext uri="{BB962C8B-B14F-4D97-AF65-F5344CB8AC3E}">
        <p14:creationId xmlns:p14="http://schemas.microsoft.com/office/powerpoint/2010/main" val="32771250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alpha val="88000"/>
          </a:schemeClr>
        </a:solidFill>
        <a:ln>
          <a:noFill/>
        </a:ln>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1732</TotalTime>
  <Words>1647</Words>
  <Application>Microsoft Macintosh PowerPoint</Application>
  <PresentationFormat>On-screen Show (16:9)</PresentationFormat>
  <Paragraphs>134</Paragraphs>
  <Slides>13</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Avenir Next LT Pro</vt:lpstr>
      <vt:lpstr>Avenir Next LT Pro Demi</vt:lpstr>
      <vt:lpstr>Calibri</vt:lpstr>
      <vt:lpstr>Office Theme</vt:lpstr>
      <vt:lpstr>Net Metering &amp; Distributed Generation in PNM Territory</vt:lpstr>
      <vt:lpstr>Introduction</vt:lpstr>
      <vt:lpstr>PowerPoint Presentation</vt:lpstr>
      <vt:lpstr>PNM Roadmap to Default TOD</vt:lpstr>
      <vt:lpstr>Residential TOD Pilot Rate</vt:lpstr>
      <vt:lpstr>Residential TOD Pilot Rate</vt:lpstr>
      <vt:lpstr>Flatten Energy Blocks in Res. 1A Rate</vt:lpstr>
      <vt:lpstr>Flattening Inclining Block Rate</vt:lpstr>
      <vt:lpstr>Distributed Generation</vt:lpstr>
      <vt:lpstr>Banking Excess kWh is Valuable to PNM</vt:lpstr>
      <vt:lpstr>Other Issues</vt:lpstr>
      <vt:lpstr>Cost-Benefit Analysis &amp; Reasonableness Do the requested Grid Mod investments, incentives, programs and expenditures “improve the public utility's electrical system efficiency, reliability, resilience and security; maintain reasonable operations, maintenance and ratepayer costs; and meet energy demands through a flexible, diversified and distributed energy portfolio, including energy standards established in Section 62-16-4 NMSA 1978[?]”  - New Mexico PRC, 22-00058-UT, Order at pp. 9-10, 5/31/2023 </vt:lpstr>
      <vt:lpstr>Thank You!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Jason Hoyle</dc:creator>
  <cp:lastModifiedBy>Stephanie Dzur</cp:lastModifiedBy>
  <cp:revision>87</cp:revision>
  <dcterms:created xsi:type="dcterms:W3CDTF">2026-05-06T19:48:42Z</dcterms:created>
  <dcterms:modified xsi:type="dcterms:W3CDTF">2026-05-12T16:39:21Z</dcterms:modified>
</cp:coreProperties>
</file>