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84" r:id="rId3"/>
    <p:sldId id="298" r:id="rId4"/>
    <p:sldId id="297" r:id="rId5"/>
    <p:sldId id="302" r:id="rId6"/>
    <p:sldId id="299" r:id="rId7"/>
    <p:sldId id="292" r:id="rId8"/>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p:scale>
          <a:sx n="50" d="100"/>
          <a:sy n="50" d="100"/>
        </p:scale>
        <p:origin x="876" y="24"/>
      </p:cViewPr>
      <p:guideLst/>
    </p:cSldViewPr>
  </p:slideViewPr>
  <p:notesTextViewPr>
    <p:cViewPr>
      <p:scale>
        <a:sx n="1" d="1"/>
        <a:sy n="1" d="1"/>
      </p:scale>
      <p:origin x="0" y="0"/>
    </p:cViewPr>
  </p:notesTextViewPr>
  <p:notesViewPr>
    <p:cSldViewPr snapToGrid="0">
      <p:cViewPr varScale="1">
        <p:scale>
          <a:sx n="79" d="100"/>
          <a:sy n="79" d="100"/>
        </p:scale>
        <p:origin x="2355" y="6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36835161-B255-4E7C-BF62-74DB415BB6CA}" type="datetimeFigureOut">
              <a:rPr lang="en-US" smtClean="0"/>
              <a:t>5/11/2026</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4AE74F3C-335D-4E8F-9CB3-72DF3C06FA41}" type="slidenum">
              <a:rPr lang="en-US" smtClean="0"/>
              <a:t>‹#›</a:t>
            </a:fld>
            <a:endParaRPr lang="en-US" dirty="0"/>
          </a:p>
        </p:txBody>
      </p:sp>
    </p:spTree>
    <p:extLst>
      <p:ext uri="{BB962C8B-B14F-4D97-AF65-F5344CB8AC3E}">
        <p14:creationId xmlns:p14="http://schemas.microsoft.com/office/powerpoint/2010/main" val="845185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61C19-D6F3-4880-AEF6-8AB99450CE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F20A090-6EB3-4329-849E-37C47CF5D1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D0E4798-FC50-4C51-8570-56064793EED3}"/>
              </a:ext>
            </a:extLst>
          </p:cNvPr>
          <p:cNvSpPr>
            <a:spLocks noGrp="1"/>
          </p:cNvSpPr>
          <p:nvPr>
            <p:ph type="dt" sz="half" idx="10"/>
          </p:nvPr>
        </p:nvSpPr>
        <p:spPr/>
        <p:txBody>
          <a:bodyPr/>
          <a:lstStyle/>
          <a:p>
            <a:fld id="{9BA90B1F-465C-454D-81FF-99E60D5864A0}" type="datetimeFigureOut">
              <a:rPr lang="en-US" smtClean="0"/>
              <a:t>5/11/2026</a:t>
            </a:fld>
            <a:endParaRPr lang="en-US" dirty="0"/>
          </a:p>
        </p:txBody>
      </p:sp>
      <p:sp>
        <p:nvSpPr>
          <p:cNvPr id="5" name="Footer Placeholder 4">
            <a:extLst>
              <a:ext uri="{FF2B5EF4-FFF2-40B4-BE49-F238E27FC236}">
                <a16:creationId xmlns:a16="http://schemas.microsoft.com/office/drawing/2014/main" id="{62EAA617-5D19-411C-AC28-9AF060AD200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48C782A-78EE-4A91-9846-3E8B9D03C6F5}"/>
              </a:ext>
            </a:extLst>
          </p:cNvPr>
          <p:cNvSpPr>
            <a:spLocks noGrp="1"/>
          </p:cNvSpPr>
          <p:nvPr>
            <p:ph type="sldNum" sz="quarter" idx="12"/>
          </p:nvPr>
        </p:nvSpPr>
        <p:spPr/>
        <p:txBody>
          <a:bodyPr/>
          <a:lstStyle/>
          <a:p>
            <a:fld id="{F170C1A3-3C7E-428F-BFFD-E4213C084CA8}" type="slidenum">
              <a:rPr lang="en-US" smtClean="0"/>
              <a:t>‹#›</a:t>
            </a:fld>
            <a:endParaRPr lang="en-US" dirty="0"/>
          </a:p>
        </p:txBody>
      </p:sp>
    </p:spTree>
    <p:extLst>
      <p:ext uri="{BB962C8B-B14F-4D97-AF65-F5344CB8AC3E}">
        <p14:creationId xmlns:p14="http://schemas.microsoft.com/office/powerpoint/2010/main" val="2697607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DC29D-33AE-44B3-8395-F83A85DED4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EEABC2-9326-4EFD-A324-175E09C33B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503D30-40F6-45D1-BD79-2AFDD73849EF}"/>
              </a:ext>
            </a:extLst>
          </p:cNvPr>
          <p:cNvSpPr>
            <a:spLocks noGrp="1"/>
          </p:cNvSpPr>
          <p:nvPr>
            <p:ph type="dt" sz="half" idx="10"/>
          </p:nvPr>
        </p:nvSpPr>
        <p:spPr/>
        <p:txBody>
          <a:bodyPr/>
          <a:lstStyle/>
          <a:p>
            <a:fld id="{9BA90B1F-465C-454D-81FF-99E60D5864A0}" type="datetimeFigureOut">
              <a:rPr lang="en-US" smtClean="0"/>
              <a:t>5/11/2026</a:t>
            </a:fld>
            <a:endParaRPr lang="en-US" dirty="0"/>
          </a:p>
        </p:txBody>
      </p:sp>
      <p:sp>
        <p:nvSpPr>
          <p:cNvPr id="5" name="Footer Placeholder 4">
            <a:extLst>
              <a:ext uri="{FF2B5EF4-FFF2-40B4-BE49-F238E27FC236}">
                <a16:creationId xmlns:a16="http://schemas.microsoft.com/office/drawing/2014/main" id="{55362113-C66C-4900-892D-10B14E0B87C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9D2632A-2734-4F84-97FA-FDA24B54728F}"/>
              </a:ext>
            </a:extLst>
          </p:cNvPr>
          <p:cNvSpPr>
            <a:spLocks noGrp="1"/>
          </p:cNvSpPr>
          <p:nvPr>
            <p:ph type="sldNum" sz="quarter" idx="12"/>
          </p:nvPr>
        </p:nvSpPr>
        <p:spPr/>
        <p:txBody>
          <a:bodyPr/>
          <a:lstStyle/>
          <a:p>
            <a:fld id="{F170C1A3-3C7E-428F-BFFD-E4213C084CA8}" type="slidenum">
              <a:rPr lang="en-US" smtClean="0"/>
              <a:t>‹#›</a:t>
            </a:fld>
            <a:endParaRPr lang="en-US" dirty="0"/>
          </a:p>
        </p:txBody>
      </p:sp>
    </p:spTree>
    <p:extLst>
      <p:ext uri="{BB962C8B-B14F-4D97-AF65-F5344CB8AC3E}">
        <p14:creationId xmlns:p14="http://schemas.microsoft.com/office/powerpoint/2010/main" val="1880288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7828D6-C7DB-4170-9931-2AD97EA4B46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1CB23AF-AF33-4798-A805-B1BDEC3658B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EE9367-DD79-434C-A01F-970D135A52C8}"/>
              </a:ext>
            </a:extLst>
          </p:cNvPr>
          <p:cNvSpPr>
            <a:spLocks noGrp="1"/>
          </p:cNvSpPr>
          <p:nvPr>
            <p:ph type="dt" sz="half" idx="10"/>
          </p:nvPr>
        </p:nvSpPr>
        <p:spPr/>
        <p:txBody>
          <a:bodyPr/>
          <a:lstStyle/>
          <a:p>
            <a:fld id="{9BA90B1F-465C-454D-81FF-99E60D5864A0}" type="datetimeFigureOut">
              <a:rPr lang="en-US" smtClean="0"/>
              <a:t>5/11/2026</a:t>
            </a:fld>
            <a:endParaRPr lang="en-US" dirty="0"/>
          </a:p>
        </p:txBody>
      </p:sp>
      <p:sp>
        <p:nvSpPr>
          <p:cNvPr id="5" name="Footer Placeholder 4">
            <a:extLst>
              <a:ext uri="{FF2B5EF4-FFF2-40B4-BE49-F238E27FC236}">
                <a16:creationId xmlns:a16="http://schemas.microsoft.com/office/drawing/2014/main" id="{CE30AE1F-C13F-495D-903E-E523CD4250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E4F1765-29B1-4742-B8F7-0BB47C9E3908}"/>
              </a:ext>
            </a:extLst>
          </p:cNvPr>
          <p:cNvSpPr>
            <a:spLocks noGrp="1"/>
          </p:cNvSpPr>
          <p:nvPr>
            <p:ph type="sldNum" sz="quarter" idx="12"/>
          </p:nvPr>
        </p:nvSpPr>
        <p:spPr/>
        <p:txBody>
          <a:bodyPr/>
          <a:lstStyle/>
          <a:p>
            <a:fld id="{F170C1A3-3C7E-428F-BFFD-E4213C084CA8}" type="slidenum">
              <a:rPr lang="en-US" smtClean="0"/>
              <a:t>‹#›</a:t>
            </a:fld>
            <a:endParaRPr lang="en-US" dirty="0"/>
          </a:p>
        </p:txBody>
      </p:sp>
    </p:spTree>
    <p:extLst>
      <p:ext uri="{BB962C8B-B14F-4D97-AF65-F5344CB8AC3E}">
        <p14:creationId xmlns:p14="http://schemas.microsoft.com/office/powerpoint/2010/main" val="1295806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99D11-98DD-44B4-A796-C806D4E38F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A6AEC2A-031C-4F6D-A9D9-5ADCCECAAFC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54116A-67B0-49B8-BC84-A3B1C9A90AF6}"/>
              </a:ext>
            </a:extLst>
          </p:cNvPr>
          <p:cNvSpPr>
            <a:spLocks noGrp="1"/>
          </p:cNvSpPr>
          <p:nvPr>
            <p:ph type="dt" sz="half" idx="10"/>
          </p:nvPr>
        </p:nvSpPr>
        <p:spPr/>
        <p:txBody>
          <a:bodyPr/>
          <a:lstStyle/>
          <a:p>
            <a:fld id="{9BA90B1F-465C-454D-81FF-99E60D5864A0}" type="datetimeFigureOut">
              <a:rPr lang="en-US" smtClean="0"/>
              <a:t>5/11/2026</a:t>
            </a:fld>
            <a:endParaRPr lang="en-US" dirty="0"/>
          </a:p>
        </p:txBody>
      </p:sp>
      <p:sp>
        <p:nvSpPr>
          <p:cNvPr id="5" name="Footer Placeholder 4">
            <a:extLst>
              <a:ext uri="{FF2B5EF4-FFF2-40B4-BE49-F238E27FC236}">
                <a16:creationId xmlns:a16="http://schemas.microsoft.com/office/drawing/2014/main" id="{856C8930-34A4-4D1C-B56F-49CE196B3A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1A57CD6-4390-4D35-A945-06CD1CF19579}"/>
              </a:ext>
            </a:extLst>
          </p:cNvPr>
          <p:cNvSpPr>
            <a:spLocks noGrp="1"/>
          </p:cNvSpPr>
          <p:nvPr>
            <p:ph type="sldNum" sz="quarter" idx="12"/>
          </p:nvPr>
        </p:nvSpPr>
        <p:spPr/>
        <p:txBody>
          <a:bodyPr/>
          <a:lstStyle/>
          <a:p>
            <a:fld id="{F170C1A3-3C7E-428F-BFFD-E4213C084CA8}" type="slidenum">
              <a:rPr lang="en-US" smtClean="0"/>
              <a:t>‹#›</a:t>
            </a:fld>
            <a:endParaRPr lang="en-US" dirty="0"/>
          </a:p>
        </p:txBody>
      </p:sp>
    </p:spTree>
    <p:extLst>
      <p:ext uri="{BB962C8B-B14F-4D97-AF65-F5344CB8AC3E}">
        <p14:creationId xmlns:p14="http://schemas.microsoft.com/office/powerpoint/2010/main" val="455406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09997-14F1-433D-9C8C-4483707140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C9D4722-66CC-436A-A406-38F95F9F1C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5EE6F06-2087-484C-9484-251ACB21BC04}"/>
              </a:ext>
            </a:extLst>
          </p:cNvPr>
          <p:cNvSpPr>
            <a:spLocks noGrp="1"/>
          </p:cNvSpPr>
          <p:nvPr>
            <p:ph type="dt" sz="half" idx="10"/>
          </p:nvPr>
        </p:nvSpPr>
        <p:spPr/>
        <p:txBody>
          <a:bodyPr/>
          <a:lstStyle/>
          <a:p>
            <a:fld id="{9BA90B1F-465C-454D-81FF-99E60D5864A0}" type="datetimeFigureOut">
              <a:rPr lang="en-US" smtClean="0"/>
              <a:t>5/11/2026</a:t>
            </a:fld>
            <a:endParaRPr lang="en-US" dirty="0"/>
          </a:p>
        </p:txBody>
      </p:sp>
      <p:sp>
        <p:nvSpPr>
          <p:cNvPr id="5" name="Footer Placeholder 4">
            <a:extLst>
              <a:ext uri="{FF2B5EF4-FFF2-40B4-BE49-F238E27FC236}">
                <a16:creationId xmlns:a16="http://schemas.microsoft.com/office/drawing/2014/main" id="{1F61E4DA-D1FB-4811-BC2A-EFB391E03C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D91F4D9-33F0-45E5-97A5-0B3DD9F0760D}"/>
              </a:ext>
            </a:extLst>
          </p:cNvPr>
          <p:cNvSpPr>
            <a:spLocks noGrp="1"/>
          </p:cNvSpPr>
          <p:nvPr>
            <p:ph type="sldNum" sz="quarter" idx="12"/>
          </p:nvPr>
        </p:nvSpPr>
        <p:spPr/>
        <p:txBody>
          <a:bodyPr/>
          <a:lstStyle/>
          <a:p>
            <a:fld id="{F170C1A3-3C7E-428F-BFFD-E4213C084CA8}" type="slidenum">
              <a:rPr lang="en-US" smtClean="0"/>
              <a:t>‹#›</a:t>
            </a:fld>
            <a:endParaRPr lang="en-US" dirty="0"/>
          </a:p>
        </p:txBody>
      </p:sp>
    </p:spTree>
    <p:extLst>
      <p:ext uri="{BB962C8B-B14F-4D97-AF65-F5344CB8AC3E}">
        <p14:creationId xmlns:p14="http://schemas.microsoft.com/office/powerpoint/2010/main" val="4252250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3691A-49D9-4DE8-ABC2-06D0147251F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DF8423-B735-4C81-B53A-74A7FD1EBA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6DF1B5-3B7C-443D-B219-5CE5268BBF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675D1F1-A4AF-4797-9CDD-905DBFAE20E2}"/>
              </a:ext>
            </a:extLst>
          </p:cNvPr>
          <p:cNvSpPr>
            <a:spLocks noGrp="1"/>
          </p:cNvSpPr>
          <p:nvPr>
            <p:ph type="dt" sz="half" idx="10"/>
          </p:nvPr>
        </p:nvSpPr>
        <p:spPr/>
        <p:txBody>
          <a:bodyPr/>
          <a:lstStyle/>
          <a:p>
            <a:fld id="{9BA90B1F-465C-454D-81FF-99E60D5864A0}" type="datetimeFigureOut">
              <a:rPr lang="en-US" smtClean="0"/>
              <a:t>5/11/2026</a:t>
            </a:fld>
            <a:endParaRPr lang="en-US" dirty="0"/>
          </a:p>
        </p:txBody>
      </p:sp>
      <p:sp>
        <p:nvSpPr>
          <p:cNvPr id="6" name="Footer Placeholder 5">
            <a:extLst>
              <a:ext uri="{FF2B5EF4-FFF2-40B4-BE49-F238E27FC236}">
                <a16:creationId xmlns:a16="http://schemas.microsoft.com/office/drawing/2014/main" id="{7872411E-45E0-4838-ACFA-7585316FB9F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1690E81-A695-4EB5-A849-FE3A8BF7EDB8}"/>
              </a:ext>
            </a:extLst>
          </p:cNvPr>
          <p:cNvSpPr>
            <a:spLocks noGrp="1"/>
          </p:cNvSpPr>
          <p:nvPr>
            <p:ph type="sldNum" sz="quarter" idx="12"/>
          </p:nvPr>
        </p:nvSpPr>
        <p:spPr/>
        <p:txBody>
          <a:bodyPr/>
          <a:lstStyle/>
          <a:p>
            <a:fld id="{F170C1A3-3C7E-428F-BFFD-E4213C084CA8}" type="slidenum">
              <a:rPr lang="en-US" smtClean="0"/>
              <a:t>‹#›</a:t>
            </a:fld>
            <a:endParaRPr lang="en-US" dirty="0"/>
          </a:p>
        </p:txBody>
      </p:sp>
    </p:spTree>
    <p:extLst>
      <p:ext uri="{BB962C8B-B14F-4D97-AF65-F5344CB8AC3E}">
        <p14:creationId xmlns:p14="http://schemas.microsoft.com/office/powerpoint/2010/main" val="2127452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73DB7-1810-415E-81D1-D14567CB5A3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1BCB7AD-72A2-4B3F-880E-86D199EE7E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3C4577F-538F-4F52-BB6B-355553568A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D95B3D5-EAFD-4B9D-A67A-3972B64A52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9E0969-5B9D-4803-A660-A9EF3B21122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A364DF3-D111-401C-91B6-70224F850ADA}"/>
              </a:ext>
            </a:extLst>
          </p:cNvPr>
          <p:cNvSpPr>
            <a:spLocks noGrp="1"/>
          </p:cNvSpPr>
          <p:nvPr>
            <p:ph type="dt" sz="half" idx="10"/>
          </p:nvPr>
        </p:nvSpPr>
        <p:spPr/>
        <p:txBody>
          <a:bodyPr/>
          <a:lstStyle/>
          <a:p>
            <a:fld id="{9BA90B1F-465C-454D-81FF-99E60D5864A0}" type="datetimeFigureOut">
              <a:rPr lang="en-US" smtClean="0"/>
              <a:t>5/11/2026</a:t>
            </a:fld>
            <a:endParaRPr lang="en-US" dirty="0"/>
          </a:p>
        </p:txBody>
      </p:sp>
      <p:sp>
        <p:nvSpPr>
          <p:cNvPr id="8" name="Footer Placeholder 7">
            <a:extLst>
              <a:ext uri="{FF2B5EF4-FFF2-40B4-BE49-F238E27FC236}">
                <a16:creationId xmlns:a16="http://schemas.microsoft.com/office/drawing/2014/main" id="{0930D28F-6630-41B4-86EA-6C9994B1E51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90DAB4F-E6BB-441A-84FB-C7071C476230}"/>
              </a:ext>
            </a:extLst>
          </p:cNvPr>
          <p:cNvSpPr>
            <a:spLocks noGrp="1"/>
          </p:cNvSpPr>
          <p:nvPr>
            <p:ph type="sldNum" sz="quarter" idx="12"/>
          </p:nvPr>
        </p:nvSpPr>
        <p:spPr/>
        <p:txBody>
          <a:bodyPr/>
          <a:lstStyle/>
          <a:p>
            <a:fld id="{F170C1A3-3C7E-428F-BFFD-E4213C084CA8}" type="slidenum">
              <a:rPr lang="en-US" smtClean="0"/>
              <a:t>‹#›</a:t>
            </a:fld>
            <a:endParaRPr lang="en-US" dirty="0"/>
          </a:p>
        </p:txBody>
      </p:sp>
    </p:spTree>
    <p:extLst>
      <p:ext uri="{BB962C8B-B14F-4D97-AF65-F5344CB8AC3E}">
        <p14:creationId xmlns:p14="http://schemas.microsoft.com/office/powerpoint/2010/main" val="1199185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467C2-B07B-46FE-8F72-6DA86CE3AF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5B1217-E4A2-4EC9-AD0E-77366CABC2A8}"/>
              </a:ext>
            </a:extLst>
          </p:cNvPr>
          <p:cNvSpPr>
            <a:spLocks noGrp="1"/>
          </p:cNvSpPr>
          <p:nvPr>
            <p:ph type="dt" sz="half" idx="10"/>
          </p:nvPr>
        </p:nvSpPr>
        <p:spPr/>
        <p:txBody>
          <a:bodyPr/>
          <a:lstStyle/>
          <a:p>
            <a:fld id="{9BA90B1F-465C-454D-81FF-99E60D5864A0}" type="datetimeFigureOut">
              <a:rPr lang="en-US" smtClean="0"/>
              <a:t>5/11/2026</a:t>
            </a:fld>
            <a:endParaRPr lang="en-US" dirty="0"/>
          </a:p>
        </p:txBody>
      </p:sp>
      <p:sp>
        <p:nvSpPr>
          <p:cNvPr id="4" name="Footer Placeholder 3">
            <a:extLst>
              <a:ext uri="{FF2B5EF4-FFF2-40B4-BE49-F238E27FC236}">
                <a16:creationId xmlns:a16="http://schemas.microsoft.com/office/drawing/2014/main" id="{761EDFAD-210D-44F1-AE4F-381D83561C2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F5996BB-DA6D-4B8A-9312-1C0369ABD28F}"/>
              </a:ext>
            </a:extLst>
          </p:cNvPr>
          <p:cNvSpPr>
            <a:spLocks noGrp="1"/>
          </p:cNvSpPr>
          <p:nvPr>
            <p:ph type="sldNum" sz="quarter" idx="12"/>
          </p:nvPr>
        </p:nvSpPr>
        <p:spPr/>
        <p:txBody>
          <a:bodyPr/>
          <a:lstStyle/>
          <a:p>
            <a:fld id="{F170C1A3-3C7E-428F-BFFD-E4213C084CA8}" type="slidenum">
              <a:rPr lang="en-US" smtClean="0"/>
              <a:t>‹#›</a:t>
            </a:fld>
            <a:endParaRPr lang="en-US" dirty="0"/>
          </a:p>
        </p:txBody>
      </p:sp>
    </p:spTree>
    <p:extLst>
      <p:ext uri="{BB962C8B-B14F-4D97-AF65-F5344CB8AC3E}">
        <p14:creationId xmlns:p14="http://schemas.microsoft.com/office/powerpoint/2010/main" val="3655405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C6DF5C8-43CC-4927-AEC4-E4FD80D75FAB}"/>
              </a:ext>
            </a:extLst>
          </p:cNvPr>
          <p:cNvSpPr>
            <a:spLocks noGrp="1"/>
          </p:cNvSpPr>
          <p:nvPr>
            <p:ph type="dt" sz="half" idx="10"/>
          </p:nvPr>
        </p:nvSpPr>
        <p:spPr/>
        <p:txBody>
          <a:bodyPr/>
          <a:lstStyle/>
          <a:p>
            <a:fld id="{9BA90B1F-465C-454D-81FF-99E60D5864A0}" type="datetimeFigureOut">
              <a:rPr lang="en-US" smtClean="0"/>
              <a:t>5/11/2026</a:t>
            </a:fld>
            <a:endParaRPr lang="en-US" dirty="0"/>
          </a:p>
        </p:txBody>
      </p:sp>
      <p:sp>
        <p:nvSpPr>
          <p:cNvPr id="3" name="Footer Placeholder 2">
            <a:extLst>
              <a:ext uri="{FF2B5EF4-FFF2-40B4-BE49-F238E27FC236}">
                <a16:creationId xmlns:a16="http://schemas.microsoft.com/office/drawing/2014/main" id="{0C8A0093-4CAC-4D92-9172-822FC662B21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0492075-A505-416D-8B14-7A0E44912F58}"/>
              </a:ext>
            </a:extLst>
          </p:cNvPr>
          <p:cNvSpPr>
            <a:spLocks noGrp="1"/>
          </p:cNvSpPr>
          <p:nvPr>
            <p:ph type="sldNum" sz="quarter" idx="12"/>
          </p:nvPr>
        </p:nvSpPr>
        <p:spPr/>
        <p:txBody>
          <a:bodyPr/>
          <a:lstStyle/>
          <a:p>
            <a:fld id="{F170C1A3-3C7E-428F-BFFD-E4213C084CA8}" type="slidenum">
              <a:rPr lang="en-US" smtClean="0"/>
              <a:t>‹#›</a:t>
            </a:fld>
            <a:endParaRPr lang="en-US" dirty="0"/>
          </a:p>
        </p:txBody>
      </p:sp>
    </p:spTree>
    <p:extLst>
      <p:ext uri="{BB962C8B-B14F-4D97-AF65-F5344CB8AC3E}">
        <p14:creationId xmlns:p14="http://schemas.microsoft.com/office/powerpoint/2010/main" val="3608378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9F13E-7A32-4B1C-8835-8A445D3885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F7CE868-A62D-4405-A2F9-33F2F31FB8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6B5774-CDC8-477A-BB29-E6B5B10282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42B84A-9C94-4312-AF81-E52940771954}"/>
              </a:ext>
            </a:extLst>
          </p:cNvPr>
          <p:cNvSpPr>
            <a:spLocks noGrp="1"/>
          </p:cNvSpPr>
          <p:nvPr>
            <p:ph type="dt" sz="half" idx="10"/>
          </p:nvPr>
        </p:nvSpPr>
        <p:spPr/>
        <p:txBody>
          <a:bodyPr/>
          <a:lstStyle/>
          <a:p>
            <a:fld id="{9BA90B1F-465C-454D-81FF-99E60D5864A0}" type="datetimeFigureOut">
              <a:rPr lang="en-US" smtClean="0"/>
              <a:t>5/11/2026</a:t>
            </a:fld>
            <a:endParaRPr lang="en-US" dirty="0"/>
          </a:p>
        </p:txBody>
      </p:sp>
      <p:sp>
        <p:nvSpPr>
          <p:cNvPr id="6" name="Footer Placeholder 5">
            <a:extLst>
              <a:ext uri="{FF2B5EF4-FFF2-40B4-BE49-F238E27FC236}">
                <a16:creationId xmlns:a16="http://schemas.microsoft.com/office/drawing/2014/main" id="{D3F2DEA1-E337-41A1-8961-758A4FD6350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6B46E0F-F726-4667-8417-5F68400C18D6}"/>
              </a:ext>
            </a:extLst>
          </p:cNvPr>
          <p:cNvSpPr>
            <a:spLocks noGrp="1"/>
          </p:cNvSpPr>
          <p:nvPr>
            <p:ph type="sldNum" sz="quarter" idx="12"/>
          </p:nvPr>
        </p:nvSpPr>
        <p:spPr/>
        <p:txBody>
          <a:bodyPr/>
          <a:lstStyle/>
          <a:p>
            <a:fld id="{F170C1A3-3C7E-428F-BFFD-E4213C084CA8}" type="slidenum">
              <a:rPr lang="en-US" smtClean="0"/>
              <a:t>‹#›</a:t>
            </a:fld>
            <a:endParaRPr lang="en-US" dirty="0"/>
          </a:p>
        </p:txBody>
      </p:sp>
    </p:spTree>
    <p:extLst>
      <p:ext uri="{BB962C8B-B14F-4D97-AF65-F5344CB8AC3E}">
        <p14:creationId xmlns:p14="http://schemas.microsoft.com/office/powerpoint/2010/main" val="3638564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C0CBA-45AD-4B16-B07C-B42D963D4E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276CAAD-5E87-43B2-A5FE-ED098B76EF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7E712FA-FFDE-43E3-B74C-15F875FBE6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9F3520-AE78-486C-B45A-9FB5084F54A5}"/>
              </a:ext>
            </a:extLst>
          </p:cNvPr>
          <p:cNvSpPr>
            <a:spLocks noGrp="1"/>
          </p:cNvSpPr>
          <p:nvPr>
            <p:ph type="dt" sz="half" idx="10"/>
          </p:nvPr>
        </p:nvSpPr>
        <p:spPr/>
        <p:txBody>
          <a:bodyPr/>
          <a:lstStyle/>
          <a:p>
            <a:fld id="{9BA90B1F-465C-454D-81FF-99E60D5864A0}" type="datetimeFigureOut">
              <a:rPr lang="en-US" smtClean="0"/>
              <a:t>5/11/2026</a:t>
            </a:fld>
            <a:endParaRPr lang="en-US" dirty="0"/>
          </a:p>
        </p:txBody>
      </p:sp>
      <p:sp>
        <p:nvSpPr>
          <p:cNvPr id="6" name="Footer Placeholder 5">
            <a:extLst>
              <a:ext uri="{FF2B5EF4-FFF2-40B4-BE49-F238E27FC236}">
                <a16:creationId xmlns:a16="http://schemas.microsoft.com/office/drawing/2014/main" id="{C0EA6FC1-AC64-4C9A-8390-B8672D5E4B2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D7921A7-0864-4686-BCD7-90C760D1F7F3}"/>
              </a:ext>
            </a:extLst>
          </p:cNvPr>
          <p:cNvSpPr>
            <a:spLocks noGrp="1"/>
          </p:cNvSpPr>
          <p:nvPr>
            <p:ph type="sldNum" sz="quarter" idx="12"/>
          </p:nvPr>
        </p:nvSpPr>
        <p:spPr/>
        <p:txBody>
          <a:bodyPr/>
          <a:lstStyle/>
          <a:p>
            <a:fld id="{F170C1A3-3C7E-428F-BFFD-E4213C084CA8}" type="slidenum">
              <a:rPr lang="en-US" smtClean="0"/>
              <a:t>‹#›</a:t>
            </a:fld>
            <a:endParaRPr lang="en-US" dirty="0"/>
          </a:p>
        </p:txBody>
      </p:sp>
    </p:spTree>
    <p:extLst>
      <p:ext uri="{BB962C8B-B14F-4D97-AF65-F5344CB8AC3E}">
        <p14:creationId xmlns:p14="http://schemas.microsoft.com/office/powerpoint/2010/main" val="3877554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83ECC2-CEE4-421E-992D-CDEF1E027F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471461-6A58-4411-A713-F2604DEFC8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BDA687-160A-4058-93D7-EAFA2CE988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A90B1F-465C-454D-81FF-99E60D5864A0}" type="datetimeFigureOut">
              <a:rPr lang="en-US" smtClean="0"/>
              <a:t>5/11/2026</a:t>
            </a:fld>
            <a:endParaRPr lang="en-US" dirty="0"/>
          </a:p>
        </p:txBody>
      </p:sp>
      <p:sp>
        <p:nvSpPr>
          <p:cNvPr id="5" name="Footer Placeholder 4">
            <a:extLst>
              <a:ext uri="{FF2B5EF4-FFF2-40B4-BE49-F238E27FC236}">
                <a16:creationId xmlns:a16="http://schemas.microsoft.com/office/drawing/2014/main" id="{A76E7B90-E79B-46A2-B0E2-70597C623A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EB94BBB-7EEF-493C-A914-A3E6CDD46C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70C1A3-3C7E-428F-BFFD-E4213C084CA8}" type="slidenum">
              <a:rPr lang="en-US" smtClean="0"/>
              <a:t>‹#›</a:t>
            </a:fld>
            <a:endParaRPr lang="en-US" dirty="0"/>
          </a:p>
        </p:txBody>
      </p:sp>
    </p:spTree>
    <p:extLst>
      <p:ext uri="{BB962C8B-B14F-4D97-AF65-F5344CB8AC3E}">
        <p14:creationId xmlns:p14="http://schemas.microsoft.com/office/powerpoint/2010/main" val="917904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reia-nm.org/"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picture containing text, clock, clipart&#10;&#10;Description automatically generated">
            <a:extLst>
              <a:ext uri="{FF2B5EF4-FFF2-40B4-BE49-F238E27FC236}">
                <a16:creationId xmlns:a16="http://schemas.microsoft.com/office/drawing/2014/main" id="{24A738C5-BDB0-429A-9AD2-2BB07F9C7B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9303" y="1119116"/>
            <a:ext cx="9521010" cy="2213635"/>
          </a:xfrm>
          <a:prstGeom prst="rect">
            <a:avLst/>
          </a:prstGeom>
        </p:spPr>
      </p:pic>
      <p:sp>
        <p:nvSpPr>
          <p:cNvPr id="14" name="Right Triangle 13">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B57DC93-6452-4BD6-A12D-DD7C3694B784}"/>
              </a:ext>
            </a:extLst>
          </p:cNvPr>
          <p:cNvSpPr>
            <a:spLocks noGrp="1"/>
          </p:cNvSpPr>
          <p:nvPr>
            <p:ph type="ctrTitle"/>
          </p:nvPr>
        </p:nvSpPr>
        <p:spPr>
          <a:xfrm>
            <a:off x="976044" y="3014134"/>
            <a:ext cx="10263883" cy="1823061"/>
          </a:xfrm>
        </p:spPr>
        <p:txBody>
          <a:bodyPr anchor="b">
            <a:normAutofit fontScale="90000"/>
          </a:bodyPr>
          <a:lstStyle/>
          <a:p>
            <a:pPr algn="l"/>
            <a:br>
              <a:rPr lang="en-US" sz="3800" dirty="0"/>
            </a:br>
            <a:r>
              <a:rPr lang="en-US" sz="4400" dirty="0"/>
              <a:t>PNM PRAC Net Metering Workshop</a:t>
            </a:r>
            <a:br>
              <a:rPr lang="en-US" sz="4400" dirty="0"/>
            </a:br>
            <a:r>
              <a:rPr lang="en-US" sz="4400" dirty="0"/>
              <a:t>May 12, 2026</a:t>
            </a:r>
            <a:br>
              <a:rPr lang="en-US" sz="4400" dirty="0"/>
            </a:br>
            <a:r>
              <a:rPr lang="en-US" sz="4400" dirty="0"/>
              <a:t>The Importance of Bankable Net Metering</a:t>
            </a:r>
          </a:p>
        </p:txBody>
      </p:sp>
      <p:sp>
        <p:nvSpPr>
          <p:cNvPr id="3" name="Subtitle 2">
            <a:extLst>
              <a:ext uri="{FF2B5EF4-FFF2-40B4-BE49-F238E27FC236}">
                <a16:creationId xmlns:a16="http://schemas.microsoft.com/office/drawing/2014/main" id="{68925395-F195-4B2D-940A-6F3AB77EED81}"/>
              </a:ext>
            </a:extLst>
          </p:cNvPr>
          <p:cNvSpPr>
            <a:spLocks noGrp="1"/>
          </p:cNvSpPr>
          <p:nvPr>
            <p:ph type="subTitle" idx="1"/>
          </p:nvPr>
        </p:nvSpPr>
        <p:spPr>
          <a:xfrm>
            <a:off x="1289303" y="5142305"/>
            <a:ext cx="9364998" cy="753165"/>
          </a:xfrm>
        </p:spPr>
        <p:txBody>
          <a:bodyPr anchor="t">
            <a:normAutofit/>
          </a:bodyPr>
          <a:lstStyle/>
          <a:p>
            <a:pPr algn="l"/>
            <a:r>
              <a:rPr lang="en-US" sz="2200" dirty="0"/>
              <a:t>Jim DesJardins</a:t>
            </a:r>
            <a:br>
              <a:rPr lang="en-US" sz="2200" dirty="0"/>
            </a:br>
            <a:r>
              <a:rPr lang="en-US" sz="2200" dirty="0"/>
              <a:t>Executive Director, Renewable Energy Industries Association of New Mexico</a:t>
            </a:r>
          </a:p>
        </p:txBody>
      </p:sp>
    </p:spTree>
    <p:extLst>
      <p:ext uri="{BB962C8B-B14F-4D97-AF65-F5344CB8AC3E}">
        <p14:creationId xmlns:p14="http://schemas.microsoft.com/office/powerpoint/2010/main" val="2778407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168643E-5B79-4E7B-A384-58D262AF9F7A}"/>
              </a:ext>
            </a:extLst>
          </p:cNvPr>
          <p:cNvSpPr>
            <a:spLocks noGrp="1"/>
          </p:cNvSpPr>
          <p:nvPr>
            <p:ph type="title"/>
          </p:nvPr>
        </p:nvSpPr>
        <p:spPr>
          <a:xfrm>
            <a:off x="1285239" y="1050595"/>
            <a:ext cx="9771643" cy="830757"/>
          </a:xfrm>
        </p:spPr>
        <p:txBody>
          <a:bodyPr anchor="ctr">
            <a:normAutofit/>
          </a:bodyPr>
          <a:lstStyle/>
          <a:p>
            <a:r>
              <a:rPr lang="en-US" sz="4000" b="1" dirty="0"/>
              <a:t>Renewable Energy Industries Association-NM</a:t>
            </a:r>
          </a:p>
        </p:txBody>
      </p:sp>
      <p:sp>
        <p:nvSpPr>
          <p:cNvPr id="3" name="Content Placeholder 2">
            <a:extLst>
              <a:ext uri="{FF2B5EF4-FFF2-40B4-BE49-F238E27FC236}">
                <a16:creationId xmlns:a16="http://schemas.microsoft.com/office/drawing/2014/main" id="{E163DC48-F247-4C8E-93B0-EF461DC3B58D}"/>
              </a:ext>
            </a:extLst>
          </p:cNvPr>
          <p:cNvSpPr>
            <a:spLocks noGrp="1"/>
          </p:cNvSpPr>
          <p:nvPr>
            <p:ph idx="1"/>
          </p:nvPr>
        </p:nvSpPr>
        <p:spPr>
          <a:xfrm>
            <a:off x="1285240" y="2007476"/>
            <a:ext cx="8951836" cy="4105648"/>
          </a:xfrm>
        </p:spPr>
        <p:txBody>
          <a:bodyPr anchor="t">
            <a:normAutofit/>
          </a:bodyPr>
          <a:lstStyle/>
          <a:p>
            <a:r>
              <a:rPr lang="en-US" sz="2400" dirty="0"/>
              <a:t>New Mexico based trade organization representing 60+ diverse companies since 2004. Members and customers located throughout urban and rural New Mexico. </a:t>
            </a:r>
          </a:p>
          <a:p>
            <a:r>
              <a:rPr lang="en-US" sz="2400" dirty="0"/>
              <a:t>Mission is to support, promote and advance the just and orderly transition to renewable energy in New Mexico through bold advocacy and strong partnerships. </a:t>
            </a:r>
          </a:p>
          <a:p>
            <a:r>
              <a:rPr lang="en-US" sz="2400" dirty="0"/>
              <a:t>Active in New Mexico regulatory and legislative environments.  Also work with state and local governments.</a:t>
            </a:r>
          </a:p>
          <a:p>
            <a:r>
              <a:rPr lang="en-US" sz="2400" dirty="0"/>
              <a:t>REIA-NM is an affiliate of the Solar Energy Industries Association (SEIA).</a:t>
            </a:r>
          </a:p>
          <a:p>
            <a:endParaRPr lang="en-US" sz="1900" dirty="0"/>
          </a:p>
        </p:txBody>
      </p:sp>
      <p:pic>
        <p:nvPicPr>
          <p:cNvPr id="5" name="Picture 4" descr="A picture containing text, clock, clipart&#10;&#10;Description automatically generated">
            <a:extLst>
              <a:ext uri="{FF2B5EF4-FFF2-40B4-BE49-F238E27FC236}">
                <a16:creationId xmlns:a16="http://schemas.microsoft.com/office/drawing/2014/main" id="{414A175D-4678-49B2-B762-645DF3020E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21530" y="665397"/>
            <a:ext cx="2225297" cy="518145"/>
          </a:xfrm>
          <a:prstGeom prst="rect">
            <a:avLst/>
          </a:prstGeom>
        </p:spPr>
      </p:pic>
    </p:spTree>
    <p:extLst>
      <p:ext uri="{BB962C8B-B14F-4D97-AF65-F5344CB8AC3E}">
        <p14:creationId xmlns:p14="http://schemas.microsoft.com/office/powerpoint/2010/main" val="24264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1ECE210-86AD-4058-AAC2-A08BF1CFBE9A}"/>
              </a:ext>
            </a:extLst>
          </p:cNvPr>
          <p:cNvSpPr>
            <a:spLocks noGrp="1"/>
          </p:cNvSpPr>
          <p:nvPr>
            <p:ph type="title"/>
          </p:nvPr>
        </p:nvSpPr>
        <p:spPr>
          <a:xfrm>
            <a:off x="1525681" y="794085"/>
            <a:ext cx="9293116" cy="578718"/>
          </a:xfrm>
        </p:spPr>
        <p:txBody>
          <a:bodyPr anchor="b">
            <a:normAutofit fontScale="90000"/>
          </a:bodyPr>
          <a:lstStyle/>
          <a:p>
            <a:r>
              <a:rPr lang="en-US" sz="4000" b="1" dirty="0"/>
              <a:t>PNM Current Net Metering Program</a:t>
            </a:r>
          </a:p>
        </p:txBody>
      </p:sp>
      <p:sp>
        <p:nvSpPr>
          <p:cNvPr id="3" name="Content Placeholder 2">
            <a:extLst>
              <a:ext uri="{FF2B5EF4-FFF2-40B4-BE49-F238E27FC236}">
                <a16:creationId xmlns:a16="http://schemas.microsoft.com/office/drawing/2014/main" id="{DC63BF8E-21D1-4258-B5A4-4898231F5A4F}"/>
              </a:ext>
            </a:extLst>
          </p:cNvPr>
          <p:cNvSpPr>
            <a:spLocks noGrp="1"/>
          </p:cNvSpPr>
          <p:nvPr>
            <p:ph idx="1"/>
          </p:nvPr>
        </p:nvSpPr>
        <p:spPr>
          <a:xfrm>
            <a:off x="1561737" y="1372803"/>
            <a:ext cx="9221004" cy="4691112"/>
          </a:xfrm>
        </p:spPr>
        <p:txBody>
          <a:bodyPr anchor="ctr">
            <a:normAutofit fontScale="47500" lnSpcReduction="20000"/>
          </a:bodyPr>
          <a:lstStyle/>
          <a:p>
            <a:r>
              <a:rPr lang="en-US" sz="5100" dirty="0"/>
              <a:t>Current Net Metering program was started in 2008.</a:t>
            </a:r>
          </a:p>
          <a:p>
            <a:r>
              <a:rPr lang="en-US" sz="5100" dirty="0"/>
              <a:t>Approx. 50,000 Customers are currently on the program.  Estimate that an additional 10,000 net metering customers are on other NM utilities.</a:t>
            </a:r>
          </a:p>
          <a:p>
            <a:r>
              <a:rPr lang="en-US" sz="5100" dirty="0"/>
              <a:t>Most systems do not have energy storage due to dis-incentive created by how PNM screens residential solar with AC Coupled energy storage.</a:t>
            </a:r>
          </a:p>
          <a:p>
            <a:r>
              <a:rPr lang="en-US" sz="5100" dirty="0"/>
              <a:t>Currently 180,000 tons of CO2 are being saved annually by PNM Net metering Customers.</a:t>
            </a:r>
          </a:p>
          <a:p>
            <a:r>
              <a:rPr lang="en-US" sz="5100" dirty="0"/>
              <a:t>The PNM net metering program helped to start an industry that now employs over 2,000 people.  Economic benefits to suppliers, service industry and other businesses.</a:t>
            </a:r>
          </a:p>
          <a:p>
            <a:r>
              <a:rPr lang="en-US" sz="5100" dirty="0"/>
              <a:t>The PNM “Practices For Distribution Planning” Report for NM PRC on Nov. 28, 2023, states “ By 2040 estimated 23% of PNM Customers will have Solar.”</a:t>
            </a:r>
            <a:r>
              <a:rPr lang="en-US" sz="3800" dirty="0"/>
              <a:t>   </a:t>
            </a:r>
            <a:r>
              <a:rPr lang="en-US" sz="5100" dirty="0"/>
              <a:t>We are not even half way there.</a:t>
            </a:r>
          </a:p>
          <a:p>
            <a:pPr marL="0" indent="0">
              <a:buNone/>
            </a:pPr>
            <a:r>
              <a:rPr lang="en-US" sz="2400" dirty="0"/>
              <a:t> </a:t>
            </a:r>
          </a:p>
        </p:txBody>
      </p:sp>
    </p:spTree>
    <p:extLst>
      <p:ext uri="{BB962C8B-B14F-4D97-AF65-F5344CB8AC3E}">
        <p14:creationId xmlns:p14="http://schemas.microsoft.com/office/powerpoint/2010/main" val="3388673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168643E-5B79-4E7B-A384-58D262AF9F7A}"/>
              </a:ext>
            </a:extLst>
          </p:cNvPr>
          <p:cNvSpPr>
            <a:spLocks noGrp="1"/>
          </p:cNvSpPr>
          <p:nvPr>
            <p:ph type="title"/>
          </p:nvPr>
        </p:nvSpPr>
        <p:spPr>
          <a:xfrm>
            <a:off x="1216922" y="744969"/>
            <a:ext cx="9771643" cy="830757"/>
          </a:xfrm>
        </p:spPr>
        <p:txBody>
          <a:bodyPr anchor="ctr">
            <a:normAutofit/>
          </a:bodyPr>
          <a:lstStyle/>
          <a:p>
            <a:r>
              <a:rPr lang="en-US" sz="4000" b="1" dirty="0"/>
              <a:t>What is the Current Situation?</a:t>
            </a:r>
          </a:p>
        </p:txBody>
      </p:sp>
      <p:sp>
        <p:nvSpPr>
          <p:cNvPr id="3" name="Content Placeholder 2">
            <a:extLst>
              <a:ext uri="{FF2B5EF4-FFF2-40B4-BE49-F238E27FC236}">
                <a16:creationId xmlns:a16="http://schemas.microsoft.com/office/drawing/2014/main" id="{E163DC48-F247-4C8E-93B0-EF461DC3B58D}"/>
              </a:ext>
            </a:extLst>
          </p:cNvPr>
          <p:cNvSpPr>
            <a:spLocks noGrp="1"/>
          </p:cNvSpPr>
          <p:nvPr>
            <p:ph idx="1"/>
          </p:nvPr>
        </p:nvSpPr>
        <p:spPr>
          <a:xfrm>
            <a:off x="1216922" y="1697420"/>
            <a:ext cx="10227516" cy="4311251"/>
          </a:xfrm>
        </p:spPr>
        <p:txBody>
          <a:bodyPr anchor="t">
            <a:normAutofit fontScale="25000" lnSpcReduction="20000"/>
          </a:bodyPr>
          <a:lstStyle/>
          <a:p>
            <a:r>
              <a:rPr lang="en-US" sz="9600" dirty="0"/>
              <a:t>30% Federal Tax Credit for residential Solar was terminated on 12/31/2025.</a:t>
            </a:r>
          </a:p>
          <a:p>
            <a:r>
              <a:rPr lang="en-US" sz="9600" dirty="0"/>
              <a:t>High uncertainty due to tariffs and geo-political environment.</a:t>
            </a:r>
          </a:p>
          <a:p>
            <a:r>
              <a:rPr lang="en-US" sz="9600" dirty="0"/>
              <a:t>Demand for electricity is going up due primarily to data centers and other large loads.</a:t>
            </a:r>
          </a:p>
          <a:p>
            <a:r>
              <a:rPr lang="en-US" sz="9600" dirty="0"/>
              <a:t>Difficult to build transmission and large projects due to permitting and siting challenges.</a:t>
            </a:r>
          </a:p>
          <a:p>
            <a:r>
              <a:rPr lang="en-US" sz="9600" dirty="0"/>
              <a:t>Customer sited solar is quick and easy to deploy and does not have NIMBY related issues.</a:t>
            </a:r>
          </a:p>
          <a:p>
            <a:r>
              <a:rPr lang="en-US" sz="9600" dirty="0"/>
              <a:t>There is no alternative solution to bankable net metering proposed by PNM to incentivize the continued growth of customer sited solar.</a:t>
            </a:r>
          </a:p>
          <a:p>
            <a:pPr marL="0" indent="0">
              <a:buNone/>
            </a:pPr>
            <a:endParaRPr lang="en-US" sz="9600" dirty="0"/>
          </a:p>
          <a:p>
            <a:endParaRPr lang="en-US" sz="9600" dirty="0"/>
          </a:p>
          <a:p>
            <a:endParaRPr lang="en-US" sz="9600" dirty="0"/>
          </a:p>
          <a:p>
            <a:pPr marL="0" indent="0">
              <a:buNone/>
            </a:pPr>
            <a:endParaRPr lang="en-US" sz="11200" dirty="0"/>
          </a:p>
          <a:p>
            <a:endParaRPr lang="en-US" sz="1900" dirty="0"/>
          </a:p>
          <a:p>
            <a:endParaRPr lang="en-US" sz="1900" dirty="0"/>
          </a:p>
          <a:p>
            <a:endParaRPr lang="en-US" sz="1900" dirty="0"/>
          </a:p>
          <a:p>
            <a:endParaRPr lang="en-US" sz="1900" dirty="0"/>
          </a:p>
          <a:p>
            <a:endParaRPr lang="en-US" sz="1900" dirty="0"/>
          </a:p>
          <a:p>
            <a:endParaRPr lang="en-US" sz="1900" dirty="0"/>
          </a:p>
          <a:p>
            <a:r>
              <a:rPr lang="en-US" sz="1900" dirty="0"/>
              <a:t>We are in the early stages of disruptive industry that we can embrace.</a:t>
            </a:r>
          </a:p>
          <a:p>
            <a:endParaRPr lang="en-US" sz="1900" dirty="0"/>
          </a:p>
        </p:txBody>
      </p:sp>
      <p:pic>
        <p:nvPicPr>
          <p:cNvPr id="5" name="Picture 4" descr="A picture containing text, clock, clipart&#10;&#10;Description automatically generated">
            <a:extLst>
              <a:ext uri="{FF2B5EF4-FFF2-40B4-BE49-F238E27FC236}">
                <a16:creationId xmlns:a16="http://schemas.microsoft.com/office/drawing/2014/main" id="{414A175D-4678-49B2-B762-645DF3020E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21530" y="665397"/>
            <a:ext cx="2225297" cy="518145"/>
          </a:xfrm>
          <a:prstGeom prst="rect">
            <a:avLst/>
          </a:prstGeom>
        </p:spPr>
      </p:pic>
    </p:spTree>
    <p:extLst>
      <p:ext uri="{BB962C8B-B14F-4D97-AF65-F5344CB8AC3E}">
        <p14:creationId xmlns:p14="http://schemas.microsoft.com/office/powerpoint/2010/main" val="171518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EB20D-432E-70F4-3466-E8223B8320E5}"/>
              </a:ext>
            </a:extLst>
          </p:cNvPr>
          <p:cNvSpPr>
            <a:spLocks noGrp="1"/>
          </p:cNvSpPr>
          <p:nvPr>
            <p:ph type="title"/>
          </p:nvPr>
        </p:nvSpPr>
        <p:spPr>
          <a:xfrm>
            <a:off x="839788" y="457200"/>
            <a:ext cx="10094912" cy="749300"/>
          </a:xfrm>
        </p:spPr>
        <p:txBody>
          <a:bodyPr>
            <a:normAutofit/>
          </a:bodyPr>
          <a:lstStyle/>
          <a:p>
            <a:r>
              <a:rPr lang="en-US" sz="4000" b="1" dirty="0"/>
              <a:t>Virtual Power Plants: The next Chapter</a:t>
            </a:r>
          </a:p>
        </p:txBody>
      </p:sp>
      <p:sp>
        <p:nvSpPr>
          <p:cNvPr id="4" name="Text Placeholder 3">
            <a:extLst>
              <a:ext uri="{FF2B5EF4-FFF2-40B4-BE49-F238E27FC236}">
                <a16:creationId xmlns:a16="http://schemas.microsoft.com/office/drawing/2014/main" id="{32C365DF-CB9C-ADC4-620E-BCE60D925E1C}"/>
              </a:ext>
            </a:extLst>
          </p:cNvPr>
          <p:cNvSpPr>
            <a:spLocks noGrp="1"/>
          </p:cNvSpPr>
          <p:nvPr>
            <p:ph type="body" sz="half" idx="2"/>
          </p:nvPr>
        </p:nvSpPr>
        <p:spPr>
          <a:xfrm flipH="1">
            <a:off x="6304754" y="1206500"/>
            <a:ext cx="5341143" cy="5397500"/>
          </a:xfrm>
        </p:spPr>
        <p:txBody>
          <a:bodyPr>
            <a:normAutofit fontScale="92500"/>
          </a:bodyPr>
          <a:lstStyle/>
          <a:p>
            <a:r>
              <a:rPr lang="en-US" sz="2400" dirty="0"/>
              <a:t>Virtual Power Plants (VPPs) are DERS that are networked to enable them to dispatch energy on demand at times when energy is scarce.  Makes use of existing assets.</a:t>
            </a:r>
          </a:p>
          <a:p>
            <a:r>
              <a:rPr lang="en-US" sz="2400" dirty="0"/>
              <a:t>Brattle Group study from May, 2023 shows that VPPs are less expensive than gas peaker plants.</a:t>
            </a:r>
          </a:p>
          <a:p>
            <a:r>
              <a:rPr lang="en-US" sz="2400" dirty="0"/>
              <a:t>Test on July 29, 2025 on Pacific Gas &amp; Electric, Southern California Edison and San Diego Gas &amp; Electric was conducted by Tesla &amp; Sunrun and results analyzed by the Brattle Group…100,000 Homes participated and 535 Megawatts of energy was dispatched</a:t>
            </a:r>
            <a:r>
              <a:rPr lang="en-US" sz="2400" dirty="0">
                <a:solidFill>
                  <a:schemeClr val="dk2"/>
                </a:solidFill>
              </a:rPr>
              <a:t>.</a:t>
            </a:r>
          </a:p>
          <a:p>
            <a:r>
              <a:rPr lang="en-US" sz="2400" dirty="0"/>
              <a:t>States with VPP programs, pilots or enabling legislation include CA,TX, AZ, CO, MA, CT, VT, NY, MD, VA and HI.</a:t>
            </a:r>
          </a:p>
          <a:p>
            <a:endParaRPr lang="en-US" sz="2000" dirty="0"/>
          </a:p>
          <a:p>
            <a:endParaRPr lang="en-US" dirty="0"/>
          </a:p>
        </p:txBody>
      </p:sp>
      <p:pic>
        <p:nvPicPr>
          <p:cNvPr id="5" name="Picture 4">
            <a:extLst>
              <a:ext uri="{FF2B5EF4-FFF2-40B4-BE49-F238E27FC236}">
                <a16:creationId xmlns:a16="http://schemas.microsoft.com/office/drawing/2014/main" id="{D846B20E-39C1-9EF5-1C60-3CA631D080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0227" y="1768967"/>
            <a:ext cx="5497017" cy="4272565"/>
          </a:xfrm>
          <a:prstGeom prst="rect">
            <a:avLst/>
          </a:prstGeom>
        </p:spPr>
      </p:pic>
    </p:spTree>
    <p:extLst>
      <p:ext uri="{BB962C8B-B14F-4D97-AF65-F5344CB8AC3E}">
        <p14:creationId xmlns:p14="http://schemas.microsoft.com/office/powerpoint/2010/main" val="1361622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ight Triangle 29">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51C89C42-AF83-451A-81EA-472844755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1ECE210-86AD-4058-AAC2-A08BF1CFBE9A}"/>
              </a:ext>
            </a:extLst>
          </p:cNvPr>
          <p:cNvSpPr>
            <a:spLocks noGrp="1"/>
          </p:cNvSpPr>
          <p:nvPr>
            <p:ph type="title"/>
          </p:nvPr>
        </p:nvSpPr>
        <p:spPr>
          <a:xfrm>
            <a:off x="1008993" y="861848"/>
            <a:ext cx="9636548" cy="1215185"/>
          </a:xfrm>
        </p:spPr>
        <p:txBody>
          <a:bodyPr>
            <a:normAutofit/>
          </a:bodyPr>
          <a:lstStyle/>
          <a:p>
            <a:endParaRPr lang="en-US" sz="4000" b="1" dirty="0"/>
          </a:p>
        </p:txBody>
      </p:sp>
      <p:sp>
        <p:nvSpPr>
          <p:cNvPr id="3" name="Content Placeholder 2">
            <a:extLst>
              <a:ext uri="{FF2B5EF4-FFF2-40B4-BE49-F238E27FC236}">
                <a16:creationId xmlns:a16="http://schemas.microsoft.com/office/drawing/2014/main" id="{DC63BF8E-21D1-4258-B5A4-4898231F5A4F}"/>
              </a:ext>
            </a:extLst>
          </p:cNvPr>
          <p:cNvSpPr>
            <a:spLocks noGrp="1"/>
          </p:cNvSpPr>
          <p:nvPr>
            <p:ph idx="1"/>
          </p:nvPr>
        </p:nvSpPr>
        <p:spPr>
          <a:xfrm>
            <a:off x="1123359" y="2068198"/>
            <a:ext cx="10059648" cy="4162959"/>
          </a:xfrm>
        </p:spPr>
        <p:txBody>
          <a:bodyPr anchor="t">
            <a:normAutofit lnSpcReduction="10000"/>
          </a:bodyPr>
          <a:lstStyle/>
          <a:p>
            <a:r>
              <a:rPr lang="en-US" sz="2400" dirty="0"/>
              <a:t>Preserve Current Net Metering Program until another program is in the place that compensates PNM customers with solar for their contribution to the grid.</a:t>
            </a:r>
          </a:p>
          <a:p>
            <a:r>
              <a:rPr lang="en-US" sz="2400" dirty="0"/>
              <a:t>PNM should not use system screening  methods that discourage the attachment of energy storage with solar.</a:t>
            </a:r>
          </a:p>
          <a:p>
            <a:r>
              <a:rPr lang="en-US" sz="2400" dirty="0"/>
              <a:t>Support advancements for interconnection of solar systems such as Meter Collar Adapters.</a:t>
            </a:r>
          </a:p>
          <a:p>
            <a:r>
              <a:rPr lang="en-US" sz="2400" dirty="0"/>
              <a:t>Support a Virtual Power Plant program and other similar programs that incentivize generation in built environment with the ability to store energy when it is not needed and dispatch energy when it is needed. </a:t>
            </a:r>
          </a:p>
          <a:p>
            <a:r>
              <a:rPr lang="en-US" sz="2400" dirty="0"/>
              <a:t>Now is not the time to remove incentives for energy generation when demand is going up.  Let’s work together to plan the next steps.</a:t>
            </a:r>
            <a:endParaRPr lang="en-US" sz="2000" dirty="0"/>
          </a:p>
        </p:txBody>
      </p:sp>
      <p:pic>
        <p:nvPicPr>
          <p:cNvPr id="7" name="Picture 6">
            <a:extLst>
              <a:ext uri="{FF2B5EF4-FFF2-40B4-BE49-F238E27FC236}">
                <a16:creationId xmlns:a16="http://schemas.microsoft.com/office/drawing/2014/main" id="{3CA67A53-7A75-124E-D058-EFEC9F2334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3359" y="956866"/>
            <a:ext cx="3612270" cy="1016314"/>
          </a:xfrm>
          <a:prstGeom prst="rect">
            <a:avLst/>
          </a:prstGeom>
        </p:spPr>
      </p:pic>
    </p:spTree>
    <p:extLst>
      <p:ext uri="{BB962C8B-B14F-4D97-AF65-F5344CB8AC3E}">
        <p14:creationId xmlns:p14="http://schemas.microsoft.com/office/powerpoint/2010/main" val="1115980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1DBF811-442D-448B-9276-752444F24090}"/>
              </a:ext>
            </a:extLst>
          </p:cNvPr>
          <p:cNvSpPr>
            <a:spLocks noGrp="1"/>
          </p:cNvSpPr>
          <p:nvPr>
            <p:ph type="ctrTitle"/>
          </p:nvPr>
        </p:nvSpPr>
        <p:spPr>
          <a:xfrm>
            <a:off x="1256666" y="2156577"/>
            <a:ext cx="9231410" cy="3027038"/>
          </a:xfrm>
        </p:spPr>
        <p:txBody>
          <a:bodyPr anchor="b">
            <a:noAutofit/>
          </a:bodyPr>
          <a:lstStyle/>
          <a:p>
            <a:br>
              <a:rPr lang="en-US" sz="3600" dirty="0"/>
            </a:br>
            <a:br>
              <a:rPr lang="en-US" sz="3600" dirty="0"/>
            </a:br>
            <a:br>
              <a:rPr lang="en-US" sz="3600" dirty="0"/>
            </a:br>
            <a:br>
              <a:rPr lang="en-US" sz="3600" dirty="0"/>
            </a:br>
            <a:br>
              <a:rPr lang="en-US" sz="3600" dirty="0"/>
            </a:br>
            <a:br>
              <a:rPr lang="en-US" sz="3600" dirty="0"/>
            </a:br>
            <a:br>
              <a:rPr lang="en-US" sz="3600" dirty="0"/>
            </a:br>
            <a:br>
              <a:rPr lang="en-US" sz="3600" dirty="0"/>
            </a:br>
            <a:br>
              <a:rPr lang="en-US" sz="3600" dirty="0"/>
            </a:br>
            <a:br>
              <a:rPr lang="en-US" sz="3600" dirty="0"/>
            </a:br>
            <a:r>
              <a:rPr lang="en-US" sz="2400" b="1" dirty="0">
                <a:latin typeface="+mn-lt"/>
              </a:rPr>
              <a:t>Jim DesJardins, Executive Director</a:t>
            </a:r>
            <a:br>
              <a:rPr lang="pt-BR" sz="2400" dirty="0">
                <a:latin typeface="+mn-lt"/>
              </a:rPr>
            </a:br>
            <a:r>
              <a:rPr lang="en-US" sz="2400" b="0" i="0" dirty="0">
                <a:effectLst/>
                <a:latin typeface="+mn-lt"/>
              </a:rPr>
              <a:t>jimdesjardins1@gmail.com</a:t>
            </a:r>
            <a:br>
              <a:rPr lang="pt-BR" sz="2400" b="0" i="0" dirty="0">
                <a:effectLst/>
                <a:latin typeface="+mn-lt"/>
              </a:rPr>
            </a:br>
            <a:r>
              <a:rPr lang="pt-BR" sz="2400" b="0" i="0" dirty="0">
                <a:effectLst/>
                <a:latin typeface="+mn-lt"/>
                <a:hlinkClick r:id="rId2">
                  <a:extLst>
                    <a:ext uri="{A12FA001-AC4F-418D-AE19-62706E023703}">
                      <ahyp:hlinkClr xmlns:ahyp="http://schemas.microsoft.com/office/drawing/2018/hyperlinkcolor" val="tx"/>
                    </a:ext>
                  </a:extLst>
                </a:hlinkClick>
              </a:rPr>
              <a:t>reia-nm.org</a:t>
            </a:r>
            <a:br>
              <a:rPr lang="pt-BR" sz="2400" b="0" i="0" dirty="0">
                <a:effectLst/>
                <a:latin typeface="+mn-lt"/>
              </a:rPr>
            </a:br>
            <a:r>
              <a:rPr lang="pt-BR" sz="2400" b="0" i="0" dirty="0">
                <a:effectLst/>
                <a:latin typeface="+mn-lt"/>
              </a:rPr>
              <a:t>(o) 505-503-1000</a:t>
            </a:r>
            <a:br>
              <a:rPr lang="pt-BR" sz="2400" b="0" i="0" dirty="0">
                <a:effectLst/>
                <a:latin typeface="+mn-lt"/>
              </a:rPr>
            </a:br>
            <a:r>
              <a:rPr lang="pt-BR" sz="2400" b="0" i="0" dirty="0">
                <a:effectLst/>
                <a:latin typeface="+mn-lt"/>
              </a:rPr>
              <a:t>(c) 505-917-5074</a:t>
            </a:r>
            <a:br>
              <a:rPr lang="pt-BR" sz="2400" b="0" i="0" dirty="0">
                <a:effectLst/>
                <a:latin typeface="+mn-lt"/>
              </a:rPr>
            </a:br>
            <a:br>
              <a:rPr lang="en-US" sz="2400" dirty="0">
                <a:latin typeface="+mn-lt"/>
              </a:rPr>
            </a:br>
            <a:br>
              <a:rPr lang="en-US" sz="3600" dirty="0"/>
            </a:br>
            <a:endParaRPr lang="en-US" sz="3600" dirty="0"/>
          </a:p>
        </p:txBody>
      </p:sp>
      <p:sp>
        <p:nvSpPr>
          <p:cNvPr id="3" name="Subtitle 2">
            <a:extLst>
              <a:ext uri="{FF2B5EF4-FFF2-40B4-BE49-F238E27FC236}">
                <a16:creationId xmlns:a16="http://schemas.microsoft.com/office/drawing/2014/main" id="{D29FB158-8B1E-47FC-9C69-65C833400233}"/>
              </a:ext>
            </a:extLst>
          </p:cNvPr>
          <p:cNvSpPr>
            <a:spLocks noGrp="1"/>
          </p:cNvSpPr>
          <p:nvPr>
            <p:ph type="subTitle" idx="1"/>
          </p:nvPr>
        </p:nvSpPr>
        <p:spPr>
          <a:xfrm>
            <a:off x="1771649" y="866775"/>
            <a:ext cx="5972176" cy="657225"/>
          </a:xfrm>
        </p:spPr>
        <p:txBody>
          <a:bodyPr anchor="t">
            <a:normAutofit/>
          </a:bodyPr>
          <a:lstStyle/>
          <a:p>
            <a:pPr algn="l"/>
            <a:r>
              <a:rPr lang="en-US" sz="4000" dirty="0"/>
              <a:t>Questions?</a:t>
            </a:r>
          </a:p>
        </p:txBody>
      </p:sp>
      <p:pic>
        <p:nvPicPr>
          <p:cNvPr id="5" name="Picture 4">
            <a:extLst>
              <a:ext uri="{FF2B5EF4-FFF2-40B4-BE49-F238E27FC236}">
                <a16:creationId xmlns:a16="http://schemas.microsoft.com/office/drawing/2014/main" id="{5A3A664F-E34A-3405-AC4B-45D6687CAE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03596" y="3975234"/>
            <a:ext cx="4860758" cy="2156059"/>
          </a:xfrm>
          <a:prstGeom prst="rect">
            <a:avLst/>
          </a:prstGeom>
        </p:spPr>
      </p:pic>
    </p:spTree>
    <p:extLst>
      <p:ext uri="{BB962C8B-B14F-4D97-AF65-F5344CB8AC3E}">
        <p14:creationId xmlns:p14="http://schemas.microsoft.com/office/powerpoint/2010/main" val="18272858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9355</TotalTime>
  <Words>663</Words>
  <Application>Microsoft Office PowerPoint</Application>
  <PresentationFormat>Widescreen</PresentationFormat>
  <Paragraphs>45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 PNM PRAC Net Metering Workshop May 12, 2026 The Importance of Bankable Net Metering</vt:lpstr>
      <vt:lpstr>Renewable Energy Industries Association-NM</vt:lpstr>
      <vt:lpstr>PNM Current Net Metering Program</vt:lpstr>
      <vt:lpstr>What is the Current Situation?</vt:lpstr>
      <vt:lpstr>Virtual Power Plants: The next Chapter</vt:lpstr>
      <vt:lpstr>PowerPoint Presentation</vt:lpstr>
      <vt:lpstr>          Jim DesJardins, Executive Director jimdesjardins1@gmail.com reia-nm.org (o) 505-503-1000 (c) 505-917-5074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PACE Opportunities for the City of Albuquerque</dc:title>
  <dc:creator>Amy Miller</dc:creator>
  <cp:lastModifiedBy>Jim DesJardins</cp:lastModifiedBy>
  <cp:revision>110</cp:revision>
  <cp:lastPrinted>2023-08-31T13:56:14Z</cp:lastPrinted>
  <dcterms:created xsi:type="dcterms:W3CDTF">2019-04-15T14:15:38Z</dcterms:created>
  <dcterms:modified xsi:type="dcterms:W3CDTF">2026-05-12T00:09:48Z</dcterms:modified>
</cp:coreProperties>
</file>