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drawings/drawing2.xml" ContentType="application/vnd.openxmlformats-officedocument.drawingml.chartshapes+xml"/>
  <Override PartName="/ppt/charts/chart23.xml" ContentType="application/vnd.openxmlformats-officedocument.drawingml.chart+xml"/>
  <Override PartName="/ppt/drawings/drawing3.xml" ContentType="application/vnd.openxmlformats-officedocument.drawingml.chartshapes+xml"/>
  <Override PartName="/ppt/charts/chart24.xml" ContentType="application/vnd.openxmlformats-officedocument.drawingml.chart+xml"/>
  <Override PartName="/ppt/drawings/drawing4.xml" ContentType="application/vnd.openxmlformats-officedocument.drawingml.chartshapes+xml"/>
  <Override PartName="/ppt/charts/chart25.xml" ContentType="application/vnd.openxmlformats-officedocument.drawingml.chart+xml"/>
  <Override PartName="/ppt/drawings/drawing5.xml" ContentType="application/vnd.openxmlformats-officedocument.drawingml.chartshapes+xml"/>
  <Override PartName="/ppt/charts/chart26.xml" ContentType="application/vnd.openxmlformats-officedocument.drawingml.chart+xml"/>
  <Override PartName="/ppt/drawings/drawing6.xml" ContentType="application/vnd.openxmlformats-officedocument.drawingml.chartshapes+xml"/>
  <Override PartName="/ppt/charts/chart27.xml" ContentType="application/vnd.openxmlformats-officedocument.drawingml.chart+xml"/>
  <Override PartName="/ppt/drawings/drawing7.xml" ContentType="application/vnd.openxmlformats-officedocument.drawingml.chartshapes+xml"/>
  <Override PartName="/ppt/charts/chart28.xml" ContentType="application/vnd.openxmlformats-officedocument.drawingml.chart+xml"/>
  <Override PartName="/ppt/drawings/drawing8.xml" ContentType="application/vnd.openxmlformats-officedocument.drawingml.chartshapes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46"/>
  </p:notesMasterIdLst>
  <p:handoutMasterIdLst>
    <p:handoutMasterId r:id="rId47"/>
  </p:handoutMasterIdLst>
  <p:sldIdLst>
    <p:sldId id="257" r:id="rId5"/>
    <p:sldId id="256" r:id="rId6"/>
    <p:sldId id="288" r:id="rId7"/>
    <p:sldId id="272" r:id="rId8"/>
    <p:sldId id="258" r:id="rId9"/>
    <p:sldId id="259" r:id="rId10"/>
    <p:sldId id="321" r:id="rId11"/>
    <p:sldId id="319" r:id="rId12"/>
    <p:sldId id="320" r:id="rId13"/>
    <p:sldId id="289" r:id="rId14"/>
    <p:sldId id="277" r:id="rId15"/>
    <p:sldId id="295" r:id="rId16"/>
    <p:sldId id="322" r:id="rId17"/>
    <p:sldId id="296" r:id="rId18"/>
    <p:sldId id="297" r:id="rId19"/>
    <p:sldId id="298" r:id="rId20"/>
    <p:sldId id="299" r:id="rId21"/>
    <p:sldId id="263" r:id="rId22"/>
    <p:sldId id="291" r:id="rId23"/>
    <p:sldId id="302" r:id="rId24"/>
    <p:sldId id="292" r:id="rId25"/>
    <p:sldId id="293" r:id="rId26"/>
    <p:sldId id="324" r:id="rId27"/>
    <p:sldId id="294" r:id="rId28"/>
    <p:sldId id="300" r:id="rId29"/>
    <p:sldId id="264" r:id="rId30"/>
    <p:sldId id="303" r:id="rId31"/>
    <p:sldId id="32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2" r:id="rId40"/>
    <p:sldId id="313" r:id="rId41"/>
    <p:sldId id="314" r:id="rId42"/>
    <p:sldId id="315" r:id="rId43"/>
    <p:sldId id="316" r:id="rId44"/>
    <p:sldId id="317" r:id="rId4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elig, Michael" initials="MS" lastIdx="3" clrIdx="0"/>
  <p:cmAuthor id="1" name="Tulsi Shah" initials="Tulsi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590"/>
    <a:srgbClr val="668BAC"/>
    <a:srgbClr val="00FF00"/>
    <a:srgbClr val="66FF33"/>
    <a:srgbClr val="4C789D"/>
    <a:srgbClr val="CCD8E3"/>
    <a:srgbClr val="B2C5D5"/>
    <a:srgbClr val="7F9EB9"/>
    <a:srgbClr val="E5EBF1"/>
    <a:srgbClr val="F2F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130" autoAdjust="0"/>
    <p:restoredTop sz="95422" autoAdjust="0"/>
  </p:normalViewPr>
  <p:slideViewPr>
    <p:cSldViewPr snapToGrid="0">
      <p:cViewPr varScale="1">
        <p:scale>
          <a:sx n="85" d="100"/>
          <a:sy n="85" d="100"/>
        </p:scale>
        <p:origin x="-1838" y="-82"/>
      </p:cViewPr>
      <p:guideLst>
        <p:guide orient="horz" pos="4319"/>
        <p:guide orient="horz" pos="435"/>
        <p:guide orient="horz" pos="516"/>
        <p:guide pos="2813"/>
        <p:guide pos="5550"/>
        <p:guide pos="302"/>
        <p:guide pos="273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7" d="100"/>
        <a:sy n="77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-3558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commentAuthors" Target="commentAuthors.xml"/><Relationship Id="rId8" Type="http://schemas.openxmlformats.org/officeDocument/2006/relationships/slide" Target="slides/slide4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300931778654141"/>
          <c:y val="0.1451753074205363"/>
          <c:w val="0.73641445269360106"/>
          <c:h val="0.6236082314206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Email Sample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7801219094402752E-3"/>
                  <c:y val="-0.301836425731750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801219094402752E-3"/>
                  <c:y val="-5.60934950474935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0751257423922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Single Family</c:v>
                </c:pt>
                <c:pt idx="1">
                  <c:v>Multi-Family</c:v>
                </c:pt>
                <c:pt idx="2">
                  <c:v>Mobile Home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0.84119999999999995</c:v>
                </c:pt>
                <c:pt idx="1">
                  <c:v>9.4800000000000106E-2</c:v>
                </c:pt>
                <c:pt idx="2">
                  <c:v>6.4000000000000085E-2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366336"/>
        <c:axId val="113876352"/>
      </c:barChart>
      <c:catAx>
        <c:axId val="72366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876352"/>
        <c:crosses val="autoZero"/>
        <c:auto val="1"/>
        <c:lblAlgn val="ctr"/>
        <c:lblOffset val="100"/>
        <c:noMultiLvlLbl val="0"/>
      </c:catAx>
      <c:valAx>
        <c:axId val="113876352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2366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9157669485393"/>
          <c:y val="3.4296331812431857E-2"/>
          <c:w val="0.86367548388930482"/>
          <c:h val="0.745427828296299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5514814577804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43E-3"/>
                  <c:y val="5.57297170159064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Central Forced Air</c:v>
                </c:pt>
                <c:pt idx="1">
                  <c:v>Air Source Heat Pump</c:v>
                </c:pt>
                <c:pt idx="2">
                  <c:v>Baseboard Radiant</c:v>
                </c:pt>
                <c:pt idx="3">
                  <c:v>Wood or Pellet Stove</c:v>
                </c:pt>
                <c:pt idx="4">
                  <c:v>Individual Room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0.71500000000000052</c:v>
                </c:pt>
                <c:pt idx="1">
                  <c:v>1.2500000000000001E-2</c:v>
                </c:pt>
                <c:pt idx="2">
                  <c:v>9.6300000000000024E-2</c:v>
                </c:pt>
                <c:pt idx="3">
                  <c:v>3.5600000000000034E-2</c:v>
                </c:pt>
                <c:pt idx="4">
                  <c:v>4.6599999999999996E-2</c:v>
                </c:pt>
                <c:pt idx="5">
                  <c:v>9.3800000000000106E-2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35382033246114E-7"/>
                  <c:y val="-1.3932429253976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3932429253976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Central Forced Air</c:v>
                </c:pt>
                <c:pt idx="1">
                  <c:v>Air Source Heat Pump</c:v>
                </c:pt>
                <c:pt idx="2">
                  <c:v>Baseboard Radiant</c:v>
                </c:pt>
                <c:pt idx="3">
                  <c:v>Wood or Pellet Stove</c:v>
                </c:pt>
                <c:pt idx="4">
                  <c:v>Individual Room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0.72300000000000053</c:v>
                </c:pt>
                <c:pt idx="1">
                  <c:v>3.8699999999999998E-2</c:v>
                </c:pt>
                <c:pt idx="2">
                  <c:v>8.3700000000000066E-2</c:v>
                </c:pt>
                <c:pt idx="3">
                  <c:v>0</c:v>
                </c:pt>
                <c:pt idx="4">
                  <c:v>1.9300000000000022E-2</c:v>
                </c:pt>
                <c:pt idx="5">
                  <c:v>0.1353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Central Forced Air</c:v>
                </c:pt>
                <c:pt idx="1">
                  <c:v>Air Source Heat Pump</c:v>
                </c:pt>
                <c:pt idx="2">
                  <c:v>Baseboard Radiant</c:v>
                </c:pt>
                <c:pt idx="3">
                  <c:v>Wood or Pellet Stove</c:v>
                </c:pt>
                <c:pt idx="4">
                  <c:v>Individual Room</c:v>
                </c:pt>
                <c:pt idx="5">
                  <c:v>Other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0.72990000000000055</c:v>
                </c:pt>
                <c:pt idx="1">
                  <c:v>0</c:v>
                </c:pt>
                <c:pt idx="2">
                  <c:v>9.5100000000000004E-2</c:v>
                </c:pt>
                <c:pt idx="3">
                  <c:v>9.3400000000000025E-2</c:v>
                </c:pt>
                <c:pt idx="4">
                  <c:v>1.8900000000000017E-2</c:v>
                </c:pt>
                <c:pt idx="5">
                  <c:v>6.2800000000000022E-2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806464"/>
        <c:axId val="125808000"/>
      </c:barChart>
      <c:catAx>
        <c:axId val="125806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808000"/>
        <c:crosses val="autoZero"/>
        <c:auto val="1"/>
        <c:lblAlgn val="ctr"/>
        <c:lblOffset val="100"/>
        <c:noMultiLvlLbl val="0"/>
      </c:catAx>
      <c:valAx>
        <c:axId val="12580800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806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5522694742209633"/>
          <c:y val="8.5962146252794427E-2"/>
          <c:w val="0.37573692468456038"/>
          <c:h val="0.16938147822187583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5514814577804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6E-3"/>
                  <c:y val="5.5729717015906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Natural Gas</c:v>
                </c:pt>
                <c:pt idx="1">
                  <c:v>Electric</c:v>
                </c:pt>
                <c:pt idx="2">
                  <c:v>Propane or LP gas</c:v>
                </c:pt>
                <c:pt idx="3">
                  <c:v>Wood or Pellet Stove</c:v>
                </c:pt>
                <c:pt idx="4">
                  <c:v>Solar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0.80320000000000003</c:v>
                </c:pt>
                <c:pt idx="1">
                  <c:v>0.11310000000000002</c:v>
                </c:pt>
                <c:pt idx="2">
                  <c:v>4.7300000000000043E-2</c:v>
                </c:pt>
                <c:pt idx="3">
                  <c:v>2.9700000000000001E-2</c:v>
                </c:pt>
                <c:pt idx="4">
                  <c:v>6.8000000000000057E-3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353820332461145E-7"/>
                  <c:y val="-1.393242925397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3932429253976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Natural Gas</c:v>
                </c:pt>
                <c:pt idx="1">
                  <c:v>Electric</c:v>
                </c:pt>
                <c:pt idx="2">
                  <c:v>Propane or LP gas</c:v>
                </c:pt>
                <c:pt idx="3">
                  <c:v>Wood or Pellet Stove</c:v>
                </c:pt>
                <c:pt idx="4">
                  <c:v>Solar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0.79400000000000004</c:v>
                </c:pt>
                <c:pt idx="1">
                  <c:v>0.18600000000000014</c:v>
                </c:pt>
                <c:pt idx="2">
                  <c:v>1.9900000000000025E-2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Natural Gas</c:v>
                </c:pt>
                <c:pt idx="1">
                  <c:v>Electric</c:v>
                </c:pt>
                <c:pt idx="2">
                  <c:v>Propane or LP gas</c:v>
                </c:pt>
                <c:pt idx="3">
                  <c:v>Wood or Pellet Stove</c:v>
                </c:pt>
                <c:pt idx="4">
                  <c:v>Solar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0.6399000000000008</c:v>
                </c:pt>
                <c:pt idx="1">
                  <c:v>0.12350000000000007</c:v>
                </c:pt>
                <c:pt idx="2">
                  <c:v>0.17840000000000014</c:v>
                </c:pt>
                <c:pt idx="3">
                  <c:v>5.8200000000000002E-2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743104"/>
        <c:axId val="125744640"/>
      </c:barChart>
      <c:catAx>
        <c:axId val="1257431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744640"/>
        <c:crosses val="autoZero"/>
        <c:auto val="1"/>
        <c:lblAlgn val="ctr"/>
        <c:lblOffset val="100"/>
        <c:noMultiLvlLbl val="0"/>
      </c:catAx>
      <c:valAx>
        <c:axId val="12574464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743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525202905322046"/>
          <c:y val="5.8218465756502372E-2"/>
          <c:w val="0.18533435985344454"/>
          <c:h val="0.1980875491913487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354107188169267E-2"/>
          <c:y val="3.2316265161258621E-2"/>
          <c:w val="0.91844588446064823"/>
          <c:h val="0.618680940276866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5514814577804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78E-3"/>
                  <c:y val="5.57297170159064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Gas Forced Air</c:v>
                </c:pt>
                <c:pt idx="1">
                  <c:v>Electric Forced Air</c:v>
                </c:pt>
                <c:pt idx="2">
                  <c:v>Gas Baseboard/ Radiant</c:v>
                </c:pt>
                <c:pt idx="3">
                  <c:v>Propane/ LP Forced Air</c:v>
                </c:pt>
                <c:pt idx="4">
                  <c:v>Propane/ LP Baseboard/ Radiant</c:v>
                </c:pt>
                <c:pt idx="5">
                  <c:v>Gas Individual Rooms</c:v>
                </c:pt>
                <c:pt idx="6">
                  <c:v>Electric Baseboard/ Radiant</c:v>
                </c:pt>
                <c:pt idx="7">
                  <c:v>Electric Room Unit</c:v>
                </c:pt>
                <c:pt idx="8">
                  <c:v>Gas Heat Pump</c:v>
                </c:pt>
                <c:pt idx="9">
                  <c:v>Other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0.71410000000000051</c:v>
                </c:pt>
                <c:pt idx="1">
                  <c:v>7.9900000000000068E-2</c:v>
                </c:pt>
                <c:pt idx="2">
                  <c:v>8.8200000000000028E-2</c:v>
                </c:pt>
                <c:pt idx="3">
                  <c:v>3.0500000000000006E-2</c:v>
                </c:pt>
                <c:pt idx="4">
                  <c:v>1.2100000000000001E-2</c:v>
                </c:pt>
                <c:pt idx="5">
                  <c:v>2.6200000000000011E-2</c:v>
                </c:pt>
                <c:pt idx="6">
                  <c:v>1.0699999999999998E-2</c:v>
                </c:pt>
                <c:pt idx="7">
                  <c:v>2.0900000000000002E-2</c:v>
                </c:pt>
                <c:pt idx="8">
                  <c:v>1.0800000000000011E-2</c:v>
                </c:pt>
                <c:pt idx="9">
                  <c:v>6.6000000000000034E-3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353820332461151E-7"/>
                  <c:y val="-1.3932429253976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393242925397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Gas Forced Air</c:v>
                </c:pt>
                <c:pt idx="1">
                  <c:v>Electric Forced Air</c:v>
                </c:pt>
                <c:pt idx="2">
                  <c:v>Gas Baseboard/ Radiant</c:v>
                </c:pt>
                <c:pt idx="3">
                  <c:v>Propane/ LP Forced Air</c:v>
                </c:pt>
                <c:pt idx="4">
                  <c:v>Propane/ LP Baseboard/ Radiant</c:v>
                </c:pt>
                <c:pt idx="5">
                  <c:v>Gas Individual Rooms</c:v>
                </c:pt>
                <c:pt idx="6">
                  <c:v>Electric Baseboard/ Radiant</c:v>
                </c:pt>
                <c:pt idx="7">
                  <c:v>Electric Room Unit</c:v>
                </c:pt>
                <c:pt idx="8">
                  <c:v>Gas Heat Pump</c:v>
                </c:pt>
                <c:pt idx="9">
                  <c:v>Other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0.68430000000000002</c:v>
                </c:pt>
                <c:pt idx="1">
                  <c:v>0.14580000000000001</c:v>
                </c:pt>
                <c:pt idx="2">
                  <c:v>7.6300000000000021E-2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2.41E-2</c:v>
                </c:pt>
                <c:pt idx="7">
                  <c:v>2.3199999999999988E-2</c:v>
                </c:pt>
                <c:pt idx="8">
                  <c:v>2.3199999999999988E-2</c:v>
                </c:pt>
                <c:pt idx="9">
                  <c:v>2.3199999999999988E-2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Gas Forced Air</c:v>
                </c:pt>
                <c:pt idx="1">
                  <c:v>Electric Forced Air</c:v>
                </c:pt>
                <c:pt idx="2">
                  <c:v>Gas Baseboard/ Radiant</c:v>
                </c:pt>
                <c:pt idx="3">
                  <c:v>Propane/ LP Forced Air</c:v>
                </c:pt>
                <c:pt idx="4">
                  <c:v>Propane/ LP Baseboard/ Radiant</c:v>
                </c:pt>
                <c:pt idx="5">
                  <c:v>Gas Individual Rooms</c:v>
                </c:pt>
                <c:pt idx="6">
                  <c:v>Electric Baseboard/ Radiant</c:v>
                </c:pt>
                <c:pt idx="7">
                  <c:v>Electric Room Unit</c:v>
                </c:pt>
                <c:pt idx="8">
                  <c:v>Gas Heat Pump</c:v>
                </c:pt>
                <c:pt idx="9">
                  <c:v>Other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0.63370000000000082</c:v>
                </c:pt>
                <c:pt idx="1">
                  <c:v>0.11870000000000007</c:v>
                </c:pt>
                <c:pt idx="2">
                  <c:v>0</c:v>
                </c:pt>
                <c:pt idx="3">
                  <c:v>0.11260000000000002</c:v>
                </c:pt>
                <c:pt idx="4">
                  <c:v>0.11260000000000002</c:v>
                </c:pt>
                <c:pt idx="5">
                  <c:v>2.2400000000000024E-2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379840"/>
        <c:axId val="117381376"/>
      </c:barChart>
      <c:catAx>
        <c:axId val="1173798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7381376"/>
        <c:crosses val="autoZero"/>
        <c:auto val="1"/>
        <c:lblAlgn val="ctr"/>
        <c:lblOffset val="100"/>
        <c:noMultiLvlLbl val="0"/>
      </c:catAx>
      <c:valAx>
        <c:axId val="1173813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7379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525202905322046"/>
          <c:y val="5.8218465756502372E-2"/>
          <c:w val="0.18533435985344457"/>
          <c:h val="0.1980875491913487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057404991091868E-2"/>
          <c:y val="3.6363640352878812E-2"/>
          <c:w val="0.82951789710305368"/>
          <c:h val="0.699431425241436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5514814577804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78E-3"/>
                  <c:y val="5.57297170159064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Central Air</c:v>
                </c:pt>
                <c:pt idx="1">
                  <c:v>Central Evaporative</c:v>
                </c:pt>
                <c:pt idx="2">
                  <c:v>Room Air</c:v>
                </c:pt>
                <c:pt idx="3">
                  <c:v>Room Evaporative</c:v>
                </c:pt>
                <c:pt idx="4">
                  <c:v>Air Source Heat Pump</c:v>
                </c:pt>
                <c:pt idx="5">
                  <c:v>Other</c:v>
                </c:pt>
                <c:pt idx="6">
                  <c:v>None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0.29370000000000002</c:v>
                </c:pt>
                <c:pt idx="1">
                  <c:v>0.5282</c:v>
                </c:pt>
                <c:pt idx="2">
                  <c:v>3.8100000000000002E-2</c:v>
                </c:pt>
                <c:pt idx="3">
                  <c:v>1.0900000000000003E-2</c:v>
                </c:pt>
                <c:pt idx="4">
                  <c:v>4.7000000000000045E-3</c:v>
                </c:pt>
                <c:pt idx="5">
                  <c:v>4.3099999999999999E-2</c:v>
                </c:pt>
                <c:pt idx="6">
                  <c:v>8.14E-2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353820332461151E-7"/>
                  <c:y val="-1.3932429253976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3932429253976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Central Air</c:v>
                </c:pt>
                <c:pt idx="1">
                  <c:v>Central Evaporative</c:v>
                </c:pt>
                <c:pt idx="2">
                  <c:v>Room Air</c:v>
                </c:pt>
                <c:pt idx="3">
                  <c:v>Room Evaporative</c:v>
                </c:pt>
                <c:pt idx="4">
                  <c:v>Air Source Heat Pump</c:v>
                </c:pt>
                <c:pt idx="5">
                  <c:v>Other</c:v>
                </c:pt>
                <c:pt idx="6">
                  <c:v>None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0.40480000000000027</c:v>
                </c:pt>
                <c:pt idx="1">
                  <c:v>0.41660000000000008</c:v>
                </c:pt>
                <c:pt idx="2">
                  <c:v>3.8399999999999997E-2</c:v>
                </c:pt>
                <c:pt idx="3">
                  <c:v>1.9300000000000022E-2</c:v>
                </c:pt>
                <c:pt idx="4">
                  <c:v>0</c:v>
                </c:pt>
                <c:pt idx="5">
                  <c:v>1.1500000000000012E-2</c:v>
                </c:pt>
                <c:pt idx="6">
                  <c:v>0.10940000000000007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Central Air</c:v>
                </c:pt>
                <c:pt idx="1">
                  <c:v>Central Evaporative</c:v>
                </c:pt>
                <c:pt idx="2">
                  <c:v>Room Air</c:v>
                </c:pt>
                <c:pt idx="3">
                  <c:v>Room Evaporative</c:v>
                </c:pt>
                <c:pt idx="4">
                  <c:v>Air Source Heat Pump</c:v>
                </c:pt>
                <c:pt idx="5">
                  <c:v>Other</c:v>
                </c:pt>
                <c:pt idx="6">
                  <c:v>None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0.30280000000000035</c:v>
                </c:pt>
                <c:pt idx="1">
                  <c:v>0.53380000000000005</c:v>
                </c:pt>
                <c:pt idx="2">
                  <c:v>0</c:v>
                </c:pt>
                <c:pt idx="3">
                  <c:v>0</c:v>
                </c:pt>
                <c:pt idx="4">
                  <c:v>4.7000000000000045E-3</c:v>
                </c:pt>
                <c:pt idx="5">
                  <c:v>5.8400000000000014E-2</c:v>
                </c:pt>
                <c:pt idx="6">
                  <c:v>0.10500000000000002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429760"/>
        <c:axId val="117431296"/>
      </c:barChart>
      <c:catAx>
        <c:axId val="11742976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7431296"/>
        <c:crosses val="autoZero"/>
        <c:auto val="1"/>
        <c:lblAlgn val="ctr"/>
        <c:lblOffset val="100"/>
        <c:noMultiLvlLbl val="0"/>
      </c:catAx>
      <c:valAx>
        <c:axId val="11743129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7429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33622824522986"/>
          <c:y val="3.4028696854913172E-2"/>
          <c:w val="0.16331997555920191"/>
          <c:h val="0.179591426575440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57404991091882E-2"/>
          <c:y val="3.6363640352878812E-2"/>
          <c:w val="0.82951789710305368"/>
          <c:h val="0.699431425241436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5514814577804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95E-3"/>
                  <c:y val="5.5729717015906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Very satisfied</c:v>
                </c:pt>
                <c:pt idx="1">
                  <c:v>Somewhat satisfied</c:v>
                </c:pt>
                <c:pt idx="2">
                  <c:v>Not at all satisfied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0.3500000000000002</c:v>
                </c:pt>
                <c:pt idx="1">
                  <c:v>0.55000000000000004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906944"/>
        <c:axId val="125908480"/>
      </c:barChart>
      <c:catAx>
        <c:axId val="12590694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908480"/>
        <c:crosses val="autoZero"/>
        <c:auto val="1"/>
        <c:lblAlgn val="ctr"/>
        <c:lblOffset val="100"/>
        <c:noMultiLvlLbl val="0"/>
      </c:catAx>
      <c:valAx>
        <c:axId val="12590848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906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57404991091895E-2"/>
          <c:y val="3.6363640352878812E-2"/>
          <c:w val="0.82951789710305368"/>
          <c:h val="0.699431425241436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55148145778046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12E-3"/>
                  <c:y val="5.5729717015906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Programmable</c:v>
                </c:pt>
                <c:pt idx="1">
                  <c:v>Standard</c:v>
                </c:pt>
                <c:pt idx="2">
                  <c:v>Both</c:v>
                </c:pt>
                <c:pt idx="3">
                  <c:v>None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0.43310000000000021</c:v>
                </c:pt>
                <c:pt idx="1">
                  <c:v>0.4642</c:v>
                </c:pt>
                <c:pt idx="2">
                  <c:v>5.9500000000000032E-2</c:v>
                </c:pt>
                <c:pt idx="3">
                  <c:v>4.3299999999999998E-2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Programmable</c:v>
                </c:pt>
                <c:pt idx="1">
                  <c:v>Standard</c:v>
                </c:pt>
                <c:pt idx="2">
                  <c:v>Both</c:v>
                </c:pt>
                <c:pt idx="3">
                  <c:v>None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0.3470000000000002</c:v>
                </c:pt>
                <c:pt idx="1">
                  <c:v>0.57930000000000004</c:v>
                </c:pt>
                <c:pt idx="2">
                  <c:v>7.3700000000000029E-2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Programmable</c:v>
                </c:pt>
                <c:pt idx="1">
                  <c:v>Standard</c:v>
                </c:pt>
                <c:pt idx="2">
                  <c:v>Both</c:v>
                </c:pt>
                <c:pt idx="3">
                  <c:v>None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0.44640000000000002</c:v>
                </c:pt>
                <c:pt idx="1">
                  <c:v>0.4609000000000002</c:v>
                </c:pt>
                <c:pt idx="2">
                  <c:v>6.1800000000000001E-2</c:v>
                </c:pt>
                <c:pt idx="3">
                  <c:v>2.8899999999999999E-2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969152"/>
        <c:axId val="125970688"/>
      </c:barChart>
      <c:catAx>
        <c:axId val="125969152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970688"/>
        <c:crosses val="autoZero"/>
        <c:auto val="1"/>
        <c:lblAlgn val="ctr"/>
        <c:lblOffset val="100"/>
        <c:noMultiLvlLbl val="0"/>
      </c:catAx>
      <c:valAx>
        <c:axId val="12597068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969152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69034762405620986"/>
          <c:y val="6.0115909035059693E-2"/>
          <c:w val="0.21842695975750712"/>
          <c:h val="0.179591426575440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Natural Gas</c:v>
                </c:pt>
                <c:pt idx="1">
                  <c:v>Electricity</c:v>
                </c:pt>
                <c:pt idx="2">
                  <c:v>LP/Propane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0.63000000000000045</c:v>
                </c:pt>
                <c:pt idx="1">
                  <c:v>0.22</c:v>
                </c:pt>
                <c:pt idx="2">
                  <c:v>0.15000000000000011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Natural Gas</c:v>
                </c:pt>
                <c:pt idx="1">
                  <c:v>Electricity</c:v>
                </c:pt>
                <c:pt idx="2">
                  <c:v>LP/Propane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0.79</c:v>
                </c:pt>
                <c:pt idx="1">
                  <c:v>0.2100000000000001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Natural Gas</c:v>
                </c:pt>
                <c:pt idx="1">
                  <c:v>Electricity</c:v>
                </c:pt>
                <c:pt idx="2">
                  <c:v>LP/Propane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0.8400000000000003</c:v>
                </c:pt>
                <c:pt idx="1">
                  <c:v>0.11</c:v>
                </c:pt>
                <c:pt idx="2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 dirty="0">
                <a:solidFill>
                  <a:schemeClr val="bg2"/>
                </a:solidFill>
              </a:rPr>
              <a:t>Year Home Was Built</a:t>
            </a:r>
          </a:p>
        </c:rich>
      </c:tx>
      <c:layout>
        <c:manualLayout>
          <c:xMode val="edge"/>
          <c:yMode val="edge"/>
          <c:x val="0.35052525333588574"/>
          <c:y val="2.368615840118435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199273405210819E-2"/>
          <c:y val="0.13406365655070321"/>
          <c:w val="0.83763489383505663"/>
          <c:h val="0.70914376635563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Before 1965</c:v>
                </c:pt>
                <c:pt idx="1">
                  <c:v>1965 to 1974</c:v>
                </c:pt>
                <c:pt idx="2">
                  <c:v>1975 to 1984</c:v>
                </c:pt>
                <c:pt idx="3">
                  <c:v>1985 to 1994</c:v>
                </c:pt>
                <c:pt idx="4">
                  <c:v>1995 to 2004</c:v>
                </c:pt>
                <c:pt idx="5">
                  <c:v>2005 to 2009</c:v>
                </c:pt>
                <c:pt idx="6">
                  <c:v>2010 to Present</c:v>
                </c:pt>
                <c:pt idx="7">
                  <c:v>Don't know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0.24040000000000014</c:v>
                </c:pt>
                <c:pt idx="1">
                  <c:v>0.13990000000000014</c:v>
                </c:pt>
                <c:pt idx="2">
                  <c:v>0.11760000000000002</c:v>
                </c:pt>
                <c:pt idx="3">
                  <c:v>0.15430000000000013</c:v>
                </c:pt>
                <c:pt idx="4">
                  <c:v>0.17</c:v>
                </c:pt>
                <c:pt idx="5">
                  <c:v>0.17510000000000001</c:v>
                </c:pt>
                <c:pt idx="6">
                  <c:v>1.6000000000000018E-2</c:v>
                </c:pt>
                <c:pt idx="7">
                  <c:v>6.0900000000000003E-2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97608780870247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Before 1965</c:v>
                </c:pt>
                <c:pt idx="1">
                  <c:v>1965 to 1974</c:v>
                </c:pt>
                <c:pt idx="2">
                  <c:v>1975 to 1984</c:v>
                </c:pt>
                <c:pt idx="3">
                  <c:v>1985 to 1994</c:v>
                </c:pt>
                <c:pt idx="4">
                  <c:v>1995 to 2004</c:v>
                </c:pt>
                <c:pt idx="5">
                  <c:v>2005 to 2009</c:v>
                </c:pt>
                <c:pt idx="6">
                  <c:v>2010 to Present</c:v>
                </c:pt>
                <c:pt idx="7">
                  <c:v>Don't know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9.1200000000000003E-2</c:v>
                </c:pt>
                <c:pt idx="1">
                  <c:v>2.01E-2</c:v>
                </c:pt>
                <c:pt idx="2">
                  <c:v>0.16139999999999999</c:v>
                </c:pt>
                <c:pt idx="3">
                  <c:v>0.20080000000000001</c:v>
                </c:pt>
                <c:pt idx="4">
                  <c:v>7.1400000000000019E-2</c:v>
                </c:pt>
                <c:pt idx="5">
                  <c:v>0.12410000000000007</c:v>
                </c:pt>
                <c:pt idx="6">
                  <c:v>3.5099999999999999E-2</c:v>
                </c:pt>
                <c:pt idx="7">
                  <c:v>0.29580000000000034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Before 1965</c:v>
                </c:pt>
                <c:pt idx="1">
                  <c:v>1965 to 1974</c:v>
                </c:pt>
                <c:pt idx="2">
                  <c:v>1975 to 1984</c:v>
                </c:pt>
                <c:pt idx="3">
                  <c:v>1985 to 1994</c:v>
                </c:pt>
                <c:pt idx="4">
                  <c:v>1995 to 2004</c:v>
                </c:pt>
                <c:pt idx="5">
                  <c:v>2005 to 2009</c:v>
                </c:pt>
                <c:pt idx="6">
                  <c:v>2010 to Present</c:v>
                </c:pt>
                <c:pt idx="7">
                  <c:v>Don't know</c:v>
                </c:pt>
              </c:strCache>
            </c:strRef>
          </c:cat>
          <c:val>
            <c:numRef>
              <c:f>Sheet1!$D$2:$D$9</c:f>
              <c:numCache>
                <c:formatCode>0%</c:formatCode>
                <c:ptCount val="8"/>
                <c:pt idx="0">
                  <c:v>0</c:v>
                </c:pt>
                <c:pt idx="1">
                  <c:v>5.7300000000000038E-2</c:v>
                </c:pt>
                <c:pt idx="2">
                  <c:v>0.20119999999999999</c:v>
                </c:pt>
                <c:pt idx="3">
                  <c:v>0.1153</c:v>
                </c:pt>
                <c:pt idx="4">
                  <c:v>0.46550000000000002</c:v>
                </c:pt>
                <c:pt idx="5">
                  <c:v>2.86E-2</c:v>
                </c:pt>
                <c:pt idx="6">
                  <c:v>5.6899999999999999E-2</c:v>
                </c:pt>
                <c:pt idx="7">
                  <c:v>7.5200000000000003E-2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014080"/>
        <c:axId val="114015616"/>
      </c:barChart>
      <c:catAx>
        <c:axId val="1140140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015616"/>
        <c:crosses val="autoZero"/>
        <c:auto val="1"/>
        <c:lblAlgn val="ctr"/>
        <c:lblOffset val="100"/>
        <c:noMultiLvlLbl val="0"/>
      </c:catAx>
      <c:valAx>
        <c:axId val="114015616"/>
        <c:scaling>
          <c:orientation val="minMax"/>
          <c:max val="0.5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014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223444874173153"/>
          <c:y val="0.1353626651590831"/>
          <c:w val="0.16322393256311404"/>
          <c:h val="0.19082417806582463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271503615592603E-2"/>
          <c:y val="2.2431211098902303E-2"/>
          <c:w val="0.72473662272742212"/>
          <c:h val="0.632692895031543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0396157368893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27574072889024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982546275557916E-2"/>
                  <c:y val="1.3932429253976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Refrigerator</c:v>
                </c:pt>
                <c:pt idx="1">
                  <c:v>2nd Fridge</c:v>
                </c:pt>
                <c:pt idx="2">
                  <c:v>Freezer</c:v>
                </c:pt>
                <c:pt idx="3">
                  <c:v>Electric stove top</c:v>
                </c:pt>
                <c:pt idx="4">
                  <c:v>Gas stove top</c:v>
                </c:pt>
                <c:pt idx="5">
                  <c:v>Electric Oven</c:v>
                </c:pt>
                <c:pt idx="6">
                  <c:v>Gas oven</c:v>
                </c:pt>
                <c:pt idx="7">
                  <c:v>Front loading washer</c:v>
                </c:pt>
                <c:pt idx="8">
                  <c:v>Top loading washer</c:v>
                </c:pt>
                <c:pt idx="9">
                  <c:v>Electric Dryer</c:v>
                </c:pt>
                <c:pt idx="10">
                  <c:v>Gas Dryer</c:v>
                </c:pt>
                <c:pt idx="11">
                  <c:v>Dishwasher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1</c:v>
                </c:pt>
                <c:pt idx="1">
                  <c:v>0.35000000000000009</c:v>
                </c:pt>
                <c:pt idx="2">
                  <c:v>0.4300000000000001</c:v>
                </c:pt>
                <c:pt idx="3">
                  <c:v>0.39000000000000012</c:v>
                </c:pt>
                <c:pt idx="4">
                  <c:v>0.56000000000000005</c:v>
                </c:pt>
                <c:pt idx="5">
                  <c:v>0.5</c:v>
                </c:pt>
                <c:pt idx="6">
                  <c:v>0.47000000000000008</c:v>
                </c:pt>
                <c:pt idx="7">
                  <c:v>0.3000000000000001</c:v>
                </c:pt>
                <c:pt idx="8">
                  <c:v>0.66000000000000025</c:v>
                </c:pt>
                <c:pt idx="9">
                  <c:v>0.68</c:v>
                </c:pt>
                <c:pt idx="10">
                  <c:v>0.24000000000000005</c:v>
                </c:pt>
                <c:pt idx="11">
                  <c:v>0.86000000000000021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881164401923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413611093335279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Refrigerator</c:v>
                </c:pt>
                <c:pt idx="1">
                  <c:v>2nd Fridge</c:v>
                </c:pt>
                <c:pt idx="2">
                  <c:v>Freezer</c:v>
                </c:pt>
                <c:pt idx="3">
                  <c:v>Electric stove top</c:v>
                </c:pt>
                <c:pt idx="4">
                  <c:v>Gas stove top</c:v>
                </c:pt>
                <c:pt idx="5">
                  <c:v>Electric Oven</c:v>
                </c:pt>
                <c:pt idx="6">
                  <c:v>Gas oven</c:v>
                </c:pt>
                <c:pt idx="7">
                  <c:v>Front loading washer</c:v>
                </c:pt>
                <c:pt idx="8">
                  <c:v>Top loading washer</c:v>
                </c:pt>
                <c:pt idx="9">
                  <c:v>Electric Dryer</c:v>
                </c:pt>
                <c:pt idx="10">
                  <c:v>Gas Dryer</c:v>
                </c:pt>
                <c:pt idx="11">
                  <c:v>Dishwasher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0.13</c:v>
                </c:pt>
                <c:pt idx="3">
                  <c:v>0.5</c:v>
                </c:pt>
                <c:pt idx="4">
                  <c:v>0.48000000000000009</c:v>
                </c:pt>
                <c:pt idx="5">
                  <c:v>0.46</c:v>
                </c:pt>
                <c:pt idx="6">
                  <c:v>0.51</c:v>
                </c:pt>
                <c:pt idx="7">
                  <c:v>0.16</c:v>
                </c:pt>
                <c:pt idx="8">
                  <c:v>0.69000000000000017</c:v>
                </c:pt>
                <c:pt idx="9">
                  <c:v>0.77000000000000024</c:v>
                </c:pt>
                <c:pt idx="10">
                  <c:v>9.0000000000000024E-2</c:v>
                </c:pt>
                <c:pt idx="11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2408332800060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2551481457780461E-2"/>
                  <c:y val="8.359457552386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9.4136110933353365E-3"/>
                  <c:y val="2.78648585079529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Refrigerator</c:v>
                </c:pt>
                <c:pt idx="1">
                  <c:v>2nd Fridge</c:v>
                </c:pt>
                <c:pt idx="2">
                  <c:v>Freezer</c:v>
                </c:pt>
                <c:pt idx="3">
                  <c:v>Electric stove top</c:v>
                </c:pt>
                <c:pt idx="4">
                  <c:v>Gas stove top</c:v>
                </c:pt>
                <c:pt idx="5">
                  <c:v>Electric Oven</c:v>
                </c:pt>
                <c:pt idx="6">
                  <c:v>Gas oven</c:v>
                </c:pt>
                <c:pt idx="7">
                  <c:v>Front loading washer</c:v>
                </c:pt>
                <c:pt idx="8">
                  <c:v>Top loading washer</c:v>
                </c:pt>
                <c:pt idx="9">
                  <c:v>Electric Dryer</c:v>
                </c:pt>
                <c:pt idx="10">
                  <c:v>Gas Dryer</c:v>
                </c:pt>
                <c:pt idx="11">
                  <c:v>Dishwasher</c:v>
                </c:pt>
              </c:strCache>
            </c:strRef>
          </c:cat>
          <c:val>
            <c:numRef>
              <c:f>Sheet1!$D$2:$D$13</c:f>
              <c:numCache>
                <c:formatCode>0%</c:formatCode>
                <c:ptCount val="12"/>
                <c:pt idx="0">
                  <c:v>1</c:v>
                </c:pt>
                <c:pt idx="1">
                  <c:v>0.33000000000000013</c:v>
                </c:pt>
                <c:pt idx="2">
                  <c:v>0.39000000000000012</c:v>
                </c:pt>
                <c:pt idx="3">
                  <c:v>0.22</c:v>
                </c:pt>
                <c:pt idx="4">
                  <c:v>0.54</c:v>
                </c:pt>
                <c:pt idx="5">
                  <c:v>0.19</c:v>
                </c:pt>
                <c:pt idx="6">
                  <c:v>0.58000000000000007</c:v>
                </c:pt>
                <c:pt idx="7">
                  <c:v>0.22</c:v>
                </c:pt>
                <c:pt idx="8">
                  <c:v>0.66000000000000025</c:v>
                </c:pt>
                <c:pt idx="9">
                  <c:v>0.69000000000000017</c:v>
                </c:pt>
                <c:pt idx="10">
                  <c:v>0.2</c:v>
                </c:pt>
                <c:pt idx="11">
                  <c:v>4.0000000000000015E-2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182464"/>
        <c:axId val="141184000"/>
      </c:barChart>
      <c:catAx>
        <c:axId val="141182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1184000"/>
        <c:crosses val="autoZero"/>
        <c:auto val="1"/>
        <c:lblAlgn val="ctr"/>
        <c:lblOffset val="100"/>
        <c:noMultiLvlLbl val="0"/>
      </c:catAx>
      <c:valAx>
        <c:axId val="141184000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11824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0396157368893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27574072889024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0982546275557921E-2"/>
                  <c:y val="1.3932429253976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Microwave</c:v>
                </c:pt>
                <c:pt idx="1">
                  <c:v>Trash Compactor</c:v>
                </c:pt>
                <c:pt idx="2">
                  <c:v>Small Wine Cooler</c:v>
                </c:pt>
                <c:pt idx="3">
                  <c:v>Large Wine Cooler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0.87000000000000044</c:v>
                </c:pt>
                <c:pt idx="1">
                  <c:v>0.05</c:v>
                </c:pt>
                <c:pt idx="2">
                  <c:v>4.0000000000000022E-2</c:v>
                </c:pt>
                <c:pt idx="3">
                  <c:v>1.0000000000000005E-2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881164401923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413611093335279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Microwave</c:v>
                </c:pt>
                <c:pt idx="1">
                  <c:v>Trash Compactor</c:v>
                </c:pt>
                <c:pt idx="2">
                  <c:v>Small Wine Cooler</c:v>
                </c:pt>
                <c:pt idx="3">
                  <c:v>Large Wine Cooler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0.79</c:v>
                </c:pt>
                <c:pt idx="1">
                  <c:v>6.0000000000000032E-2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2408332800060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2551481457780461E-2"/>
                  <c:y val="8.35945755238603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9.4136110933353365E-3"/>
                  <c:y val="2.78648585079529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Microwave</c:v>
                </c:pt>
                <c:pt idx="1">
                  <c:v>Trash Compactor</c:v>
                </c:pt>
                <c:pt idx="2">
                  <c:v>Small Wine Cooler</c:v>
                </c:pt>
                <c:pt idx="3">
                  <c:v>Large Wine Cooler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0.94000000000000039</c:v>
                </c:pt>
                <c:pt idx="1">
                  <c:v>3.0000000000000002E-2</c:v>
                </c:pt>
                <c:pt idx="2">
                  <c:v>3.0000000000000002E-2</c:v>
                </c:pt>
                <c:pt idx="3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211520"/>
        <c:axId val="125493632"/>
      </c:barChart>
      <c:catAx>
        <c:axId val="141211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493632"/>
        <c:crosses val="autoZero"/>
        <c:auto val="1"/>
        <c:lblAlgn val="ctr"/>
        <c:lblOffset val="100"/>
        <c:noMultiLvlLbl val="0"/>
      </c:catAx>
      <c:valAx>
        <c:axId val="125493632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12115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96063523846103"/>
          <c:y val="0.13641085517029664"/>
          <c:w val="0.7527069343634043"/>
          <c:h val="0.61866187417353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78E-3"/>
                  <c:y val="2.786485850795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58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CRT</c:v>
                </c:pt>
                <c:pt idx="1">
                  <c:v>LCD</c:v>
                </c:pt>
                <c:pt idx="2">
                  <c:v>LED</c:v>
                </c:pt>
                <c:pt idx="3">
                  <c:v>Plasma</c:v>
                </c:pt>
                <c:pt idx="4">
                  <c:v>Rear projection</c:v>
                </c:pt>
              </c:strCache>
            </c:strRef>
          </c:cat>
          <c:val>
            <c:numRef>
              <c:f>Sheet1!$B$3:$B$7</c:f>
              <c:numCache>
                <c:formatCode>0%</c:formatCode>
                <c:ptCount val="5"/>
                <c:pt idx="0">
                  <c:v>0.28000000000000008</c:v>
                </c:pt>
                <c:pt idx="1">
                  <c:v>0.41000000000000014</c:v>
                </c:pt>
                <c:pt idx="2">
                  <c:v>0.35000000000000014</c:v>
                </c:pt>
                <c:pt idx="3">
                  <c:v>0.14000000000000001</c:v>
                </c:pt>
                <c:pt idx="4">
                  <c:v>6.0000000000000026E-2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E-3"/>
                  <c:y val="5.57297170159064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790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478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58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58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CRT</c:v>
                </c:pt>
                <c:pt idx="1">
                  <c:v>LCD</c:v>
                </c:pt>
                <c:pt idx="2">
                  <c:v>LED</c:v>
                </c:pt>
                <c:pt idx="3">
                  <c:v>Plasma</c:v>
                </c:pt>
                <c:pt idx="4">
                  <c:v>Rear projection</c:v>
                </c:pt>
              </c:strCache>
            </c:strRef>
          </c:cat>
          <c:val>
            <c:numRef>
              <c:f>Sheet1!$C$3:$C$7</c:f>
              <c:numCache>
                <c:formatCode>0%</c:formatCode>
                <c:ptCount val="5"/>
                <c:pt idx="0">
                  <c:v>0.2</c:v>
                </c:pt>
                <c:pt idx="1">
                  <c:v>0.48000000000000015</c:v>
                </c:pt>
                <c:pt idx="2">
                  <c:v>0.26</c:v>
                </c:pt>
                <c:pt idx="3">
                  <c:v>0.15000000000000008</c:v>
                </c:pt>
                <c:pt idx="4">
                  <c:v>7.0000000000000021E-2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CRT</c:v>
                </c:pt>
                <c:pt idx="1">
                  <c:v>LCD</c:v>
                </c:pt>
                <c:pt idx="2">
                  <c:v>LED</c:v>
                </c:pt>
                <c:pt idx="3">
                  <c:v>Plasma</c:v>
                </c:pt>
                <c:pt idx="4">
                  <c:v>Rear projection</c:v>
                </c:pt>
              </c:strCache>
            </c:strRef>
          </c:cat>
          <c:val>
            <c:numRef>
              <c:f>Sheet1!$D$3:$D$7</c:f>
              <c:numCache>
                <c:formatCode>0%</c:formatCode>
                <c:ptCount val="5"/>
                <c:pt idx="0">
                  <c:v>0.23</c:v>
                </c:pt>
                <c:pt idx="1">
                  <c:v>0.32000000000000017</c:v>
                </c:pt>
                <c:pt idx="2">
                  <c:v>0.33000000000000024</c:v>
                </c:pt>
                <c:pt idx="3">
                  <c:v>0.19</c:v>
                </c:pt>
                <c:pt idx="4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507456"/>
        <c:axId val="125508992"/>
      </c:barChart>
      <c:catAx>
        <c:axId val="1255074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508992"/>
        <c:crosses val="autoZero"/>
        <c:auto val="1"/>
        <c:lblAlgn val="ctr"/>
        <c:lblOffset val="100"/>
        <c:noMultiLvlLbl val="0"/>
      </c:catAx>
      <c:valAx>
        <c:axId val="1255089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507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643062743042649"/>
          <c:y val="0.82962567211290816"/>
          <c:w val="0.71200073169516165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750038593129614E-2"/>
          <c:y val="0.13641085517029669"/>
          <c:w val="0.91407376251426753"/>
          <c:h val="0.618661874173533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495E-3"/>
                  <c:y val="2.7864858507953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59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Desktop computer</c:v>
                </c:pt>
                <c:pt idx="1">
                  <c:v>Monitors</c:v>
                </c:pt>
                <c:pt idx="2">
                  <c:v>Laptop computer</c:v>
                </c:pt>
                <c:pt idx="3">
                  <c:v>Tablets</c:v>
                </c:pt>
                <c:pt idx="4">
                  <c:v>Printer</c:v>
                </c:pt>
                <c:pt idx="5">
                  <c:v>Printer/scanner/fax</c:v>
                </c:pt>
              </c:strCache>
            </c:strRef>
          </c:cat>
          <c:val>
            <c:numRef>
              <c:f>Sheet1!$B$3:$B$8</c:f>
              <c:numCache>
                <c:formatCode>0%</c:formatCode>
                <c:ptCount val="6"/>
                <c:pt idx="0">
                  <c:v>0.54</c:v>
                </c:pt>
                <c:pt idx="1">
                  <c:v>0.44</c:v>
                </c:pt>
                <c:pt idx="2">
                  <c:v>0.59</c:v>
                </c:pt>
                <c:pt idx="3">
                  <c:v>0.26</c:v>
                </c:pt>
                <c:pt idx="4">
                  <c:v>0.4200000000000001</c:v>
                </c:pt>
                <c:pt idx="5">
                  <c:v>0.4300000000000001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04E-3"/>
                  <c:y val="5.5729717015906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79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495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59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59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Desktop computer</c:v>
                </c:pt>
                <c:pt idx="1">
                  <c:v>Monitors</c:v>
                </c:pt>
                <c:pt idx="2">
                  <c:v>Laptop computer</c:v>
                </c:pt>
                <c:pt idx="3">
                  <c:v>Tablets</c:v>
                </c:pt>
                <c:pt idx="4">
                  <c:v>Printer</c:v>
                </c:pt>
                <c:pt idx="5">
                  <c:v>Printer/scanner/fax</c:v>
                </c:pt>
              </c:strCache>
            </c:strRef>
          </c:cat>
          <c:val>
            <c:numRef>
              <c:f>Sheet1!$C$3:$C$8</c:f>
              <c:numCache>
                <c:formatCode>0%</c:formatCode>
                <c:ptCount val="6"/>
                <c:pt idx="0">
                  <c:v>0.32000000000000012</c:v>
                </c:pt>
                <c:pt idx="1">
                  <c:v>0.18000000000000005</c:v>
                </c:pt>
                <c:pt idx="2">
                  <c:v>0.59</c:v>
                </c:pt>
                <c:pt idx="3">
                  <c:v>0.39000000000000012</c:v>
                </c:pt>
                <c:pt idx="4">
                  <c:v>0.33000000000000013</c:v>
                </c:pt>
                <c:pt idx="5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Desktop computer</c:v>
                </c:pt>
                <c:pt idx="1">
                  <c:v>Monitors</c:v>
                </c:pt>
                <c:pt idx="2">
                  <c:v>Laptop computer</c:v>
                </c:pt>
                <c:pt idx="3">
                  <c:v>Tablets</c:v>
                </c:pt>
                <c:pt idx="4">
                  <c:v>Printer</c:v>
                </c:pt>
                <c:pt idx="5">
                  <c:v>Printer/scanner/fax</c:v>
                </c:pt>
              </c:strCache>
            </c:strRef>
          </c:cat>
          <c:val>
            <c:numRef>
              <c:f>Sheet1!$D$3:$D$8</c:f>
              <c:numCache>
                <c:formatCode>0%</c:formatCode>
                <c:ptCount val="6"/>
                <c:pt idx="0">
                  <c:v>0.39000000000000012</c:v>
                </c:pt>
                <c:pt idx="1">
                  <c:v>0.35000000000000009</c:v>
                </c:pt>
                <c:pt idx="2">
                  <c:v>0.4</c:v>
                </c:pt>
                <c:pt idx="3">
                  <c:v>0.23</c:v>
                </c:pt>
                <c:pt idx="4">
                  <c:v>0.3000000000000001</c:v>
                </c:pt>
                <c:pt idx="5">
                  <c:v>0.24000000000000005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579264"/>
        <c:axId val="125580800"/>
      </c:barChart>
      <c:catAx>
        <c:axId val="125579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5580800"/>
        <c:crosses val="autoZero"/>
        <c:auto val="1"/>
        <c:lblAlgn val="ctr"/>
        <c:lblOffset val="100"/>
        <c:noMultiLvlLbl val="0"/>
      </c:catAx>
      <c:valAx>
        <c:axId val="12558080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579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733682231058295"/>
          <c:y val="0.12463969630484405"/>
          <c:w val="0.24234093526542627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750038593129614E-2"/>
          <c:y val="0.13641085517029675"/>
          <c:w val="0.91407376251426753"/>
          <c:h val="0.618661874173533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12E-3"/>
                  <c:y val="2.7864858507953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59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Desktop computer</c:v>
                </c:pt>
                <c:pt idx="1">
                  <c:v>Monitors</c:v>
                </c:pt>
                <c:pt idx="2">
                  <c:v>Laptop computer</c:v>
                </c:pt>
                <c:pt idx="3">
                  <c:v>Tablets</c:v>
                </c:pt>
                <c:pt idx="4">
                  <c:v>Printer</c:v>
                </c:pt>
                <c:pt idx="5">
                  <c:v>Printer/scanner/fax</c:v>
                </c:pt>
              </c:strCache>
            </c:strRef>
          </c:cat>
          <c:val>
            <c:numRef>
              <c:f>Sheet1!$B$3:$B$8</c:f>
              <c:numCache>
                <c:formatCode>0.00</c:formatCode>
                <c:ptCount val="6"/>
                <c:pt idx="0">
                  <c:v>0.98</c:v>
                </c:pt>
                <c:pt idx="1">
                  <c:v>1.08</c:v>
                </c:pt>
                <c:pt idx="2">
                  <c:v>1.1800000000000006</c:v>
                </c:pt>
                <c:pt idx="3">
                  <c:v>0.8</c:v>
                </c:pt>
                <c:pt idx="4">
                  <c:v>0.83000000000000029</c:v>
                </c:pt>
                <c:pt idx="5">
                  <c:v>0.79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09E-3"/>
                  <c:y val="5.5729717015906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79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512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59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59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Desktop computer</c:v>
                </c:pt>
                <c:pt idx="1">
                  <c:v>Monitors</c:v>
                </c:pt>
                <c:pt idx="2">
                  <c:v>Laptop computer</c:v>
                </c:pt>
                <c:pt idx="3">
                  <c:v>Tablets</c:v>
                </c:pt>
                <c:pt idx="4">
                  <c:v>Printer</c:v>
                </c:pt>
                <c:pt idx="5">
                  <c:v>Printer/scanner/fax</c:v>
                </c:pt>
              </c:strCache>
            </c:strRef>
          </c:cat>
          <c:val>
            <c:numRef>
              <c:f>Sheet1!$C$3:$C$8</c:f>
              <c:numCache>
                <c:formatCode>0.00</c:formatCode>
                <c:ptCount val="6"/>
                <c:pt idx="0">
                  <c:v>0.88</c:v>
                </c:pt>
                <c:pt idx="1">
                  <c:v>0.94000000000000028</c:v>
                </c:pt>
                <c:pt idx="2">
                  <c:v>1.1900000000000006</c:v>
                </c:pt>
                <c:pt idx="3">
                  <c:v>0.9600000000000003</c:v>
                </c:pt>
                <c:pt idx="4">
                  <c:v>0.8</c:v>
                </c:pt>
                <c:pt idx="5">
                  <c:v>0.74000000000000032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Desktop computer</c:v>
                </c:pt>
                <c:pt idx="1">
                  <c:v>Monitors</c:v>
                </c:pt>
                <c:pt idx="2">
                  <c:v>Laptop computer</c:v>
                </c:pt>
                <c:pt idx="3">
                  <c:v>Tablets</c:v>
                </c:pt>
                <c:pt idx="4">
                  <c:v>Printer</c:v>
                </c:pt>
                <c:pt idx="5">
                  <c:v>Printer/scanner/fax</c:v>
                </c:pt>
              </c:strCache>
            </c:strRef>
          </c:cat>
          <c:val>
            <c:numRef>
              <c:f>Sheet1!$D$3:$D$8</c:f>
              <c:numCache>
                <c:formatCode>0.00</c:formatCode>
                <c:ptCount val="6"/>
                <c:pt idx="0">
                  <c:v>0.98</c:v>
                </c:pt>
                <c:pt idx="1">
                  <c:v>1.08</c:v>
                </c:pt>
                <c:pt idx="2">
                  <c:v>1.1800000000000006</c:v>
                </c:pt>
                <c:pt idx="3">
                  <c:v>0.8</c:v>
                </c:pt>
                <c:pt idx="4">
                  <c:v>0.83000000000000029</c:v>
                </c:pt>
                <c:pt idx="5">
                  <c:v>0.79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313152"/>
        <c:axId val="141314688"/>
      </c:barChart>
      <c:catAx>
        <c:axId val="141313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1314688"/>
        <c:crosses val="autoZero"/>
        <c:auto val="1"/>
        <c:lblAlgn val="ctr"/>
        <c:lblOffset val="100"/>
        <c:noMultiLvlLbl val="0"/>
      </c:catAx>
      <c:valAx>
        <c:axId val="141314688"/>
        <c:scaling>
          <c:orientation val="minMax"/>
        </c:scaling>
        <c:delete val="0"/>
        <c:axPos val="l"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1313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733682231058306"/>
          <c:y val="0.12463969630484405"/>
          <c:w val="0.24234093526542633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750038593129614E-2"/>
          <c:y val="0.13641085517029675"/>
          <c:w val="0.91407376251426753"/>
          <c:h val="0.618661874173533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12E-3"/>
                  <c:y val="2.7864858507953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59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Sheet1!$A$3:$A$9</c:f>
              <c:strCache>
                <c:ptCount val="7"/>
                <c:pt idx="0">
                  <c:v>Set top box</c:v>
                </c:pt>
                <c:pt idx="1">
                  <c:v>DVR</c:v>
                </c:pt>
                <c:pt idx="2">
                  <c:v>Stand alone speakers</c:v>
                </c:pt>
                <c:pt idx="3">
                  <c:v>Gaming consoles</c:v>
                </c:pt>
                <c:pt idx="4">
                  <c:v>Medical equipment</c:v>
                </c:pt>
                <c:pt idx="5">
                  <c:v>Heated waterbed</c:v>
                </c:pt>
                <c:pt idx="6">
                  <c:v>Heated aquarium</c:v>
                </c:pt>
              </c:strCache>
            </c:strRef>
          </c:cat>
          <c:val>
            <c:numRef>
              <c:f>Sheet1!$B$3:$B$9</c:f>
              <c:numCache>
                <c:formatCode>0%</c:formatCode>
                <c:ptCount val="7"/>
                <c:pt idx="0">
                  <c:v>0.7100000000000003</c:v>
                </c:pt>
                <c:pt idx="1">
                  <c:v>0.47000000000000008</c:v>
                </c:pt>
                <c:pt idx="2">
                  <c:v>0.35000000000000014</c:v>
                </c:pt>
                <c:pt idx="3">
                  <c:v>0.24000000000000007</c:v>
                </c:pt>
                <c:pt idx="4">
                  <c:v>0.11</c:v>
                </c:pt>
                <c:pt idx="5">
                  <c:v>2.0000000000000011E-2</c:v>
                </c:pt>
                <c:pt idx="6">
                  <c:v>3.0000000000000002E-2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09E-3"/>
                  <c:y val="5.5729717015906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79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512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59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59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Sheet1!$A$3:$A$9</c:f>
              <c:strCache>
                <c:ptCount val="7"/>
                <c:pt idx="0">
                  <c:v>Set top box</c:v>
                </c:pt>
                <c:pt idx="1">
                  <c:v>DVR</c:v>
                </c:pt>
                <c:pt idx="2">
                  <c:v>Stand alone speakers</c:v>
                </c:pt>
                <c:pt idx="3">
                  <c:v>Gaming consoles</c:v>
                </c:pt>
                <c:pt idx="4">
                  <c:v>Medical equipment</c:v>
                </c:pt>
                <c:pt idx="5">
                  <c:v>Heated waterbed</c:v>
                </c:pt>
                <c:pt idx="6">
                  <c:v>Heated aquarium</c:v>
                </c:pt>
              </c:strCache>
            </c:strRef>
          </c:cat>
          <c:val>
            <c:numRef>
              <c:f>Sheet1!$C$3:$C$9</c:f>
              <c:numCache>
                <c:formatCode>0%</c:formatCode>
                <c:ptCount val="7"/>
                <c:pt idx="0">
                  <c:v>0.75000000000000033</c:v>
                </c:pt>
                <c:pt idx="1">
                  <c:v>0.44</c:v>
                </c:pt>
                <c:pt idx="2">
                  <c:v>0.27</c:v>
                </c:pt>
                <c:pt idx="3">
                  <c:v>0.27</c:v>
                </c:pt>
                <c:pt idx="4">
                  <c:v>0.13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Sheet1!$A$3:$A$9</c:f>
              <c:strCache>
                <c:ptCount val="7"/>
                <c:pt idx="0">
                  <c:v>Set top box</c:v>
                </c:pt>
                <c:pt idx="1">
                  <c:v>DVR</c:v>
                </c:pt>
                <c:pt idx="2">
                  <c:v>Stand alone speakers</c:v>
                </c:pt>
                <c:pt idx="3">
                  <c:v>Gaming consoles</c:v>
                </c:pt>
                <c:pt idx="4">
                  <c:v>Medical equipment</c:v>
                </c:pt>
                <c:pt idx="5">
                  <c:v>Heated waterbed</c:v>
                </c:pt>
                <c:pt idx="6">
                  <c:v>Heated aquarium</c:v>
                </c:pt>
              </c:strCache>
            </c:strRef>
          </c:cat>
          <c:val>
            <c:numRef>
              <c:f>Sheet1!$D$3:$D$9</c:f>
              <c:numCache>
                <c:formatCode>0%</c:formatCode>
                <c:ptCount val="7"/>
                <c:pt idx="0">
                  <c:v>0.68</c:v>
                </c:pt>
                <c:pt idx="1">
                  <c:v>0.36000000000000015</c:v>
                </c:pt>
                <c:pt idx="2">
                  <c:v>0.34</c:v>
                </c:pt>
                <c:pt idx="3">
                  <c:v>0.37000000000000016</c:v>
                </c:pt>
                <c:pt idx="4">
                  <c:v>3.0000000000000002E-2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190336"/>
        <c:axId val="150536192"/>
      </c:barChart>
      <c:catAx>
        <c:axId val="150190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0536192"/>
        <c:crosses val="autoZero"/>
        <c:auto val="1"/>
        <c:lblAlgn val="ctr"/>
        <c:lblOffset val="100"/>
        <c:noMultiLvlLbl val="0"/>
      </c:catAx>
      <c:valAx>
        <c:axId val="15053619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190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4331068073231"/>
          <c:y val="0.15005350668327713"/>
          <c:w val="0.24234093526542633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750038593129614E-2"/>
          <c:y val="0.1364108551702968"/>
          <c:w val="0.91407376251426753"/>
          <c:h val="0.618661874173533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21E-3"/>
                  <c:y val="2.7864858507953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59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Well pump</c:v>
                </c:pt>
                <c:pt idx="1">
                  <c:v>Gas heated pool</c:v>
                </c:pt>
                <c:pt idx="2">
                  <c:v>Electric heated pool</c:v>
                </c:pt>
                <c:pt idx="3">
                  <c:v>Solar heated pool</c:v>
                </c:pt>
                <c:pt idx="4">
                  <c:v>Gas heated spa</c:v>
                </c:pt>
                <c:pt idx="5">
                  <c:v>Electric heated spa</c:v>
                </c:pt>
              </c:strCache>
            </c:strRef>
          </c:cat>
          <c:val>
            <c:numRef>
              <c:f>Sheet1!$B$3:$B$8</c:f>
              <c:numCache>
                <c:formatCode>0%</c:formatCode>
                <c:ptCount val="6"/>
                <c:pt idx="0">
                  <c:v>0.12000000000000002</c:v>
                </c:pt>
                <c:pt idx="1">
                  <c:v>2.0000000000000011E-2</c:v>
                </c:pt>
                <c:pt idx="2">
                  <c:v>1.0000000000000005E-2</c:v>
                </c:pt>
                <c:pt idx="3">
                  <c:v>1.0000000000000005E-2</c:v>
                </c:pt>
                <c:pt idx="4">
                  <c:v>1.0000000000000005E-2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13E-3"/>
                  <c:y val="5.57297170159065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79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521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59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59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Well pump</c:v>
                </c:pt>
                <c:pt idx="1">
                  <c:v>Gas heated pool</c:v>
                </c:pt>
                <c:pt idx="2">
                  <c:v>Electric heated pool</c:v>
                </c:pt>
                <c:pt idx="3">
                  <c:v>Solar heated pool</c:v>
                </c:pt>
                <c:pt idx="4">
                  <c:v>Gas heated spa</c:v>
                </c:pt>
                <c:pt idx="5">
                  <c:v>Electric heated spa</c:v>
                </c:pt>
              </c:strCache>
            </c:strRef>
          </c:cat>
          <c:val>
            <c:numRef>
              <c:f>Sheet1!$C$3:$C$8</c:f>
              <c:numCache>
                <c:formatCode>0%</c:formatCode>
                <c:ptCount val="6"/>
                <c:pt idx="0">
                  <c:v>1.0000000000000005E-2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Well pump</c:v>
                </c:pt>
                <c:pt idx="1">
                  <c:v>Gas heated pool</c:v>
                </c:pt>
                <c:pt idx="2">
                  <c:v>Electric heated pool</c:v>
                </c:pt>
                <c:pt idx="3">
                  <c:v>Solar heated pool</c:v>
                </c:pt>
                <c:pt idx="4">
                  <c:v>Gas heated spa</c:v>
                </c:pt>
                <c:pt idx="5">
                  <c:v>Electric heated spa</c:v>
                </c:pt>
              </c:strCache>
            </c:strRef>
          </c:cat>
          <c:val>
            <c:numRef>
              <c:f>Sheet1!$D$3:$D$8</c:f>
              <c:numCache>
                <c:formatCode>0%</c:formatCode>
                <c:ptCount val="6"/>
                <c:pt idx="0">
                  <c:v>0.2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589440"/>
        <c:axId val="150590976"/>
      </c:barChart>
      <c:catAx>
        <c:axId val="150589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0590976"/>
        <c:crosses val="autoZero"/>
        <c:auto val="1"/>
        <c:lblAlgn val="ctr"/>
        <c:lblOffset val="100"/>
        <c:noMultiLvlLbl val="0"/>
      </c:catAx>
      <c:valAx>
        <c:axId val="1505909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589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43310680732299"/>
          <c:y val="0.15005350668327713"/>
          <c:w val="0.24234093526542638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1191660281508E-2"/>
          <c:y val="0.13641085517029694"/>
          <c:w val="0.94180988158202972"/>
          <c:h val="0.618661874173534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47E-3"/>
                  <c:y val="2.78648585079532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1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Sheet1!$A$3:$A$12</c:f>
              <c:strCache>
                <c:ptCount val="10"/>
                <c:pt idx="0">
                  <c:v>Low flow showerheads</c:v>
                </c:pt>
                <c:pt idx="1">
                  <c:v>Weatherstripped or caulked</c:v>
                </c:pt>
                <c:pt idx="2">
                  <c:v>Storm doors</c:v>
                </c:pt>
                <c:pt idx="3">
                  <c:v>Energy Star windows</c:v>
                </c:pt>
                <c:pt idx="4">
                  <c:v>Low flow faucet aerators</c:v>
                </c:pt>
                <c:pt idx="5">
                  <c:v>Water heater blanket</c:v>
                </c:pt>
                <c:pt idx="6">
                  <c:v>Repaired ducting</c:v>
                </c:pt>
                <c:pt idx="7">
                  <c:v>Water heater timer</c:v>
                </c:pt>
                <c:pt idx="8">
                  <c:v>EMS</c:v>
                </c:pt>
                <c:pt idx="9">
                  <c:v>No response</c:v>
                </c:pt>
              </c:strCache>
            </c:strRef>
          </c:cat>
          <c:val>
            <c:numRef>
              <c:f>Sheet1!$B$3:$B$12</c:f>
              <c:numCache>
                <c:formatCode>0%</c:formatCode>
                <c:ptCount val="10"/>
                <c:pt idx="0">
                  <c:v>0.48000000000000009</c:v>
                </c:pt>
                <c:pt idx="1">
                  <c:v>0.41000000000000009</c:v>
                </c:pt>
                <c:pt idx="2">
                  <c:v>0.28000000000000008</c:v>
                </c:pt>
                <c:pt idx="3">
                  <c:v>0.28000000000000008</c:v>
                </c:pt>
                <c:pt idx="4">
                  <c:v>0.25</c:v>
                </c:pt>
                <c:pt idx="5">
                  <c:v>0.18000000000000005</c:v>
                </c:pt>
                <c:pt idx="6">
                  <c:v>9.0000000000000024E-2</c:v>
                </c:pt>
                <c:pt idx="7">
                  <c:v>6.0000000000000019E-2</c:v>
                </c:pt>
                <c:pt idx="8">
                  <c:v>0</c:v>
                </c:pt>
                <c:pt idx="9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26E-3"/>
                  <c:y val="5.572971701590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02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547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1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1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Sheet1!$A$3:$A$12</c:f>
              <c:strCache>
                <c:ptCount val="10"/>
                <c:pt idx="0">
                  <c:v>Low flow showerheads</c:v>
                </c:pt>
                <c:pt idx="1">
                  <c:v>Weatherstripped or caulked</c:v>
                </c:pt>
                <c:pt idx="2">
                  <c:v>Storm doors</c:v>
                </c:pt>
                <c:pt idx="3">
                  <c:v>Energy Star windows</c:v>
                </c:pt>
                <c:pt idx="4">
                  <c:v>Low flow faucet aerators</c:v>
                </c:pt>
                <c:pt idx="5">
                  <c:v>Water heater blanket</c:v>
                </c:pt>
                <c:pt idx="6">
                  <c:v>Repaired ducting</c:v>
                </c:pt>
                <c:pt idx="7">
                  <c:v>Water heater timer</c:v>
                </c:pt>
                <c:pt idx="8">
                  <c:v>EMS</c:v>
                </c:pt>
                <c:pt idx="9">
                  <c:v>No response</c:v>
                </c:pt>
              </c:strCache>
            </c:strRef>
          </c:cat>
          <c:val>
            <c:numRef>
              <c:f>Sheet1!$C$3:$C$12</c:f>
              <c:numCache>
                <c:formatCode>0%</c:formatCode>
                <c:ptCount val="10"/>
                <c:pt idx="0">
                  <c:v>0.39000000000000012</c:v>
                </c:pt>
                <c:pt idx="1">
                  <c:v>0.38000000000000012</c:v>
                </c:pt>
                <c:pt idx="2">
                  <c:v>0.21000000000000005</c:v>
                </c:pt>
                <c:pt idx="3">
                  <c:v>0.27</c:v>
                </c:pt>
                <c:pt idx="4">
                  <c:v>0.17</c:v>
                </c:pt>
                <c:pt idx="5">
                  <c:v>6.0000000000000019E-2</c:v>
                </c:pt>
                <c:pt idx="6">
                  <c:v>8.0000000000000029E-2</c:v>
                </c:pt>
                <c:pt idx="7">
                  <c:v>6.0000000000000019E-2</c:v>
                </c:pt>
                <c:pt idx="8">
                  <c:v>0</c:v>
                </c:pt>
                <c:pt idx="9">
                  <c:v>0.4300000000000001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Sheet1!$A$3:$A$12</c:f>
              <c:strCache>
                <c:ptCount val="10"/>
                <c:pt idx="0">
                  <c:v>Low flow showerheads</c:v>
                </c:pt>
                <c:pt idx="1">
                  <c:v>Weatherstripped or caulked</c:v>
                </c:pt>
                <c:pt idx="2">
                  <c:v>Storm doors</c:v>
                </c:pt>
                <c:pt idx="3">
                  <c:v>Energy Star windows</c:v>
                </c:pt>
                <c:pt idx="4">
                  <c:v>Low flow faucet aerators</c:v>
                </c:pt>
                <c:pt idx="5">
                  <c:v>Water heater blanket</c:v>
                </c:pt>
                <c:pt idx="6">
                  <c:v>Repaired ducting</c:v>
                </c:pt>
                <c:pt idx="7">
                  <c:v>Water heater timer</c:v>
                </c:pt>
                <c:pt idx="8">
                  <c:v>EMS</c:v>
                </c:pt>
                <c:pt idx="9">
                  <c:v>No response</c:v>
                </c:pt>
              </c:strCache>
            </c:strRef>
          </c:cat>
          <c:val>
            <c:numRef>
              <c:f>Sheet1!$D$3:$D$12</c:f>
              <c:numCache>
                <c:formatCode>0%</c:formatCode>
                <c:ptCount val="10"/>
                <c:pt idx="0">
                  <c:v>0.37000000000000011</c:v>
                </c:pt>
                <c:pt idx="1">
                  <c:v>0.4200000000000001</c:v>
                </c:pt>
                <c:pt idx="2">
                  <c:v>0.14000000000000001</c:v>
                </c:pt>
                <c:pt idx="3">
                  <c:v>0.13</c:v>
                </c:pt>
                <c:pt idx="4">
                  <c:v>0.16</c:v>
                </c:pt>
                <c:pt idx="5">
                  <c:v>0.26</c:v>
                </c:pt>
                <c:pt idx="6">
                  <c:v>0.11</c:v>
                </c:pt>
                <c:pt idx="7">
                  <c:v>6.0000000000000019E-2</c:v>
                </c:pt>
                <c:pt idx="8">
                  <c:v>0</c:v>
                </c:pt>
                <c:pt idx="9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300544"/>
        <c:axId val="150302080"/>
      </c:barChart>
      <c:catAx>
        <c:axId val="150300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50302080"/>
        <c:crosses val="autoZero"/>
        <c:auto val="1"/>
        <c:lblAlgn val="ctr"/>
        <c:lblOffset val="100"/>
        <c:noMultiLvlLbl val="0"/>
      </c:catAx>
      <c:valAx>
        <c:axId val="15030208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0300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470061399604865"/>
          <c:y val="0.11052103925476185"/>
          <c:w val="0.24234093526542652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1191660281508E-2"/>
          <c:y val="0.13641085517029697"/>
          <c:w val="0.94180988158202972"/>
          <c:h val="0.61866187417353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64E-3"/>
                  <c:y val="2.7864858507953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1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Ceiling insulation</c:v>
                </c:pt>
                <c:pt idx="1">
                  <c:v>Attic insulation</c:v>
                </c:pt>
                <c:pt idx="2">
                  <c:v>Water pipe insulation</c:v>
                </c:pt>
                <c:pt idx="3">
                  <c:v>Wall insulation</c:v>
                </c:pt>
                <c:pt idx="4">
                  <c:v>Duct insulation</c:v>
                </c:pt>
                <c:pt idx="5">
                  <c:v>Foundation insulation</c:v>
                </c:pt>
              </c:strCache>
            </c:strRef>
          </c:cat>
          <c:val>
            <c:numRef>
              <c:f>Sheet1!$B$3:$B$8</c:f>
              <c:numCache>
                <c:formatCode>0%</c:formatCode>
                <c:ptCount val="6"/>
                <c:pt idx="0">
                  <c:v>0.17</c:v>
                </c:pt>
                <c:pt idx="1">
                  <c:v>0.13</c:v>
                </c:pt>
                <c:pt idx="2">
                  <c:v>0.15000000000000008</c:v>
                </c:pt>
                <c:pt idx="3">
                  <c:v>0.12000000000000002</c:v>
                </c:pt>
                <c:pt idx="4">
                  <c:v>0.1</c:v>
                </c:pt>
                <c:pt idx="5">
                  <c:v>3.0000000000000002E-2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3E-3"/>
                  <c:y val="5.57297170159065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04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564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1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1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Ceiling insulation</c:v>
                </c:pt>
                <c:pt idx="1">
                  <c:v>Attic insulation</c:v>
                </c:pt>
                <c:pt idx="2">
                  <c:v>Water pipe insulation</c:v>
                </c:pt>
                <c:pt idx="3">
                  <c:v>Wall insulation</c:v>
                </c:pt>
                <c:pt idx="4">
                  <c:v>Duct insulation</c:v>
                </c:pt>
                <c:pt idx="5">
                  <c:v>Foundation insulation</c:v>
                </c:pt>
              </c:strCache>
            </c:strRef>
          </c:cat>
          <c:val>
            <c:numRef>
              <c:f>Sheet1!$C$3:$C$8</c:f>
              <c:numCache>
                <c:formatCode>0%</c:formatCode>
                <c:ptCount val="6"/>
                <c:pt idx="0">
                  <c:v>6.0000000000000026E-2</c:v>
                </c:pt>
                <c:pt idx="1">
                  <c:v>0</c:v>
                </c:pt>
                <c:pt idx="2">
                  <c:v>0.05</c:v>
                </c:pt>
                <c:pt idx="3">
                  <c:v>8.0000000000000043E-2</c:v>
                </c:pt>
                <c:pt idx="4">
                  <c:v>0.05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6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Sheet1!$A$3:$A$8</c:f>
              <c:strCache>
                <c:ptCount val="6"/>
                <c:pt idx="0">
                  <c:v>Ceiling insulation</c:v>
                </c:pt>
                <c:pt idx="1">
                  <c:v>Attic insulation</c:v>
                </c:pt>
                <c:pt idx="2">
                  <c:v>Water pipe insulation</c:v>
                </c:pt>
                <c:pt idx="3">
                  <c:v>Wall insulation</c:v>
                </c:pt>
                <c:pt idx="4">
                  <c:v>Duct insulation</c:v>
                </c:pt>
                <c:pt idx="5">
                  <c:v>Foundation insulation</c:v>
                </c:pt>
              </c:strCache>
            </c:strRef>
          </c:cat>
          <c:val>
            <c:numRef>
              <c:f>Sheet1!$D$3:$D$8</c:f>
              <c:numCache>
                <c:formatCode>0%</c:formatCode>
                <c:ptCount val="6"/>
                <c:pt idx="0">
                  <c:v>0.14000000000000001</c:v>
                </c:pt>
                <c:pt idx="1">
                  <c:v>0</c:v>
                </c:pt>
                <c:pt idx="2">
                  <c:v>0.32000000000000017</c:v>
                </c:pt>
                <c:pt idx="3">
                  <c:v>6.0000000000000026E-2</c:v>
                </c:pt>
                <c:pt idx="4">
                  <c:v>9.0000000000000024E-2</c:v>
                </c:pt>
                <c:pt idx="5">
                  <c:v>9.0000000000000024E-2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240256"/>
        <c:axId val="150344448"/>
      </c:barChart>
      <c:catAx>
        <c:axId val="150240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50344448"/>
        <c:crosses val="autoZero"/>
        <c:auto val="1"/>
        <c:lblAlgn val="ctr"/>
        <c:lblOffset val="100"/>
        <c:noMultiLvlLbl val="0"/>
      </c:catAx>
      <c:valAx>
        <c:axId val="15034444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0240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470061399604865"/>
          <c:y val="0.11052103925476185"/>
          <c:w val="0.24234093526542658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913174159681649E-2"/>
          <c:y val="0.23741022404733814"/>
          <c:w val="0.94180988158202972"/>
          <c:h val="0.61866187417353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573E-3"/>
                  <c:y val="2.78648585079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17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Unplug chargers</c:v>
                </c:pt>
                <c:pt idx="1">
                  <c:v>Annual HVAC maintenance</c:v>
                </c:pt>
                <c:pt idx="2">
                  <c:v>Turn off lights</c:v>
                </c:pt>
                <c:pt idx="3">
                  <c:v>Do not heat/cool unoccupied rooms</c:v>
                </c:pt>
              </c:strCache>
            </c:strRef>
          </c:cat>
          <c:val>
            <c:numRef>
              <c:f>Sheet1!$B$3:$B$6</c:f>
              <c:numCache>
                <c:formatCode>0%</c:formatCode>
                <c:ptCount val="4"/>
                <c:pt idx="0">
                  <c:v>0.53</c:v>
                </c:pt>
                <c:pt idx="1">
                  <c:v>0.62000000000000022</c:v>
                </c:pt>
                <c:pt idx="2">
                  <c:v>0.96000000000000019</c:v>
                </c:pt>
                <c:pt idx="3">
                  <c:v>0.6000000000000002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35E-3"/>
                  <c:y val="5.57297170159065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0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573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17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17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Unplug chargers</c:v>
                </c:pt>
                <c:pt idx="1">
                  <c:v>Annual HVAC maintenance</c:v>
                </c:pt>
                <c:pt idx="2">
                  <c:v>Turn off lights</c:v>
                </c:pt>
                <c:pt idx="3">
                  <c:v>Do not heat/cool unoccupied rooms</c:v>
                </c:pt>
              </c:strCache>
            </c:strRef>
          </c:cat>
          <c:val>
            <c:numRef>
              <c:f>Sheet1!$C$3:$C$6</c:f>
              <c:numCache>
                <c:formatCode>0%</c:formatCode>
                <c:ptCount val="4"/>
                <c:pt idx="0">
                  <c:v>0.61000000000000021</c:v>
                </c:pt>
                <c:pt idx="1">
                  <c:v>0.54</c:v>
                </c:pt>
                <c:pt idx="2">
                  <c:v>0.9</c:v>
                </c:pt>
                <c:pt idx="3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Unplug chargers</c:v>
                </c:pt>
                <c:pt idx="1">
                  <c:v>Annual HVAC maintenance</c:v>
                </c:pt>
                <c:pt idx="2">
                  <c:v>Turn off lights</c:v>
                </c:pt>
                <c:pt idx="3">
                  <c:v>Do not heat/cool unoccupied rooms</c:v>
                </c:pt>
              </c:strCache>
            </c:strRef>
          </c:cat>
          <c:val>
            <c:numRef>
              <c:f>Sheet1!$D$3:$D$6</c:f>
              <c:numCache>
                <c:formatCode>0%</c:formatCode>
                <c:ptCount val="4"/>
                <c:pt idx="0">
                  <c:v>0.7300000000000002</c:v>
                </c:pt>
                <c:pt idx="1">
                  <c:v>0.59</c:v>
                </c:pt>
                <c:pt idx="2">
                  <c:v>0.9700000000000002</c:v>
                </c:pt>
                <c:pt idx="3">
                  <c:v>0.58000000000000007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401792"/>
        <c:axId val="150403328"/>
      </c:barChart>
      <c:catAx>
        <c:axId val="150401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403328"/>
        <c:crosses val="autoZero"/>
        <c:auto val="1"/>
        <c:lblAlgn val="ctr"/>
        <c:lblOffset val="100"/>
        <c:noMultiLvlLbl val="0"/>
      </c:catAx>
      <c:valAx>
        <c:axId val="150403328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401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083160727976226"/>
          <c:y val="4.6472554506637898E-2"/>
          <c:w val="0.24234093526542663"/>
          <c:h val="0.1689106199204609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>
                <a:solidFill>
                  <a:schemeClr val="bg2"/>
                </a:solidFill>
              </a:rPr>
              <a:t>Square</a:t>
            </a:r>
            <a:r>
              <a:rPr lang="en-US" sz="1800" baseline="0" dirty="0" smtClean="0">
                <a:solidFill>
                  <a:schemeClr val="bg2"/>
                </a:solidFill>
              </a:rPr>
              <a:t> Footage of Home</a:t>
            </a:r>
            <a:endParaRPr lang="en-US" sz="1800" dirty="0">
              <a:solidFill>
                <a:schemeClr val="bg2"/>
              </a:solidFill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Less than 800 sq. ft.</c:v>
                </c:pt>
                <c:pt idx="1">
                  <c:v>801 - 1,200 sq.ft</c:v>
                </c:pt>
                <c:pt idx="2">
                  <c:v>1,201 - 1,500 sq.ft.</c:v>
                </c:pt>
                <c:pt idx="3">
                  <c:v>1,501 to 2,000 sq.ft.</c:v>
                </c:pt>
                <c:pt idx="4">
                  <c:v>2,0001 to 2,500 sq.ft.</c:v>
                </c:pt>
                <c:pt idx="5">
                  <c:v>2,501 to 3,000 sq.ft.</c:v>
                </c:pt>
                <c:pt idx="6">
                  <c:v>More than 3,000 sq.ft.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3.5099999999999999E-2</c:v>
                </c:pt>
                <c:pt idx="1">
                  <c:v>0.15810000000000013</c:v>
                </c:pt>
                <c:pt idx="2">
                  <c:v>0.1608</c:v>
                </c:pt>
                <c:pt idx="3">
                  <c:v>0.32970000000000033</c:v>
                </c:pt>
                <c:pt idx="4">
                  <c:v>0.18260000000000001</c:v>
                </c:pt>
                <c:pt idx="5">
                  <c:v>6.8000000000000019E-2</c:v>
                </c:pt>
                <c:pt idx="6">
                  <c:v>6.5699999999999995E-2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 Family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Less than 800 sq. ft.</c:v>
                </c:pt>
                <c:pt idx="1">
                  <c:v>801 - 1,200 sq.ft</c:v>
                </c:pt>
                <c:pt idx="2">
                  <c:v>1,201 - 1,500 sq.ft.</c:v>
                </c:pt>
                <c:pt idx="3">
                  <c:v>1,501 to 2,000 sq.ft.</c:v>
                </c:pt>
                <c:pt idx="4">
                  <c:v>2,0001 to 2,500 sq.ft.</c:v>
                </c:pt>
                <c:pt idx="5">
                  <c:v>2,501 to 3,000 sq.ft.</c:v>
                </c:pt>
                <c:pt idx="6">
                  <c:v>More than 3,000 sq.ft.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0.22620000000000001</c:v>
                </c:pt>
                <c:pt idx="1">
                  <c:v>0.32670000000000032</c:v>
                </c:pt>
                <c:pt idx="2">
                  <c:v>0.13880000000000001</c:v>
                </c:pt>
                <c:pt idx="3">
                  <c:v>0.21610000000000001</c:v>
                </c:pt>
                <c:pt idx="4">
                  <c:v>9.2300000000000021E-2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Mobile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Less than 800 sq. ft.</c:v>
                </c:pt>
                <c:pt idx="1">
                  <c:v>801 - 1,200 sq.ft</c:v>
                </c:pt>
                <c:pt idx="2">
                  <c:v>1,201 - 1,500 sq.ft.</c:v>
                </c:pt>
                <c:pt idx="3">
                  <c:v>1,501 to 2,000 sq.ft.</c:v>
                </c:pt>
                <c:pt idx="4">
                  <c:v>2,0001 to 2,500 sq.ft.</c:v>
                </c:pt>
                <c:pt idx="5">
                  <c:v>2,501 to 3,000 sq.ft.</c:v>
                </c:pt>
                <c:pt idx="6">
                  <c:v>More than 3,000 sq.ft.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0.18490000000000018</c:v>
                </c:pt>
                <c:pt idx="1">
                  <c:v>0.37390000000000034</c:v>
                </c:pt>
                <c:pt idx="2">
                  <c:v>9.0800000000000006E-2</c:v>
                </c:pt>
                <c:pt idx="3">
                  <c:v>0.2596</c:v>
                </c:pt>
                <c:pt idx="4">
                  <c:v>6.0400000000000023E-2</c:v>
                </c:pt>
                <c:pt idx="5">
                  <c:v>3.0400000000000021E-2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03574912"/>
        <c:axId val="103588992"/>
      </c:barChart>
      <c:catAx>
        <c:axId val="10357491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03588992"/>
        <c:crosses val="autoZero"/>
        <c:auto val="1"/>
        <c:lblAlgn val="ctr"/>
        <c:lblOffset val="100"/>
        <c:noMultiLvlLbl val="0"/>
      </c:catAx>
      <c:valAx>
        <c:axId val="10358899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10357491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30150656781826"/>
          <c:y val="0.12383526351018567"/>
          <c:w val="0.94180988158202972"/>
          <c:h val="0.62853209734658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608E-3"/>
                  <c:y val="2.78648585079533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3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Sheet1!$A$3:$A$5</c:f>
              <c:strCache>
                <c:ptCount val="3"/>
                <c:pt idx="0">
                  <c:v>Very Familiar</c:v>
                </c:pt>
                <c:pt idx="1">
                  <c:v>Somewhat Familiar</c:v>
                </c:pt>
                <c:pt idx="2">
                  <c:v>Not at all Familiar</c:v>
                </c:pt>
              </c:strCache>
            </c:strRef>
          </c:cat>
          <c:val>
            <c:numRef>
              <c:f>Sheet1!$B$3:$B$5</c:f>
              <c:numCache>
                <c:formatCode>0%</c:formatCode>
                <c:ptCount val="3"/>
                <c:pt idx="0">
                  <c:v>7.0000000000000021E-2</c:v>
                </c:pt>
                <c:pt idx="1">
                  <c:v>0.3000000000000001</c:v>
                </c:pt>
                <c:pt idx="2">
                  <c:v>0.63000000000000023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6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1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608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3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3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Sheet1!$A$3:$A$5</c:f>
              <c:strCache>
                <c:ptCount val="3"/>
                <c:pt idx="0">
                  <c:v>Very Familiar</c:v>
                </c:pt>
                <c:pt idx="1">
                  <c:v>Somewhat Familiar</c:v>
                </c:pt>
                <c:pt idx="2">
                  <c:v>Not at all Familiar</c:v>
                </c:pt>
              </c:strCache>
            </c:strRef>
          </c:cat>
          <c:val>
            <c:numRef>
              <c:f>Sheet1!$C$3:$C$5</c:f>
              <c:numCache>
                <c:formatCode>0%</c:formatCode>
                <c:ptCount val="3"/>
                <c:pt idx="0">
                  <c:v>0.11</c:v>
                </c:pt>
                <c:pt idx="1">
                  <c:v>0.35000000000000009</c:v>
                </c:pt>
                <c:pt idx="2">
                  <c:v>0.54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6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Sheet1!$A$3:$A$5</c:f>
              <c:strCache>
                <c:ptCount val="3"/>
                <c:pt idx="0">
                  <c:v>Very Familiar</c:v>
                </c:pt>
                <c:pt idx="1">
                  <c:v>Somewhat Familiar</c:v>
                </c:pt>
                <c:pt idx="2">
                  <c:v>Not at all Familiar</c:v>
                </c:pt>
              </c:strCache>
            </c:strRef>
          </c:cat>
          <c:val>
            <c:numRef>
              <c:f>Sheet1!$D$3:$D$5</c:f>
              <c:numCache>
                <c:formatCode>0%</c:formatCode>
                <c:ptCount val="3"/>
                <c:pt idx="0">
                  <c:v>0</c:v>
                </c:pt>
                <c:pt idx="1">
                  <c:v>0.34</c:v>
                </c:pt>
                <c:pt idx="2">
                  <c:v>0.66000000000000025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034688"/>
        <c:axId val="150069248"/>
      </c:barChart>
      <c:catAx>
        <c:axId val="150034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069248"/>
        <c:crosses val="autoZero"/>
        <c:auto val="1"/>
        <c:lblAlgn val="ctr"/>
        <c:lblOffset val="100"/>
        <c:noMultiLvlLbl val="0"/>
      </c:catAx>
      <c:valAx>
        <c:axId val="150069248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0346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556779391307832E-3"/>
          <c:y val="0.91447501488799277"/>
          <c:w val="0.99444322060869261"/>
          <c:h val="6.9499384564867442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30150656781826"/>
          <c:y val="0.1238352635101857"/>
          <c:w val="0.94180988158202972"/>
          <c:h val="0.62853209734658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643E-3"/>
                  <c:y val="2.78648585079533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Sheet1!$B$3:$B$4</c:f>
              <c:numCache>
                <c:formatCode>0%</c:formatCode>
                <c:ptCount val="2"/>
                <c:pt idx="0">
                  <c:v>0.62000000000000022</c:v>
                </c:pt>
                <c:pt idx="1">
                  <c:v>0.38000000000000012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6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1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643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Sheet1!$C$3:$C$4</c:f>
              <c:numCache>
                <c:formatCode>0%</c:formatCode>
                <c:ptCount val="2"/>
                <c:pt idx="0">
                  <c:v>0.61000000000000021</c:v>
                </c:pt>
                <c:pt idx="1">
                  <c:v>0.34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0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Sheet1!$D$3:$D$4</c:f>
              <c:numCache>
                <c:formatCode>0%</c:formatCode>
                <c:ptCount val="2"/>
                <c:pt idx="0">
                  <c:v>0.54</c:v>
                </c:pt>
                <c:pt idx="1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087552"/>
        <c:axId val="150089088"/>
      </c:barChart>
      <c:catAx>
        <c:axId val="150087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089088"/>
        <c:crosses val="autoZero"/>
        <c:auto val="1"/>
        <c:lblAlgn val="ctr"/>
        <c:lblOffset val="100"/>
        <c:noMultiLvlLbl val="0"/>
      </c:catAx>
      <c:valAx>
        <c:axId val="150089088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0087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1212998303933952E-3"/>
          <c:y val="0.8767919220244178"/>
          <c:w val="0.99444322060869261"/>
          <c:h val="6.9499384564867442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30150656781826"/>
          <c:y val="0.12383526351018569"/>
          <c:w val="0.94180988158202972"/>
          <c:h val="0.62853209734658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625E-3"/>
                  <c:y val="2.78648585079533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39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Refrigerator Recycling</c:v>
                </c:pt>
                <c:pt idx="1">
                  <c:v>Lighting</c:v>
                </c:pt>
                <c:pt idx="2">
                  <c:v>Power Saver</c:v>
                </c:pt>
                <c:pt idx="3">
                  <c:v>Easy Savings</c:v>
                </c:pt>
              </c:strCache>
            </c:strRef>
          </c:cat>
          <c:val>
            <c:numRef>
              <c:f>Sheet1!$B$3:$B$6</c:f>
              <c:numCache>
                <c:formatCode>0%</c:formatCode>
                <c:ptCount val="4"/>
                <c:pt idx="0">
                  <c:v>0.88</c:v>
                </c:pt>
                <c:pt idx="1">
                  <c:v>0.23</c:v>
                </c:pt>
                <c:pt idx="2">
                  <c:v>0.19</c:v>
                </c:pt>
                <c:pt idx="3">
                  <c:v>0.14000000000000001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14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625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39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39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Refrigerator Recycling</c:v>
                </c:pt>
                <c:pt idx="1">
                  <c:v>Lighting</c:v>
                </c:pt>
                <c:pt idx="2">
                  <c:v>Power Saver</c:v>
                </c:pt>
                <c:pt idx="3">
                  <c:v>Easy Savings</c:v>
                </c:pt>
              </c:strCache>
            </c:strRef>
          </c:cat>
          <c:val>
            <c:numRef>
              <c:f>Sheet1!$C$3:$C$6</c:f>
              <c:numCache>
                <c:formatCode>0%</c:formatCode>
                <c:ptCount val="4"/>
                <c:pt idx="0">
                  <c:v>0.82000000000000017</c:v>
                </c:pt>
                <c:pt idx="1">
                  <c:v>0.37000000000000011</c:v>
                </c:pt>
                <c:pt idx="2">
                  <c:v>0.18000000000000005</c:v>
                </c:pt>
                <c:pt idx="3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55258461362582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Refrigerator Recycling</c:v>
                </c:pt>
                <c:pt idx="1">
                  <c:v>Lighting</c:v>
                </c:pt>
                <c:pt idx="2">
                  <c:v>Power Saver</c:v>
                </c:pt>
                <c:pt idx="3">
                  <c:v>Easy Savings</c:v>
                </c:pt>
              </c:strCache>
            </c:strRef>
          </c:cat>
          <c:val>
            <c:numRef>
              <c:f>Sheet1!$D$3:$D$6</c:f>
              <c:numCache>
                <c:formatCode>0%</c:formatCode>
                <c:ptCount val="4"/>
                <c:pt idx="0">
                  <c:v>0.9</c:v>
                </c:pt>
                <c:pt idx="1">
                  <c:v>0.3600000000000001</c:v>
                </c:pt>
                <c:pt idx="2">
                  <c:v>0.24000000000000005</c:v>
                </c:pt>
                <c:pt idx="3">
                  <c:v>0.35000000000000009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288832"/>
        <c:axId val="151315200"/>
      </c:barChart>
      <c:catAx>
        <c:axId val="151288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315200"/>
        <c:crosses val="autoZero"/>
        <c:auto val="1"/>
        <c:lblAlgn val="ctr"/>
        <c:lblOffset val="100"/>
        <c:noMultiLvlLbl val="0"/>
      </c:catAx>
      <c:valAx>
        <c:axId val="151315200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2888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67180849915211849"/>
          <c:y val="0.19394474004544646"/>
          <c:w val="0.26850308985017562"/>
          <c:h val="0.1435264675966362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2.0000000000000007E-2</c:v>
                </c:pt>
                <c:pt idx="1">
                  <c:v>0.98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39404188020343"/>
          <c:y val="2.5452028007930821E-2"/>
          <c:w val="0.83088994789134651"/>
          <c:h val="0.770147159550448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686E-3"/>
                  <c:y val="2.7864858507953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5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Independent/ Off the grid</c:v>
                </c:pt>
                <c:pt idx="1">
                  <c:v>Help environment</c:v>
                </c:pt>
                <c:pt idx="2">
                  <c:v>Save money</c:v>
                </c:pt>
                <c:pt idx="3">
                  <c:v>Protection from rate increases</c:v>
                </c:pt>
                <c:pt idx="4">
                  <c:v>Tax credits/ incentives</c:v>
                </c:pt>
              </c:strCache>
            </c:strRef>
          </c:cat>
          <c:val>
            <c:numRef>
              <c:f>Sheet1!$B$3:$B$7</c:f>
              <c:numCache>
                <c:formatCode>0%</c:formatCode>
                <c:ptCount val="5"/>
                <c:pt idx="0">
                  <c:v>0.34</c:v>
                </c:pt>
                <c:pt idx="1">
                  <c:v>0.66000000000000025</c:v>
                </c:pt>
                <c:pt idx="2">
                  <c:v>0.62000000000000022</c:v>
                </c:pt>
                <c:pt idx="3">
                  <c:v>0.33000000000000013</c:v>
                </c:pt>
                <c:pt idx="4">
                  <c:v>0.7300000000000002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667072"/>
        <c:axId val="151668608"/>
      </c:barChart>
      <c:catAx>
        <c:axId val="1516670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1668608"/>
        <c:crosses val="autoZero"/>
        <c:auto val="1"/>
        <c:lblAlgn val="ctr"/>
        <c:lblOffset val="100"/>
        <c:noMultiLvlLbl val="0"/>
      </c:catAx>
      <c:valAx>
        <c:axId val="151668608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667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37152775559462"/>
          <c:y val="0.16606503156700061"/>
          <c:w val="0.94180988158202972"/>
          <c:h val="0.628532097346586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66E-3"/>
                  <c:y val="2.78648585079533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48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Sheet1!$B$3:$B$4</c:f>
              <c:numCache>
                <c:formatCode>0%</c:formatCode>
                <c:ptCount val="2"/>
                <c:pt idx="0">
                  <c:v>0.18000000000000005</c:v>
                </c:pt>
                <c:pt idx="1">
                  <c:v>0.82000000000000017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18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66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48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48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Sheet1!$C$3:$C$4</c:f>
              <c:numCache>
                <c:formatCode>0%</c:formatCode>
                <c:ptCount val="2"/>
                <c:pt idx="0">
                  <c:v>0.17</c:v>
                </c:pt>
                <c:pt idx="1">
                  <c:v>0.83000000000000018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0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Sheet1!$D$3:$D$4</c:f>
              <c:numCache>
                <c:formatCode>0%</c:formatCode>
                <c:ptCount val="2"/>
                <c:pt idx="0">
                  <c:v>0.21000000000000005</c:v>
                </c:pt>
                <c:pt idx="1">
                  <c:v>0.79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709568"/>
        <c:axId val="151711104"/>
      </c:barChart>
      <c:catAx>
        <c:axId val="151709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711104"/>
        <c:crosses val="autoZero"/>
        <c:auto val="1"/>
        <c:lblAlgn val="ctr"/>
        <c:lblOffset val="100"/>
        <c:noMultiLvlLbl val="0"/>
      </c:catAx>
      <c:valAx>
        <c:axId val="15171110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709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84480850056634"/>
          <c:y val="1.0758716393558906E-2"/>
          <c:w val="0.23903393932166253"/>
          <c:h val="0.176481476555295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30150656781826"/>
          <c:y val="0.12383526351018576"/>
          <c:w val="0.94180988158202972"/>
          <c:h val="0.628532097346587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729E-3"/>
                  <c:y val="2.7864858507953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6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Price</c:v>
                </c:pt>
                <c:pt idx="1">
                  <c:v>Too much shade</c:v>
                </c:pt>
                <c:pt idx="2">
                  <c:v>Structural Issues</c:v>
                </c:pt>
                <c:pt idx="3">
                  <c:v>Other</c:v>
                </c:pt>
              </c:strCache>
            </c:strRef>
          </c:cat>
          <c:val>
            <c:numRef>
              <c:f>Sheet1!$B$3:$B$6</c:f>
              <c:numCache>
                <c:formatCode>0%</c:formatCode>
                <c:ptCount val="4"/>
                <c:pt idx="0">
                  <c:v>0.4200000000000001</c:v>
                </c:pt>
                <c:pt idx="1">
                  <c:v>1.0000000000000004E-2</c:v>
                </c:pt>
                <c:pt idx="2">
                  <c:v>6.0000000000000019E-2</c:v>
                </c:pt>
                <c:pt idx="3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24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729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6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6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Price</c:v>
                </c:pt>
                <c:pt idx="1">
                  <c:v>Too much shade</c:v>
                </c:pt>
                <c:pt idx="2">
                  <c:v>Structural Issues</c:v>
                </c:pt>
                <c:pt idx="3">
                  <c:v>Other</c:v>
                </c:pt>
              </c:strCache>
            </c:strRef>
          </c:cat>
          <c:val>
            <c:numRef>
              <c:f>Sheet1!$C$3:$C$6</c:f>
              <c:numCache>
                <c:formatCode>0%</c:formatCode>
                <c:ptCount val="4"/>
                <c:pt idx="0">
                  <c:v>0.19</c:v>
                </c:pt>
                <c:pt idx="1">
                  <c:v>1.0000000000000004E-2</c:v>
                </c:pt>
                <c:pt idx="2">
                  <c:v>4.0000000000000015E-2</c:v>
                </c:pt>
                <c:pt idx="3">
                  <c:v>0.37000000000000011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2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Price</c:v>
                </c:pt>
                <c:pt idx="1">
                  <c:v>Too much shade</c:v>
                </c:pt>
                <c:pt idx="2">
                  <c:v>Structural Issues</c:v>
                </c:pt>
                <c:pt idx="3">
                  <c:v>Other</c:v>
                </c:pt>
              </c:strCache>
            </c:strRef>
          </c:cat>
          <c:val>
            <c:numRef>
              <c:f>Sheet1!$D$3:$D$6</c:f>
              <c:numCache>
                <c:formatCode>0%</c:formatCode>
                <c:ptCount val="4"/>
                <c:pt idx="0">
                  <c:v>0.37000000000000011</c:v>
                </c:pt>
                <c:pt idx="1">
                  <c:v>0</c:v>
                </c:pt>
                <c:pt idx="2">
                  <c:v>3.0000000000000002E-2</c:v>
                </c:pt>
                <c:pt idx="3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607936"/>
        <c:axId val="151617920"/>
      </c:barChart>
      <c:catAx>
        <c:axId val="151607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617920"/>
        <c:crosses val="autoZero"/>
        <c:auto val="1"/>
        <c:lblAlgn val="ctr"/>
        <c:lblOffset val="100"/>
        <c:noMultiLvlLbl val="0"/>
      </c:catAx>
      <c:valAx>
        <c:axId val="151617920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16079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8512798718745651"/>
          <c:y val="8.5448297498519413E-2"/>
          <c:w val="0.30855298900376915"/>
          <c:h val="0.1323044250756528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30150656781826"/>
          <c:y val="0.12383526351018576"/>
          <c:w val="0.94180988158202972"/>
          <c:h val="0.628532097346587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729E-3"/>
                  <c:y val="2.7864858507953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6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Sheet1!$A$3:$A$9</c:f>
              <c:strCache>
                <c:ptCount val="7"/>
                <c:pt idx="0">
                  <c:v>Less than $15,000</c:v>
                </c:pt>
                <c:pt idx="1">
                  <c:v>$15,001 - $30,000</c:v>
                </c:pt>
                <c:pt idx="2">
                  <c:v>$30,001 - $50,000</c:v>
                </c:pt>
                <c:pt idx="3">
                  <c:v>$50,001 - $75,000</c:v>
                </c:pt>
                <c:pt idx="4">
                  <c:v>$75,001 - $100,000</c:v>
                </c:pt>
                <c:pt idx="5">
                  <c:v>$100,001 - $250,000</c:v>
                </c:pt>
                <c:pt idx="6">
                  <c:v>More than $250,000</c:v>
                </c:pt>
              </c:strCache>
            </c:strRef>
          </c:cat>
          <c:val>
            <c:numRef>
              <c:f>Sheet1!$B$3:$B$9</c:f>
              <c:numCache>
                <c:formatCode>0%</c:formatCode>
                <c:ptCount val="7"/>
                <c:pt idx="0">
                  <c:v>0.10059999999999998</c:v>
                </c:pt>
                <c:pt idx="1">
                  <c:v>0.18610000000000004</c:v>
                </c:pt>
                <c:pt idx="2">
                  <c:v>0.23640000000000014</c:v>
                </c:pt>
                <c:pt idx="3">
                  <c:v>0.16139999999999999</c:v>
                </c:pt>
                <c:pt idx="4">
                  <c:v>0.1636</c:v>
                </c:pt>
                <c:pt idx="5">
                  <c:v>0.13880000000000001</c:v>
                </c:pt>
                <c:pt idx="6">
                  <c:v>1.2999999999999998E-2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24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729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6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6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Sheet1!$A$3:$A$9</c:f>
              <c:strCache>
                <c:ptCount val="7"/>
                <c:pt idx="0">
                  <c:v>Less than $15,000</c:v>
                </c:pt>
                <c:pt idx="1">
                  <c:v>$15,001 - $30,000</c:v>
                </c:pt>
                <c:pt idx="2">
                  <c:v>$30,001 - $50,000</c:v>
                </c:pt>
                <c:pt idx="3">
                  <c:v>$50,001 - $75,000</c:v>
                </c:pt>
                <c:pt idx="4">
                  <c:v>$75,001 - $100,000</c:v>
                </c:pt>
                <c:pt idx="5">
                  <c:v>$100,001 - $250,000</c:v>
                </c:pt>
                <c:pt idx="6">
                  <c:v>More than $250,000</c:v>
                </c:pt>
              </c:strCache>
            </c:strRef>
          </c:cat>
          <c:val>
            <c:numRef>
              <c:f>Sheet1!$C$3:$C$9</c:f>
              <c:numCache>
                <c:formatCode>0%</c:formatCode>
                <c:ptCount val="7"/>
                <c:pt idx="0">
                  <c:v>0.12570000000000001</c:v>
                </c:pt>
                <c:pt idx="1">
                  <c:v>0.16089999999999999</c:v>
                </c:pt>
                <c:pt idx="2">
                  <c:v>0.21640000000000018</c:v>
                </c:pt>
                <c:pt idx="3">
                  <c:v>0.22570000000000001</c:v>
                </c:pt>
                <c:pt idx="4">
                  <c:v>0.17219999999999999</c:v>
                </c:pt>
                <c:pt idx="5">
                  <c:v>9.9300000000000041E-2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2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Sheet1!$A$3:$A$9</c:f>
              <c:strCache>
                <c:ptCount val="7"/>
                <c:pt idx="0">
                  <c:v>Less than $15,000</c:v>
                </c:pt>
                <c:pt idx="1">
                  <c:v>$15,001 - $30,000</c:v>
                </c:pt>
                <c:pt idx="2">
                  <c:v>$30,001 - $50,000</c:v>
                </c:pt>
                <c:pt idx="3">
                  <c:v>$50,001 - $75,000</c:v>
                </c:pt>
                <c:pt idx="4">
                  <c:v>$75,001 - $100,000</c:v>
                </c:pt>
                <c:pt idx="5">
                  <c:v>$100,001 - $250,000</c:v>
                </c:pt>
                <c:pt idx="6">
                  <c:v>More than $250,000</c:v>
                </c:pt>
              </c:strCache>
            </c:strRef>
          </c:cat>
          <c:val>
            <c:numRef>
              <c:f>Sheet1!$D$3:$D$9</c:f>
              <c:numCache>
                <c:formatCode>0%</c:formatCode>
                <c:ptCount val="7"/>
                <c:pt idx="0">
                  <c:v>0.24090000000000014</c:v>
                </c:pt>
                <c:pt idx="1">
                  <c:v>0.36000000000000026</c:v>
                </c:pt>
                <c:pt idx="2">
                  <c:v>0.17610000000000001</c:v>
                </c:pt>
                <c:pt idx="3">
                  <c:v>9.3300000000000063E-2</c:v>
                </c:pt>
                <c:pt idx="4">
                  <c:v>9.3300000000000063E-2</c:v>
                </c:pt>
                <c:pt idx="5">
                  <c:v>3.1000000000000021E-2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263744"/>
        <c:axId val="113265280"/>
      </c:barChart>
      <c:catAx>
        <c:axId val="113263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265280"/>
        <c:crosses val="autoZero"/>
        <c:auto val="1"/>
        <c:lblAlgn val="ctr"/>
        <c:lblOffset val="100"/>
        <c:noMultiLvlLbl val="0"/>
      </c:catAx>
      <c:valAx>
        <c:axId val="113265280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263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62152085474551688"/>
          <c:y val="0.10805811534211646"/>
          <c:w val="0.30918343710782137"/>
          <c:h val="0.1323044250756528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Single Family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0.58919999999999972</c:v>
                </c:pt>
                <c:pt idx="1">
                  <c:v>0.41080000000000011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06071001668606"/>
          <c:y val="3.7504368380258002E-2"/>
          <c:w val="0.83088994789134651"/>
          <c:h val="0.770147159550448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747E-3"/>
                  <c:y val="2.7864858507953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6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4 year college</c:v>
                </c:pt>
                <c:pt idx="1">
                  <c:v>Graduate Degree</c:v>
                </c:pt>
              </c:strCache>
            </c:strRef>
          </c:cat>
          <c:val>
            <c:numRef>
              <c:f>Sheet1!$B$3:$B$4</c:f>
              <c:numCache>
                <c:formatCode>0%</c:formatCode>
                <c:ptCount val="2"/>
                <c:pt idx="0">
                  <c:v>0.25440000000000002</c:v>
                </c:pt>
                <c:pt idx="1">
                  <c:v>0.21840000000000023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4 year college</c:v>
                </c:pt>
                <c:pt idx="1">
                  <c:v>Graduate Degree</c:v>
                </c:pt>
              </c:strCache>
            </c:strRef>
          </c:cat>
          <c:val>
            <c:numRef>
              <c:f>Sheet1!$C$3:$C$4</c:f>
              <c:numCache>
                <c:formatCode>0%</c:formatCode>
                <c:ptCount val="2"/>
                <c:pt idx="0">
                  <c:v>0.31930000000000042</c:v>
                </c:pt>
                <c:pt idx="1">
                  <c:v>0.30660000000000026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4 year college</c:v>
                </c:pt>
                <c:pt idx="1">
                  <c:v>Graduate Degree</c:v>
                </c:pt>
              </c:strCache>
            </c:strRef>
          </c:cat>
          <c:val>
            <c:numRef>
              <c:f>Sheet1!$D$3:$D$4</c:f>
              <c:numCache>
                <c:formatCode>0%</c:formatCode>
                <c:ptCount val="2"/>
                <c:pt idx="0">
                  <c:v>8.8100000000000067E-2</c:v>
                </c:pt>
                <c:pt idx="1">
                  <c:v>2.9100000000000001E-2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987200"/>
        <c:axId val="117988736"/>
      </c:barChart>
      <c:catAx>
        <c:axId val="117987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7988736"/>
        <c:crosses val="autoZero"/>
        <c:auto val="1"/>
        <c:lblAlgn val="ctr"/>
        <c:lblOffset val="100"/>
        <c:noMultiLvlLbl val="0"/>
      </c:catAx>
      <c:valAx>
        <c:axId val="117988736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7987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16871614140957"/>
          <c:y val="8.1592920815886705E-2"/>
          <c:w val="0.21021952070033822"/>
          <c:h val="0.174239830659873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0330150656781826"/>
          <c:y val="0.12383526351018571"/>
          <c:w val="0.94180988158202972"/>
          <c:h val="0.742223707730130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66E-3"/>
                  <c:y val="2.78648585079533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48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18 - 25</c:v>
                </c:pt>
                <c:pt idx="1">
                  <c:v>25-44</c:v>
                </c:pt>
                <c:pt idx="2">
                  <c:v>45-64</c:v>
                </c:pt>
                <c:pt idx="3">
                  <c:v>over 65</c:v>
                </c:pt>
              </c:strCache>
            </c:strRef>
          </c:cat>
          <c:val>
            <c:numRef>
              <c:f>Sheet1!$B$3:$B$6</c:f>
              <c:numCache>
                <c:formatCode>0%</c:formatCode>
                <c:ptCount val="4"/>
                <c:pt idx="0">
                  <c:v>1.0000000000000005E-2</c:v>
                </c:pt>
                <c:pt idx="1">
                  <c:v>0.12690000000000001</c:v>
                </c:pt>
                <c:pt idx="2">
                  <c:v>0.45500000000000002</c:v>
                </c:pt>
                <c:pt idx="3">
                  <c:v>0.40460000000000002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18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345668883885E-3"/>
                  <c:y val="-4.3862115328755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48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48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18 - 25</c:v>
                </c:pt>
                <c:pt idx="1">
                  <c:v>25-44</c:v>
                </c:pt>
                <c:pt idx="2">
                  <c:v>45-64</c:v>
                </c:pt>
                <c:pt idx="3">
                  <c:v>over 65</c:v>
                </c:pt>
              </c:strCache>
            </c:strRef>
          </c:cat>
          <c:val>
            <c:numRef>
              <c:f>Sheet1!$C$3:$C$6</c:f>
              <c:numCache>
                <c:formatCode>0%</c:formatCode>
                <c:ptCount val="4"/>
                <c:pt idx="0">
                  <c:v>3.0599999999999999E-2</c:v>
                </c:pt>
                <c:pt idx="1">
                  <c:v>0.2656</c:v>
                </c:pt>
                <c:pt idx="2">
                  <c:v>0.35190000000000032</c:v>
                </c:pt>
                <c:pt idx="3">
                  <c:v>0.35190000000000032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0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Sheet1!$A$3:$A$6</c:f>
              <c:strCache>
                <c:ptCount val="4"/>
                <c:pt idx="0">
                  <c:v>18 - 25</c:v>
                </c:pt>
                <c:pt idx="1">
                  <c:v>25-44</c:v>
                </c:pt>
                <c:pt idx="2">
                  <c:v>45-64</c:v>
                </c:pt>
                <c:pt idx="3">
                  <c:v>over 65</c:v>
                </c:pt>
              </c:strCache>
            </c:strRef>
          </c:cat>
          <c:val>
            <c:numRef>
              <c:f>Sheet1!$D$3:$D$6</c:f>
              <c:numCache>
                <c:formatCode>0%</c:formatCode>
                <c:ptCount val="4"/>
                <c:pt idx="0">
                  <c:v>5.9600000000000014E-2</c:v>
                </c:pt>
                <c:pt idx="1">
                  <c:v>0.10270000000000007</c:v>
                </c:pt>
                <c:pt idx="2">
                  <c:v>0.49300000000000033</c:v>
                </c:pt>
                <c:pt idx="3">
                  <c:v>0.34480000000000027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902720"/>
        <c:axId val="117933184"/>
      </c:barChart>
      <c:catAx>
        <c:axId val="117902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7933184"/>
        <c:crosses val="autoZero"/>
        <c:auto val="1"/>
        <c:lblAlgn val="ctr"/>
        <c:lblOffset val="100"/>
        <c:noMultiLvlLbl val="0"/>
      </c:catAx>
      <c:valAx>
        <c:axId val="11793318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790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35093796357833"/>
          <c:y val="0.12383526351018574"/>
          <c:w val="0.88064906203642279"/>
          <c:h val="0.62853209734658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Single 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9.4136110933353365E-3"/>
                  <c:y val="-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2757407288902712E-3"/>
                  <c:y val="2.78648585079533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1.114594340318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4136110933353365E-3"/>
                  <c:y val="5.10849837931565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Employed full time</c:v>
                </c:pt>
                <c:pt idx="1">
                  <c:v>Employed part time</c:v>
                </c:pt>
                <c:pt idx="2">
                  <c:v>Full time student</c:v>
                </c:pt>
                <c:pt idx="3">
                  <c:v>Retired</c:v>
                </c:pt>
                <c:pt idx="4">
                  <c:v>Unemployed</c:v>
                </c:pt>
              </c:strCache>
            </c:strRef>
          </c:cat>
          <c:val>
            <c:numRef>
              <c:f>Sheet1!$B$3:$B$7</c:f>
              <c:numCache>
                <c:formatCode>0%</c:formatCode>
                <c:ptCount val="5"/>
                <c:pt idx="0">
                  <c:v>0.38770000000000032</c:v>
                </c:pt>
                <c:pt idx="1">
                  <c:v>8.5500000000000048E-2</c:v>
                </c:pt>
                <c:pt idx="2">
                  <c:v>1.0200000000000001E-2</c:v>
                </c:pt>
                <c:pt idx="3">
                  <c:v>0.45550000000000002</c:v>
                </c:pt>
                <c:pt idx="4">
                  <c:v>6.1100000000000002E-2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Multi-Family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378703644451252E-3"/>
                  <c:y val="5.57297170159067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068055466676683E-3"/>
                  <c:y val="-2.554249189657822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2757407288902712E-3"/>
                  <c:y val="-1.67189151047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7068055466676683E-3"/>
                  <c:y val="2.78648585079533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41361109333533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84467591111278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068055466676683E-3"/>
                  <c:y val="5.10849837931565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7068055466676683E-3"/>
                  <c:y val="-5.10849837931565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Employed full time</c:v>
                </c:pt>
                <c:pt idx="1">
                  <c:v>Employed part time</c:v>
                </c:pt>
                <c:pt idx="2">
                  <c:v>Full time student</c:v>
                </c:pt>
                <c:pt idx="3">
                  <c:v>Retired</c:v>
                </c:pt>
                <c:pt idx="4">
                  <c:v>Unemployed</c:v>
                </c:pt>
              </c:strCache>
            </c:strRef>
          </c:cat>
          <c:val>
            <c:numRef>
              <c:f>Sheet1!$C$3:$C$7</c:f>
              <c:numCache>
                <c:formatCode>0%</c:formatCode>
                <c:ptCount val="5"/>
                <c:pt idx="0">
                  <c:v>0.5625</c:v>
                </c:pt>
                <c:pt idx="1">
                  <c:v>9.0500000000000067E-2</c:v>
                </c:pt>
                <c:pt idx="2">
                  <c:v>4.02E-2</c:v>
                </c:pt>
                <c:pt idx="3">
                  <c:v>0.28500000000000025</c:v>
                </c:pt>
                <c:pt idx="4">
                  <c:v>2.1700000000000001E-2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Mobile Home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92475734757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777427204272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92499201252933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84998402505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Sheet1!$A$3:$A$7</c:f>
              <c:strCache>
                <c:ptCount val="5"/>
                <c:pt idx="0">
                  <c:v>Employed full time</c:v>
                </c:pt>
                <c:pt idx="1">
                  <c:v>Employed part time</c:v>
                </c:pt>
                <c:pt idx="2">
                  <c:v>Full time student</c:v>
                </c:pt>
                <c:pt idx="3">
                  <c:v>Retired</c:v>
                </c:pt>
                <c:pt idx="4">
                  <c:v>Unemployed</c:v>
                </c:pt>
              </c:strCache>
            </c:strRef>
          </c:cat>
          <c:val>
            <c:numRef>
              <c:f>Sheet1!$D$3:$D$7</c:f>
              <c:numCache>
                <c:formatCode>0%</c:formatCode>
                <c:ptCount val="5"/>
                <c:pt idx="0">
                  <c:v>0.37420000000000025</c:v>
                </c:pt>
                <c:pt idx="1">
                  <c:v>0.1333</c:v>
                </c:pt>
                <c:pt idx="2">
                  <c:v>0</c:v>
                </c:pt>
                <c:pt idx="3">
                  <c:v>0.36080000000000034</c:v>
                </c:pt>
                <c:pt idx="4">
                  <c:v>0.13170000000000001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963776"/>
        <c:axId val="125637376"/>
      </c:barChart>
      <c:catAx>
        <c:axId val="117963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5637376"/>
        <c:crosses val="autoZero"/>
        <c:auto val="1"/>
        <c:lblAlgn val="ctr"/>
        <c:lblOffset val="100"/>
        <c:noMultiLvlLbl val="0"/>
      </c:catAx>
      <c:valAx>
        <c:axId val="125637376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79637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0758007110660741"/>
          <c:y val="0.13569233715095741"/>
          <c:w val="0.44787070556265546"/>
          <c:h val="0.1222556171451653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0.16776</cdr:x>
      <cdr:y>0.02581</cdr:y>
    </cdr:from>
    <cdr:to>
      <cdr:x>0.88074</cdr:x>
      <cdr:y>0.09907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6364" y="122702"/>
          <a:ext cx="3256997" cy="348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chemeClr val="bg2"/>
              </a:solidFill>
            </a:rPr>
            <a:t>Segments by Housing Type</a:t>
          </a:r>
          <a:endParaRPr lang="en-US" sz="1600" b="1" dirty="0">
            <a:solidFill>
              <a:schemeClr val="bg2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Type of TVs In Home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Computer Equipment in Home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Average Number Computer Equipment Per Home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Equipment in Home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Equipment Owned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Actions Taken Since Home Was Built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0.16057</cdr:x>
      <cdr:y>0.04574</cdr:y>
    </cdr:from>
    <cdr:to>
      <cdr:x>0.71065</cdr:x>
      <cdr:y>0.09965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9565" y="221661"/>
          <a:ext cx="3013166" cy="261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bg2"/>
              </a:solidFill>
            </a:rPr>
            <a:t>Added Insulation Since Home Was Built</a:t>
          </a:r>
          <a:endParaRPr lang="en-US" sz="1400" b="1" dirty="0">
            <a:solidFill>
              <a:schemeClr val="bg2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B8BEC2F4-71E2-4B2A-8DEF-C8AD9D6B9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69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EC6DCDCF-3011-43F5-95CB-D48649744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7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4"/>
          <p:cNvSpPr>
            <a:spLocks noChangeArrowheads="1"/>
          </p:cNvSpPr>
          <p:nvPr userDrawn="1"/>
        </p:nvSpPr>
        <p:spPr bwMode="auto">
          <a:xfrm>
            <a:off x="260350" y="257175"/>
            <a:ext cx="8631238" cy="6342063"/>
          </a:xfrm>
          <a:prstGeom prst="roundRect">
            <a:avLst>
              <a:gd name="adj" fmla="val 3556"/>
            </a:avLst>
          </a:prstGeom>
          <a:noFill/>
          <a:ln w="9525">
            <a:solidFill>
              <a:srgbClr val="99B1C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3757613"/>
            <a:ext cx="5549900" cy="534987"/>
          </a:xfrm>
        </p:spPr>
        <p:txBody>
          <a:bodyPr lIns="182880" anchor="b"/>
          <a:lstStyle>
            <a:lvl1pPr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400550"/>
            <a:ext cx="5543550" cy="527050"/>
          </a:xfrm>
          <a:ln algn="ctr"/>
        </p:spPr>
        <p:txBody>
          <a:bodyPr lIns="182880" anchor="ctr"/>
          <a:lstStyle>
            <a:lvl1pPr marL="0" indent="0">
              <a:lnSpc>
                <a:spcPct val="90000"/>
              </a:lnSpc>
              <a:spcBef>
                <a:spcPct val="0"/>
              </a:spcBef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18288"/>
            <a:ext cx="2895600" cy="2238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68489" y="6196084"/>
            <a:ext cx="1378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747198" y="4981575"/>
            <a:ext cx="5567363" cy="39564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82880" tIns="0" rIns="0" bIns="0" numCol="1" anchor="ctr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May 13, 2010</a:t>
            </a:r>
            <a:endParaRPr lang="en-US" dirty="0"/>
          </a:p>
        </p:txBody>
      </p:sp>
      <p:pic>
        <p:nvPicPr>
          <p:cNvPr id="13" name="Picture 3" descr="C:\Users\jfrenkle\Desktop\Opus Design\EnernNOC\PPT presentation\images\EnerNOClogo_BlueTag-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2094" y="6199093"/>
            <a:ext cx="1314593" cy="267913"/>
          </a:xfrm>
          <a:prstGeom prst="rect">
            <a:avLst/>
          </a:prstGeom>
          <a:noFill/>
        </p:spPr>
      </p:pic>
      <p:pic>
        <p:nvPicPr>
          <p:cNvPr id="15" name="Picture 14" descr="UUG_stacked_large_2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169544" y="1648094"/>
            <a:ext cx="4114800" cy="18192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ba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3451" y="1227138"/>
            <a:ext cx="5530637" cy="4754562"/>
          </a:xfrm>
        </p:spPr>
        <p:txBody>
          <a:bodyPr/>
          <a:lstStyle>
            <a:lvl1pPr marL="0" indent="0">
              <a:lnSpc>
                <a:spcPct val="100000"/>
              </a:lnSpc>
              <a:defRPr/>
            </a:lvl1pPr>
            <a:lvl2pPr marL="347663" indent="-238125">
              <a:defRPr/>
            </a:lvl2pPr>
            <a:lvl3pPr marL="627063" indent="-277813">
              <a:defRPr/>
            </a:lvl3pPr>
            <a:lvl4pPr marL="862013" indent="-223838">
              <a:defRPr/>
            </a:lvl4pPr>
            <a:lvl5pPr marL="1139825" indent="-233363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050" name="Picture 2" descr="C:\Users\jfrenkle\Desktop\Opus Design\EnernNOC\PPT presentation\images\circles-05.png"/>
          <p:cNvPicPr>
            <a:picLocks noChangeAspect="1" noChangeArrowheads="1"/>
          </p:cNvPicPr>
          <p:nvPr userDrawn="1"/>
        </p:nvPicPr>
        <p:blipFill>
          <a:blip r:embed="rId2" cstate="print"/>
          <a:srcRect l="45115"/>
          <a:stretch>
            <a:fillRect/>
          </a:stretch>
        </p:blipFill>
        <p:spPr bwMode="auto">
          <a:xfrm>
            <a:off x="259307" y="1985227"/>
            <a:ext cx="325865" cy="836613"/>
          </a:xfrm>
          <a:prstGeom prst="rect">
            <a:avLst/>
          </a:prstGeom>
          <a:noFill/>
        </p:spPr>
      </p:pic>
      <p:pic>
        <p:nvPicPr>
          <p:cNvPr id="2052" name="Picture 4" descr="C:\Users\jfrenkle\Desktop\Opus Design\EnernNOC\PPT presentation\images\circles-07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8593" y="5107058"/>
            <a:ext cx="566738" cy="923925"/>
          </a:xfrm>
          <a:prstGeom prst="rect">
            <a:avLst/>
          </a:prstGeom>
          <a:noFill/>
        </p:spPr>
      </p:pic>
      <p:pic>
        <p:nvPicPr>
          <p:cNvPr id="2053" name="Picture 5" descr="C:\Users\jfrenkle\Desktop\Opus Design\EnernNOC\PPT presentation\images\circles-04.png"/>
          <p:cNvPicPr>
            <a:picLocks noChangeAspect="1" noChangeArrowheads="1"/>
          </p:cNvPicPr>
          <p:nvPr userDrawn="1"/>
        </p:nvPicPr>
        <p:blipFill>
          <a:blip r:embed="rId4" cstate="print"/>
          <a:srcRect l="44893"/>
          <a:stretch>
            <a:fillRect/>
          </a:stretch>
        </p:blipFill>
        <p:spPr bwMode="auto">
          <a:xfrm>
            <a:off x="259307" y="1071704"/>
            <a:ext cx="335058" cy="887412"/>
          </a:xfrm>
          <a:prstGeom prst="rect">
            <a:avLst/>
          </a:prstGeom>
          <a:noFill/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832556" y="2510690"/>
            <a:ext cx="1992531" cy="3494348"/>
          </a:xfrm>
        </p:spPr>
        <p:txBody>
          <a:bodyPr/>
          <a:lstStyle>
            <a:lvl1pPr marL="6350" indent="-6350">
              <a:lnSpc>
                <a:spcPct val="100000"/>
              </a:lnSpc>
              <a:buNone/>
              <a:defRPr sz="1800" i="1">
                <a:solidFill>
                  <a:srgbClr val="A68806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29511" y="325438"/>
            <a:ext cx="7522915" cy="619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832513" y="1228299"/>
            <a:ext cx="1996412" cy="1159278"/>
          </a:xfrm>
        </p:spPr>
        <p:txBody>
          <a:bodyPr/>
          <a:lstStyle>
            <a:lvl1pPr>
              <a:buFont typeface="Arial" pitchFamily="34" charset="0"/>
              <a:buNone/>
              <a:defRPr sz="1100"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5086350" y="887103"/>
            <a:ext cx="3811990" cy="1841809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ED9E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000" smtClean="0">
              <a:solidFill>
                <a:srgbClr val="0041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AutoShape 11"/>
          <p:cNvSpPr>
            <a:spLocks noChangeArrowheads="1"/>
          </p:cNvSpPr>
          <p:nvPr userDrawn="1"/>
        </p:nvSpPr>
        <p:spPr bwMode="auto">
          <a:xfrm>
            <a:off x="260350" y="257175"/>
            <a:ext cx="8631238" cy="6342063"/>
          </a:xfrm>
          <a:prstGeom prst="roundRect">
            <a:avLst>
              <a:gd name="adj" fmla="val 3556"/>
            </a:avLst>
          </a:prstGeom>
          <a:noFill/>
          <a:ln w="9525">
            <a:solidFill>
              <a:srgbClr val="99B1C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000" smtClean="0">
              <a:solidFill>
                <a:srgbClr val="00417B"/>
              </a:solidFill>
            </a:endParaRPr>
          </a:p>
        </p:txBody>
      </p:sp>
      <p:sp>
        <p:nvSpPr>
          <p:cNvPr id="10" name="Line 18"/>
          <p:cNvSpPr>
            <a:spLocks noChangeShapeType="1"/>
          </p:cNvSpPr>
          <p:nvPr userDrawn="1"/>
        </p:nvSpPr>
        <p:spPr bwMode="auto">
          <a:xfrm>
            <a:off x="5086349" y="2726835"/>
            <a:ext cx="3805239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 sz="1000" baseline="0" smtClean="0">
              <a:solidFill>
                <a:srgbClr val="00417B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 rot="5400000">
            <a:off x="2336326" y="3855493"/>
            <a:ext cx="5500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818866" y="1187450"/>
            <a:ext cx="3698543" cy="2401888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04825" y="3711575"/>
            <a:ext cx="4394200" cy="532879"/>
          </a:xfrm>
        </p:spPr>
        <p:txBody>
          <a:bodyPr/>
          <a:lstStyle>
            <a:lvl1pPr marL="6350" indent="-6350" algn="ctr">
              <a:lnSpc>
                <a:spcPct val="100000"/>
              </a:lnSpc>
              <a:buFont typeface="Arial" pitchFamily="34" charset="0"/>
              <a:buNone/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2pPr>
            <a:lvl3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3pPr>
            <a:lvl4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4pPr>
            <a:lvl5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504825" y="4343400"/>
            <a:ext cx="4394200" cy="1729854"/>
          </a:xfrm>
        </p:spPr>
        <p:txBody>
          <a:bodyPr/>
          <a:lstStyle>
            <a:lvl1pPr marL="6350" indent="-6350" algn="ctr">
              <a:lnSpc>
                <a:spcPct val="100000"/>
              </a:lnSpc>
              <a:buFont typeface="Arial" pitchFamily="34" charset="0"/>
              <a:buNone/>
              <a:def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2pPr>
            <a:lvl3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3pPr>
            <a:lvl4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4pPr>
            <a:lvl5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5267893" y="1117979"/>
            <a:ext cx="3453026" cy="1256731"/>
          </a:xfrm>
        </p:spPr>
        <p:txBody>
          <a:bodyPr/>
          <a:lstStyle>
            <a:lvl1pPr marL="115888" indent="-115888" algn="l">
              <a:lnSpc>
                <a:spcPct val="100000"/>
              </a:lnSpc>
              <a:buFont typeface="Arial" pitchFamily="34" charset="0"/>
              <a:buNone/>
              <a:defRPr lang="en-US" sz="1450" b="1" kern="1200" dirty="0" smtClean="0">
                <a:solidFill>
                  <a:schemeClr val="accent6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2pPr>
            <a:lvl3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3pPr>
            <a:lvl4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4pPr>
            <a:lvl5pPr>
              <a:def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chnical 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267286" y="635305"/>
            <a:ext cx="4839286" cy="254462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ED9E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000" smtClean="0">
              <a:solidFill>
                <a:srgbClr val="0041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AutoShape 11"/>
          <p:cNvSpPr>
            <a:spLocks noChangeArrowheads="1"/>
          </p:cNvSpPr>
          <p:nvPr userDrawn="1"/>
        </p:nvSpPr>
        <p:spPr bwMode="auto">
          <a:xfrm>
            <a:off x="260350" y="257175"/>
            <a:ext cx="8631238" cy="6342063"/>
          </a:xfrm>
          <a:prstGeom prst="roundRect">
            <a:avLst>
              <a:gd name="adj" fmla="val 3556"/>
            </a:avLst>
          </a:prstGeom>
          <a:noFill/>
          <a:ln w="9525">
            <a:solidFill>
              <a:srgbClr val="99B1C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000" smtClean="0">
              <a:solidFill>
                <a:srgbClr val="00417B"/>
              </a:solidFill>
            </a:endParaRPr>
          </a:p>
        </p:txBody>
      </p:sp>
      <p:sp>
        <p:nvSpPr>
          <p:cNvPr id="10" name="Line 18"/>
          <p:cNvSpPr>
            <a:spLocks noChangeShapeType="1"/>
          </p:cNvSpPr>
          <p:nvPr userDrawn="1"/>
        </p:nvSpPr>
        <p:spPr bwMode="auto">
          <a:xfrm>
            <a:off x="264624" y="3181618"/>
            <a:ext cx="4845259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 sz="1000" baseline="0" smtClean="0">
              <a:solidFill>
                <a:srgbClr val="00417B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96888" y="1142721"/>
            <a:ext cx="4276725" cy="403691"/>
          </a:xfrm>
        </p:spPr>
        <p:txBody>
          <a:bodyPr/>
          <a:lstStyle>
            <a:lvl1pPr>
              <a:lnSpc>
                <a:spcPct val="100000"/>
              </a:lnSpc>
              <a:buFont typeface="Arial" pitchFamily="34" charset="0"/>
              <a:buNone/>
              <a:defRPr sz="2000" b="1">
                <a:solidFill>
                  <a:schemeClr val="accent2"/>
                </a:solidFill>
              </a:defRPr>
            </a:lvl1pPr>
            <a:lvl2pPr marL="576263" indent="-342900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96888" y="1555378"/>
            <a:ext cx="4276725" cy="1389528"/>
          </a:xfrm>
        </p:spPr>
        <p:txBody>
          <a:bodyPr/>
          <a:lstStyle>
            <a:lvl1pPr marL="0" indent="1588">
              <a:lnSpc>
                <a:spcPct val="100000"/>
              </a:lnSpc>
              <a:buFont typeface="Arial" pitchFamily="34" charset="0"/>
              <a:buNone/>
              <a:defRPr sz="1600" b="0">
                <a:solidFill>
                  <a:schemeClr val="bg2"/>
                </a:solidFill>
              </a:defRPr>
            </a:lvl1pPr>
            <a:lvl2pPr marL="576263" indent="-342900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96888" y="3428999"/>
            <a:ext cx="4276725" cy="3012141"/>
          </a:xfrm>
        </p:spPr>
        <p:txBody>
          <a:bodyPr/>
          <a:lstStyle>
            <a:lvl1pPr marL="0" indent="1588">
              <a:lnSpc>
                <a:spcPct val="100000"/>
              </a:lnSpc>
              <a:buFont typeface="Arial" pitchFamily="34" charset="0"/>
              <a:buNone/>
              <a:defRPr sz="1200" b="0">
                <a:solidFill>
                  <a:schemeClr val="tx2">
                    <a:lumMod val="50000"/>
                  </a:schemeClr>
                </a:solidFill>
              </a:defRPr>
            </a:lvl1pPr>
            <a:lvl2pPr marL="576263" indent="-342900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257800" y="1143000"/>
            <a:ext cx="3334871" cy="2837330"/>
          </a:xfrm>
        </p:spPr>
        <p:txBody>
          <a:bodyPr/>
          <a:lstStyle>
            <a:lvl1pPr marL="0" indent="1588">
              <a:lnSpc>
                <a:spcPct val="100000"/>
              </a:lnSpc>
              <a:buFont typeface="Arial" pitchFamily="34" charset="0"/>
              <a:buNone/>
              <a:defRPr sz="1200" b="0">
                <a:solidFill>
                  <a:schemeClr val="tx2">
                    <a:lumMod val="50000"/>
                  </a:schemeClr>
                </a:solidFill>
              </a:defRPr>
            </a:lvl1pPr>
            <a:lvl2pPr marL="576263" indent="-342900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 rot="5400000">
            <a:off x="2319617" y="3812241"/>
            <a:ext cx="55805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7360920" y="6050280"/>
            <a:ext cx="1371600" cy="411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C:\Users\jfrenkle\Desktop\Opus Design\EnernNOC\PPT presentation\images\EnerNOClogo_BlueTag-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2094" y="6199093"/>
            <a:ext cx="1314593" cy="2679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386" y="1445288"/>
            <a:ext cx="8620954" cy="4505136"/>
          </a:xfrm>
        </p:spPr>
        <p:txBody>
          <a:bodyPr lIns="274320" tIns="274320"/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74663" y="366382"/>
            <a:ext cx="8099425" cy="5616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74662" y="832867"/>
            <a:ext cx="8123427" cy="422724"/>
          </a:xfrm>
        </p:spPr>
        <p:txBody>
          <a:bodyPr/>
          <a:lstStyle>
            <a:lvl1pPr marL="6350" indent="-6350"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66701" y="1446664"/>
            <a:ext cx="8631640" cy="45174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663" y="366383"/>
            <a:ext cx="8099425" cy="5070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74662" y="832867"/>
            <a:ext cx="8123427" cy="422724"/>
          </a:xfrm>
        </p:spPr>
        <p:txBody>
          <a:bodyPr/>
          <a:lstStyle>
            <a:lvl1pPr marL="6350" indent="-6350"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1091821" y="1692915"/>
            <a:ext cx="6864823" cy="3984625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jfrenkle\Desktop\Opus Design\EnernNOC\PPT presentation\images\agenda-bubbles-14.jpg"/>
          <p:cNvPicPr>
            <a:picLocks noChangeAspect="1" noChangeArrowheads="1"/>
          </p:cNvPicPr>
          <p:nvPr userDrawn="1"/>
        </p:nvPicPr>
        <p:blipFill>
          <a:blip r:embed="rId2" cstate="print"/>
          <a:srcRect l="5327" b="8958"/>
          <a:stretch>
            <a:fillRect/>
          </a:stretch>
        </p:blipFill>
        <p:spPr bwMode="auto">
          <a:xfrm>
            <a:off x="266231" y="3977339"/>
            <a:ext cx="4899546" cy="2614530"/>
          </a:xfrm>
          <a:prstGeom prst="roundRect">
            <a:avLst/>
          </a:prstGeom>
          <a:noFill/>
        </p:spPr>
      </p:pic>
      <p:pic>
        <p:nvPicPr>
          <p:cNvPr id="9" name="Picture 5" descr="C:\Users\jfrenkle\Desktop\Opus Design\EnernNOC\PPT presentation\images\agenda-bubbles-04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53254" y="94227"/>
            <a:ext cx="546100" cy="89058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14651" y="2604614"/>
            <a:ext cx="7359437" cy="998394"/>
          </a:xfrm>
        </p:spPr>
        <p:txBody>
          <a:bodyPr anchor="b"/>
          <a:lstStyle>
            <a:lvl1pPr algn="r">
              <a:defRPr sz="5400" b="1"/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41946" y="3821366"/>
            <a:ext cx="7332142" cy="1641665"/>
          </a:xfrm>
        </p:spPr>
        <p:txBody>
          <a:bodyPr/>
          <a:lstStyle>
            <a:lvl1pPr algn="r">
              <a:lnSpc>
                <a:spcPct val="100000"/>
              </a:lnSpc>
              <a:buFont typeface="Arial" pitchFamily="34" charset="0"/>
              <a:buNone/>
              <a:defRPr/>
            </a:lvl1pPr>
            <a:lvl2pPr algn="r">
              <a:buNone/>
              <a:defRPr/>
            </a:lvl2pPr>
            <a:lvl3pPr algn="r">
              <a:buNone/>
              <a:defRPr/>
            </a:lvl3pPr>
            <a:lvl4pPr algn="r">
              <a:buNone/>
              <a:defRPr/>
            </a:lvl4pPr>
            <a:lvl5pPr algn="r">
              <a:buNone/>
              <a:defRPr/>
            </a:lvl5pPr>
          </a:lstStyle>
          <a:p>
            <a:pPr lvl="0"/>
            <a:r>
              <a:rPr lang="en-US" dirty="0" smtClean="0"/>
              <a:t>Subtitle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7360920" y="6050280"/>
            <a:ext cx="1371600" cy="411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C:\Users\jfrenkle\Desktop\Opus Design\EnernNOC\PPT presentation\images\agenda-bubbles-14.jpg"/>
          <p:cNvPicPr>
            <a:picLocks noChangeAspect="1" noChangeArrowheads="1"/>
          </p:cNvPicPr>
          <p:nvPr userDrawn="1"/>
        </p:nvPicPr>
        <p:blipFill>
          <a:blip r:embed="rId2" cstate="print"/>
          <a:srcRect l="5327" b="8958"/>
          <a:stretch>
            <a:fillRect/>
          </a:stretch>
        </p:blipFill>
        <p:spPr bwMode="auto">
          <a:xfrm>
            <a:off x="266231" y="3977339"/>
            <a:ext cx="4899546" cy="2614530"/>
          </a:xfrm>
          <a:prstGeom prst="roundRect">
            <a:avLst/>
          </a:prstGeom>
          <a:noFill/>
        </p:spPr>
      </p:pic>
      <p:pic>
        <p:nvPicPr>
          <p:cNvPr id="8" name="Picture 5" descr="C:\Users\jfrenkle\Desktop\Opus Design\EnernNOC\PPT presentation\images\agenda-bubbles-04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53254" y="94227"/>
            <a:ext cx="546100" cy="8905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4663" y="1227138"/>
            <a:ext cx="3973512" cy="4618037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 marL="579438" indent="-347663"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27138"/>
            <a:ext cx="3973513" cy="4618037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 marL="579438" indent="-347663"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525" indent="-9525">
              <a:lnSpc>
                <a:spcPct val="100000"/>
              </a:lnSpc>
              <a:buFont typeface="Arial" pitchFamily="34" charset="0"/>
              <a:buNone/>
              <a:defRPr/>
            </a:lvl1pPr>
            <a:lvl2pPr marL="579438" indent="-347663">
              <a:buFontTx/>
              <a:buBlip>
                <a:blip r:embed="rId2"/>
              </a:buBlip>
              <a:defRPr sz="1800"/>
            </a:lvl2pPr>
            <a:lvl3pPr marL="860425" indent="-277813">
              <a:buFont typeface="Arial" pitchFamily="34" charset="0"/>
              <a:buChar char="–"/>
              <a:defRPr/>
            </a:lvl3pPr>
            <a:lvl4pPr marL="1079500" indent="-223838">
              <a:buFont typeface="Wingdings" pitchFamily="2" charset="2"/>
              <a:buChar char="§"/>
              <a:defRPr/>
            </a:lvl4pPr>
            <a:lvl5pPr marL="1371600" indent="-233363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18288"/>
            <a:ext cx="2895600" cy="223837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 marL="579438" indent="-292100"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 marL="579438" indent="-292100"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74663" y="366382"/>
            <a:ext cx="8099425" cy="619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63" y="1651381"/>
            <a:ext cx="8099425" cy="4289330"/>
          </a:xfrm>
        </p:spPr>
        <p:txBody>
          <a:bodyPr/>
          <a:lstStyle>
            <a:lvl1pPr marL="0" indent="0">
              <a:lnSpc>
                <a:spcPct val="100000"/>
              </a:lnSpc>
              <a:defRPr/>
            </a:lvl1pPr>
            <a:lvl2pPr marL="579438" indent="-347663"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4663" y="366383"/>
            <a:ext cx="8099425" cy="5070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74662" y="832867"/>
            <a:ext cx="8123427" cy="422724"/>
          </a:xfrm>
        </p:spPr>
        <p:txBody>
          <a:bodyPr/>
          <a:lstStyle>
            <a:lvl1pPr marL="6350" indent="-635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4663" y="366383"/>
            <a:ext cx="8099425" cy="5070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74662" y="832867"/>
            <a:ext cx="8123427" cy="422724"/>
          </a:xfrm>
        </p:spPr>
        <p:txBody>
          <a:bodyPr/>
          <a:lstStyle>
            <a:lvl1pPr marL="6350" indent="-635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90538" y="1528454"/>
            <a:ext cx="8094662" cy="4558447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jfrenkle\Desktop\Opus Design\EnernNOC\PPT presentation\images\circles-05.png"/>
          <p:cNvPicPr>
            <a:picLocks noChangeAspect="1" noChangeArrowheads="1"/>
          </p:cNvPicPr>
          <p:nvPr userDrawn="1"/>
        </p:nvPicPr>
        <p:blipFill>
          <a:blip r:embed="rId2" cstate="print"/>
          <a:srcRect l="45115"/>
          <a:stretch>
            <a:fillRect/>
          </a:stretch>
        </p:blipFill>
        <p:spPr bwMode="auto">
          <a:xfrm>
            <a:off x="259307" y="1985227"/>
            <a:ext cx="325865" cy="836613"/>
          </a:xfrm>
          <a:prstGeom prst="rect">
            <a:avLst/>
          </a:prstGeom>
          <a:noFill/>
        </p:spPr>
      </p:pic>
      <p:pic>
        <p:nvPicPr>
          <p:cNvPr id="12" name="Picture 4" descr="C:\Users\jfrenkle\Desktop\Opus Design\EnernNOC\PPT presentation\images\circles-07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8593" y="5107058"/>
            <a:ext cx="566738" cy="923925"/>
          </a:xfrm>
          <a:prstGeom prst="rect">
            <a:avLst/>
          </a:prstGeom>
          <a:noFill/>
        </p:spPr>
      </p:pic>
      <p:pic>
        <p:nvPicPr>
          <p:cNvPr id="13" name="Picture 5" descr="C:\Users\jfrenkle\Desktop\Opus Design\EnernNOC\PPT presentation\images\circles-04.png"/>
          <p:cNvPicPr>
            <a:picLocks noChangeAspect="1" noChangeArrowheads="1"/>
          </p:cNvPicPr>
          <p:nvPr userDrawn="1"/>
        </p:nvPicPr>
        <p:blipFill>
          <a:blip r:embed="rId4" cstate="print"/>
          <a:srcRect l="44893"/>
          <a:stretch>
            <a:fillRect/>
          </a:stretch>
        </p:blipFill>
        <p:spPr bwMode="auto">
          <a:xfrm>
            <a:off x="259307" y="1071704"/>
            <a:ext cx="335058" cy="887412"/>
          </a:xfrm>
          <a:prstGeom prst="rect">
            <a:avLst/>
          </a:prstGeom>
          <a:noFill/>
        </p:spPr>
      </p:pic>
      <p:sp>
        <p:nvSpPr>
          <p:cNvPr id="14" name="Content Placeholder 11"/>
          <p:cNvSpPr>
            <a:spLocks noGrp="1"/>
          </p:cNvSpPr>
          <p:nvPr>
            <p:ph sz="quarter" idx="14"/>
          </p:nvPr>
        </p:nvSpPr>
        <p:spPr>
          <a:xfrm>
            <a:off x="832556" y="1568977"/>
            <a:ext cx="1992531" cy="3808247"/>
          </a:xfrm>
        </p:spPr>
        <p:txBody>
          <a:bodyPr/>
          <a:lstStyle>
            <a:lvl1pPr marL="6350" indent="-6350">
              <a:lnSpc>
                <a:spcPct val="100000"/>
              </a:lnSpc>
              <a:buNone/>
              <a:defRPr sz="1800" i="1">
                <a:solidFill>
                  <a:srgbClr val="A68806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818866" y="832867"/>
            <a:ext cx="7779223" cy="422724"/>
          </a:xfrm>
        </p:spPr>
        <p:txBody>
          <a:bodyPr/>
          <a:lstStyle>
            <a:lvl1pPr marL="6350" indent="-635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829511" y="325439"/>
            <a:ext cx="7782226" cy="5616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15"/>
          </p:nvPr>
        </p:nvSpPr>
        <p:spPr>
          <a:xfrm>
            <a:off x="3084513" y="1582429"/>
            <a:ext cx="5513387" cy="4149725"/>
          </a:xfrm>
        </p:spPr>
        <p:txBody>
          <a:bodyPr/>
          <a:lstStyle>
            <a:lvl1pPr>
              <a:buFont typeface="Arial" pitchFamily="34" charset="0"/>
              <a:buNone/>
              <a:defRPr sz="1400"/>
            </a:lvl1pPr>
          </a:lstStyle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4663" y="366383"/>
            <a:ext cx="8099425" cy="5070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74662" y="832867"/>
            <a:ext cx="8123427" cy="422724"/>
          </a:xfrm>
        </p:spPr>
        <p:txBody>
          <a:bodyPr/>
          <a:lstStyle>
            <a:lvl1pPr marL="6350" indent="-635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505156" y="3084054"/>
            <a:ext cx="1828610" cy="2143038"/>
          </a:xfrm>
        </p:spPr>
        <p:txBody>
          <a:bodyPr/>
          <a:lstStyle>
            <a:lvl1pPr marL="6350" indent="-6350">
              <a:lnSpc>
                <a:spcPct val="100000"/>
              </a:lnSpc>
              <a:defRPr sz="1400"/>
            </a:lvl1pPr>
            <a:lvl2pPr marL="395288" indent="-177800">
              <a:lnSpc>
                <a:spcPct val="100000"/>
              </a:lnSpc>
              <a:defRPr/>
            </a:lvl2pPr>
            <a:lvl3pPr marL="622300" indent="-173038">
              <a:lnSpc>
                <a:spcPct val="100000"/>
              </a:lnSpc>
              <a:defRPr/>
            </a:lvl3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2500952" y="3084054"/>
            <a:ext cx="1828610" cy="2143038"/>
          </a:xfrm>
        </p:spPr>
        <p:txBody>
          <a:bodyPr/>
          <a:lstStyle>
            <a:lvl1pPr marL="6350" indent="-6350">
              <a:lnSpc>
                <a:spcPct val="100000"/>
              </a:lnSpc>
              <a:defRPr sz="1400"/>
            </a:lvl1pPr>
            <a:lvl2pPr marL="395288" indent="-177800">
              <a:lnSpc>
                <a:spcPct val="100000"/>
              </a:lnSpc>
              <a:defRPr/>
            </a:lvl2pPr>
            <a:lvl3pPr marL="622300" indent="-173038">
              <a:lnSpc>
                <a:spcPct val="100000"/>
              </a:lnSpc>
              <a:defRPr/>
            </a:lvl3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474192" y="3084054"/>
            <a:ext cx="1828610" cy="2143038"/>
          </a:xfrm>
        </p:spPr>
        <p:txBody>
          <a:bodyPr/>
          <a:lstStyle>
            <a:lvl1pPr marL="6350" indent="-6350">
              <a:lnSpc>
                <a:spcPct val="100000"/>
              </a:lnSpc>
              <a:defRPr sz="1400"/>
            </a:lvl1pPr>
            <a:lvl2pPr marL="395288" indent="-177800">
              <a:lnSpc>
                <a:spcPct val="100000"/>
              </a:lnSpc>
              <a:defRPr/>
            </a:lvl2pPr>
            <a:lvl3pPr marL="622300" indent="-173038">
              <a:lnSpc>
                <a:spcPct val="100000"/>
              </a:lnSpc>
              <a:defRPr/>
            </a:lvl3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455392" y="3084054"/>
            <a:ext cx="1828610" cy="2143038"/>
          </a:xfrm>
        </p:spPr>
        <p:txBody>
          <a:bodyPr/>
          <a:lstStyle>
            <a:lvl1pPr marL="6350" indent="-6350">
              <a:lnSpc>
                <a:spcPct val="100000"/>
              </a:lnSpc>
              <a:defRPr sz="1400"/>
            </a:lvl1pPr>
            <a:lvl2pPr marL="395288" indent="-177800">
              <a:lnSpc>
                <a:spcPct val="100000"/>
              </a:lnSpc>
              <a:defRPr/>
            </a:lvl2pPr>
            <a:lvl3pPr marL="622300" indent="-173038">
              <a:lnSpc>
                <a:spcPct val="100000"/>
              </a:lnSpc>
              <a:defRPr/>
            </a:lvl3pPr>
            <a:lvl5pPr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6" name="SmartArt Placeholder 15"/>
          <p:cNvSpPr>
            <a:spLocks noGrp="1"/>
          </p:cNvSpPr>
          <p:nvPr>
            <p:ph type="dgm" sz="quarter" idx="18"/>
          </p:nvPr>
        </p:nvSpPr>
        <p:spPr>
          <a:xfrm>
            <a:off x="490538" y="1828116"/>
            <a:ext cx="8066087" cy="1160462"/>
          </a:xfrm>
        </p:spPr>
        <p:txBody>
          <a:bodyPr/>
          <a:lstStyle>
            <a:lvl1pPr>
              <a:buFont typeface="Arial" pitchFamily="34" charset="0"/>
              <a:buNone/>
              <a:defRPr sz="1600"/>
            </a:lvl1pPr>
          </a:lstStyle>
          <a:p>
            <a:r>
              <a:rPr lang="en-US" smtClean="0"/>
              <a:t>Click icon to add SmartArt graphic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able Placeholder 10"/>
          <p:cNvSpPr>
            <a:spLocks noGrp="1"/>
          </p:cNvSpPr>
          <p:nvPr>
            <p:ph type="tbl" sz="quarter" idx="14"/>
          </p:nvPr>
        </p:nvSpPr>
        <p:spPr>
          <a:xfrm>
            <a:off x="477838" y="1514475"/>
            <a:ext cx="8202612" cy="44624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4663" y="366383"/>
            <a:ext cx="8099425" cy="5070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74662" y="832867"/>
            <a:ext cx="8123427" cy="422724"/>
          </a:xfrm>
        </p:spPr>
        <p:txBody>
          <a:bodyPr/>
          <a:lstStyle>
            <a:lvl1pPr marL="6350" indent="-6350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  <a:lvl2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buNone/>
              <a:defRPr lang="en-US" sz="160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Subtitle Goes Here (2 lines Max!)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050" name="Picture 2" descr="C:\Users\jfrenkle\Desktop\Opus Design\EnernNOC\PPT presentation\images\circles-05.png"/>
          <p:cNvPicPr>
            <a:picLocks noChangeAspect="1" noChangeArrowheads="1"/>
          </p:cNvPicPr>
          <p:nvPr userDrawn="1"/>
        </p:nvPicPr>
        <p:blipFill>
          <a:blip r:embed="rId2" cstate="print"/>
          <a:srcRect l="45115"/>
          <a:stretch>
            <a:fillRect/>
          </a:stretch>
        </p:blipFill>
        <p:spPr bwMode="auto">
          <a:xfrm>
            <a:off x="259307" y="1985227"/>
            <a:ext cx="325865" cy="836613"/>
          </a:xfrm>
          <a:prstGeom prst="rect">
            <a:avLst/>
          </a:prstGeom>
          <a:noFill/>
        </p:spPr>
      </p:pic>
      <p:pic>
        <p:nvPicPr>
          <p:cNvPr id="2052" name="Picture 4" descr="C:\Users\jfrenkle\Desktop\Opus Design\EnernNOC\PPT presentation\images\circles-07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8593" y="5107058"/>
            <a:ext cx="566738" cy="923925"/>
          </a:xfrm>
          <a:prstGeom prst="rect">
            <a:avLst/>
          </a:prstGeom>
          <a:noFill/>
        </p:spPr>
      </p:pic>
      <p:pic>
        <p:nvPicPr>
          <p:cNvPr id="2053" name="Picture 5" descr="C:\Users\jfrenkle\Desktop\Opus Design\EnernNOC\PPT presentation\images\circles-04.png"/>
          <p:cNvPicPr>
            <a:picLocks noChangeAspect="1" noChangeArrowheads="1"/>
          </p:cNvPicPr>
          <p:nvPr userDrawn="1"/>
        </p:nvPicPr>
        <p:blipFill>
          <a:blip r:embed="rId4" cstate="print"/>
          <a:srcRect l="44893"/>
          <a:stretch>
            <a:fillRect/>
          </a:stretch>
        </p:blipFill>
        <p:spPr bwMode="auto">
          <a:xfrm>
            <a:off x="259307" y="1071704"/>
            <a:ext cx="335058" cy="887412"/>
          </a:xfrm>
          <a:prstGeom prst="rect">
            <a:avLst/>
          </a:prstGeom>
          <a:noFill/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832556" y="1241425"/>
            <a:ext cx="1992531" cy="3808247"/>
          </a:xfrm>
        </p:spPr>
        <p:txBody>
          <a:bodyPr/>
          <a:lstStyle>
            <a:lvl1pPr marL="6350" indent="-6350">
              <a:lnSpc>
                <a:spcPct val="100000"/>
              </a:lnSpc>
              <a:buNone/>
              <a:defRPr sz="1800" i="1">
                <a:solidFill>
                  <a:srgbClr val="A68806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29511" y="325438"/>
            <a:ext cx="7522915" cy="619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able Placeholder 10"/>
          <p:cNvSpPr>
            <a:spLocks noGrp="1"/>
          </p:cNvSpPr>
          <p:nvPr>
            <p:ph type="tbl" sz="quarter" idx="14"/>
          </p:nvPr>
        </p:nvSpPr>
        <p:spPr>
          <a:xfrm>
            <a:off x="3098042" y="1227872"/>
            <a:ext cx="5582408" cy="44624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3451" y="1227138"/>
            <a:ext cx="5530637" cy="475456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347663" indent="-238125">
              <a:defRPr/>
            </a:lvl2pPr>
            <a:lvl3pPr marL="627063" indent="-277813">
              <a:defRPr/>
            </a:lvl3pPr>
            <a:lvl4pPr marL="862013" indent="-223838">
              <a:defRPr/>
            </a:lvl4pPr>
            <a:lvl5pPr marL="1139825" indent="-233363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050" name="Picture 2" descr="C:\Users\jfrenkle\Desktop\Opus Design\EnernNOC\PPT presentation\images\circles-05.png"/>
          <p:cNvPicPr>
            <a:picLocks noChangeAspect="1" noChangeArrowheads="1"/>
          </p:cNvPicPr>
          <p:nvPr userDrawn="1"/>
        </p:nvPicPr>
        <p:blipFill>
          <a:blip r:embed="rId2" cstate="print"/>
          <a:srcRect l="45115"/>
          <a:stretch>
            <a:fillRect/>
          </a:stretch>
        </p:blipFill>
        <p:spPr bwMode="auto">
          <a:xfrm>
            <a:off x="259307" y="1985227"/>
            <a:ext cx="325865" cy="836613"/>
          </a:xfrm>
          <a:prstGeom prst="rect">
            <a:avLst/>
          </a:prstGeom>
          <a:noFill/>
        </p:spPr>
      </p:pic>
      <p:pic>
        <p:nvPicPr>
          <p:cNvPr id="2052" name="Picture 4" descr="C:\Users\jfrenkle\Desktop\Opus Design\EnernNOC\PPT presentation\images\circles-07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8593" y="5107058"/>
            <a:ext cx="566738" cy="923925"/>
          </a:xfrm>
          <a:prstGeom prst="rect">
            <a:avLst/>
          </a:prstGeom>
          <a:noFill/>
        </p:spPr>
      </p:pic>
      <p:pic>
        <p:nvPicPr>
          <p:cNvPr id="2053" name="Picture 5" descr="C:\Users\jfrenkle\Desktop\Opus Design\EnernNOC\PPT presentation\images\circles-04.png"/>
          <p:cNvPicPr>
            <a:picLocks noChangeAspect="1" noChangeArrowheads="1"/>
          </p:cNvPicPr>
          <p:nvPr userDrawn="1"/>
        </p:nvPicPr>
        <p:blipFill>
          <a:blip r:embed="rId4" cstate="print"/>
          <a:srcRect l="44893"/>
          <a:stretch>
            <a:fillRect/>
          </a:stretch>
        </p:blipFill>
        <p:spPr bwMode="auto">
          <a:xfrm>
            <a:off x="259307" y="1071704"/>
            <a:ext cx="335058" cy="887412"/>
          </a:xfrm>
          <a:prstGeom prst="rect">
            <a:avLst/>
          </a:prstGeom>
          <a:noFill/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832556" y="1227137"/>
            <a:ext cx="1992531" cy="4750581"/>
          </a:xfrm>
        </p:spPr>
        <p:txBody>
          <a:bodyPr/>
          <a:lstStyle>
            <a:lvl1pPr marL="6350" indent="-6350">
              <a:lnSpc>
                <a:spcPct val="100000"/>
              </a:lnSpc>
              <a:buNone/>
              <a:defRPr sz="1800" i="1">
                <a:solidFill>
                  <a:srgbClr val="A68806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29511" y="325438"/>
            <a:ext cx="7522915" cy="619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4663" y="366382"/>
            <a:ext cx="8099425" cy="5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4663" y="1227138"/>
            <a:ext cx="8099425" cy="461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9525" marR="0" lvl="0" indent="-9525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9525" marR="0" lvl="1" indent="-9525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525" marR="0" lvl="2" indent="-9525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9525" marR="0" lvl="3" indent="-9525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9525" marR="0" lvl="4" indent="-9525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18288"/>
            <a:ext cx="2133600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8288"/>
            <a:ext cx="2895600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9" name="AutoShape 45"/>
          <p:cNvSpPr>
            <a:spLocks noChangeArrowheads="1"/>
          </p:cNvSpPr>
          <p:nvPr/>
        </p:nvSpPr>
        <p:spPr bwMode="auto">
          <a:xfrm>
            <a:off x="260350" y="257175"/>
            <a:ext cx="8631238" cy="6342063"/>
          </a:xfrm>
          <a:prstGeom prst="roundRect">
            <a:avLst>
              <a:gd name="adj" fmla="val 3556"/>
            </a:avLst>
          </a:prstGeom>
          <a:noFill/>
          <a:ln w="9525">
            <a:solidFill>
              <a:srgbClr val="99B1C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403910" y="6646459"/>
            <a:ext cx="1282890" cy="21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273EE1-5E38-49C9-BE71-B12C386003E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458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45458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pic>
        <p:nvPicPr>
          <p:cNvPr id="3" name="Picture 3" descr="C:\Users\jfrenkle\Desktop\Opus Design\EnernNOC\PPT presentation\images\EnerNOClogo_BlueTag-02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7342094" y="6199093"/>
            <a:ext cx="1314593" cy="2679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745" r:id="rId2"/>
    <p:sldLayoutId id="2147483849" r:id="rId3"/>
    <p:sldLayoutId id="2147483850" r:id="rId4"/>
    <p:sldLayoutId id="2147483861" r:id="rId5"/>
    <p:sldLayoutId id="2147483862" r:id="rId6"/>
    <p:sldLayoutId id="2147483853" r:id="rId7"/>
    <p:sldLayoutId id="2147483854" r:id="rId8"/>
    <p:sldLayoutId id="2147483858" r:id="rId9"/>
    <p:sldLayoutId id="2147483843" r:id="rId10"/>
    <p:sldLayoutId id="2147483845" r:id="rId11"/>
    <p:sldLayoutId id="2147483848" r:id="rId12"/>
    <p:sldLayoutId id="2147483844" r:id="rId13"/>
    <p:sldLayoutId id="2147483752" r:id="rId14"/>
    <p:sldLayoutId id="2147483846" r:id="rId15"/>
    <p:sldLayoutId id="2147483863" r:id="rId16"/>
    <p:sldLayoutId id="2147483865" r:id="rId17"/>
    <p:sldLayoutId id="2147483750" r:id="rId18"/>
    <p:sldLayoutId id="2147483747" r:id="rId19"/>
    <p:sldLayoutId id="2147483748" r:id="rId20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30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pitchFamily="34" charset="0"/>
        </a:defRPr>
      </a:lvl9pPr>
    </p:titleStyle>
    <p:bodyStyle>
      <a:lvl1pPr marL="9525" marR="0" indent="-9525" algn="l" defTabSz="914400" rtl="0" eaLnBrk="1" fontAlgn="base" latinLnBrk="0" hangingPunct="1">
        <a:lnSpc>
          <a:spcPts val="2160"/>
        </a:lnSpc>
        <a:spcBef>
          <a:spcPts val="1200"/>
        </a:spcBef>
        <a:spcAft>
          <a:spcPct val="0"/>
        </a:spcAft>
        <a:buClrTx/>
        <a:buSzTx/>
        <a:buFont typeface="Arial" pitchFamily="34" charset="0"/>
        <a:buNone/>
        <a:tabLst/>
        <a:defRPr>
          <a:solidFill>
            <a:schemeClr val="bg2"/>
          </a:solidFill>
          <a:latin typeface="+mn-lt"/>
          <a:ea typeface="+mn-ea"/>
          <a:cs typeface="+mn-cs"/>
        </a:defRPr>
      </a:lvl1pPr>
      <a:lvl2pPr marL="579438" marR="0" indent="-579438" algn="l" defTabSz="914400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Tx/>
        <a:buSzTx/>
        <a:buFontTx/>
        <a:buBlip>
          <a:blip r:embed="rId23"/>
        </a:buBlip>
        <a:tabLst/>
        <a:defRPr sz="1600">
          <a:solidFill>
            <a:schemeClr val="bg2"/>
          </a:solidFill>
          <a:latin typeface="+mn-lt"/>
        </a:defRPr>
      </a:lvl2pPr>
      <a:lvl3pPr marL="860425" marR="0" indent="-277813" algn="l" defTabSz="914400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Tx/>
        <a:buSzTx/>
        <a:buFont typeface="Arial" pitchFamily="34" charset="0"/>
        <a:buChar char="–"/>
        <a:tabLst/>
        <a:defRPr sz="1400">
          <a:solidFill>
            <a:schemeClr val="bg2"/>
          </a:solidFill>
          <a:latin typeface="+mn-lt"/>
        </a:defRPr>
      </a:lvl3pPr>
      <a:lvl4pPr marL="1079500" marR="0" indent="-223838" algn="l" defTabSz="914400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Tx/>
        <a:buSzTx/>
        <a:buFont typeface="Wingdings" pitchFamily="2" charset="2"/>
        <a:buChar char="§"/>
        <a:tabLst/>
        <a:defRPr sz="1200">
          <a:solidFill>
            <a:schemeClr val="bg2"/>
          </a:solidFill>
          <a:latin typeface="+mn-lt"/>
        </a:defRPr>
      </a:lvl4pPr>
      <a:lvl5pPr marL="1371600" marR="0" indent="-233363" algn="l" defTabSz="914400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Tx/>
        <a:buSzTx/>
        <a:buFontTx/>
        <a:buChar char="»"/>
        <a:tabLst/>
        <a:defRPr sz="1200">
          <a:solidFill>
            <a:schemeClr val="bg2"/>
          </a:solidFill>
          <a:latin typeface="+mn-lt"/>
        </a:defRPr>
      </a:lvl5pPr>
      <a:lvl6pPr marL="2405063" indent="-233363" algn="l" rtl="0" eaLnBrk="1" fontAlgn="base" hangingPunct="1">
        <a:spcBef>
          <a:spcPct val="3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862263" indent="-233363" algn="l" rtl="0" eaLnBrk="1" fontAlgn="base" hangingPunct="1">
        <a:spcBef>
          <a:spcPct val="3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319463" indent="-233363" algn="l" rtl="0" eaLnBrk="1" fontAlgn="base" hangingPunct="1">
        <a:spcBef>
          <a:spcPct val="3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776663" indent="-233363" algn="l" rtl="0" eaLnBrk="1" fontAlgn="base" hangingPunct="1">
        <a:spcBef>
          <a:spcPct val="3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0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757613"/>
            <a:ext cx="6267994" cy="534987"/>
          </a:xfrm>
        </p:spPr>
        <p:txBody>
          <a:bodyPr/>
          <a:lstStyle/>
          <a:p>
            <a:r>
              <a:rPr lang="en-US" dirty="0" smtClean="0"/>
              <a:t>PNM Residential Appliance Saturation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Survey Results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December 18, 2013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Household Equipment &amp; Appliances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Type of Primary Heating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8978" y="789324"/>
            <a:ext cx="8127826" cy="490836"/>
          </a:xfrm>
        </p:spPr>
        <p:txBody>
          <a:bodyPr/>
          <a:lstStyle/>
          <a:p>
            <a:r>
              <a:rPr lang="en-US" dirty="0" smtClean="0"/>
              <a:t>Central Forced Air is the most prevalent heating equipment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2699657" y="1280160"/>
          <a:ext cx="6087291" cy="4832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413657" y="1675380"/>
            <a:ext cx="2346960" cy="355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Bef>
                <a:spcPct val="30000"/>
              </a:spcBef>
            </a:pPr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Sizeable groups of customers use electric space heaters in addition to their primary heating equipment. </a:t>
            </a:r>
            <a:endParaRPr lang="en-US" sz="1400" dirty="0" smtClean="0">
              <a:solidFill>
                <a:schemeClr val="bg2"/>
              </a:solidFill>
              <a:latin typeface="+mn-lt"/>
            </a:endParaRP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 41% single family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37% multi-family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42% mobile homes </a:t>
            </a:r>
          </a:p>
          <a:p>
            <a:pPr indent="-182880">
              <a:spcBef>
                <a:spcPct val="30000"/>
              </a:spcBef>
            </a:pPr>
            <a:r>
              <a:rPr lang="en-US" sz="1400" i="1" dirty="0" smtClean="0">
                <a:solidFill>
                  <a:srgbClr val="A68806"/>
                </a:solidFill>
              </a:rPr>
              <a:t>The average number of space heaters is 1.42 per household (households without space heaters are excluded)</a:t>
            </a:r>
          </a:p>
          <a:p>
            <a:pPr>
              <a:buFont typeface="Arial" pitchFamily="34" charset="0"/>
            </a:pPr>
            <a:endParaRPr lang="en-US" sz="1600" i="1" dirty="0" smtClean="0">
              <a:solidFill>
                <a:srgbClr val="A68806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Heating Fuel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1560" y="789324"/>
            <a:ext cx="8127826" cy="490836"/>
          </a:xfrm>
        </p:spPr>
        <p:txBody>
          <a:bodyPr/>
          <a:lstStyle/>
          <a:p>
            <a:r>
              <a:rPr lang="en-US" dirty="0" smtClean="0"/>
              <a:t>Natural gas used by the majority of households to heat their homes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490538" y="1528763"/>
          <a:ext cx="8094662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Type of Heating and Fuel Combined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490538" y="957943"/>
          <a:ext cx="8094662" cy="512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Type of Primary Cooling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516663" y="1554888"/>
          <a:ext cx="8094662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Satisfaction with Evaporative Coolers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3518263" y="1554888"/>
          <a:ext cx="5093062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413656" y="1675380"/>
            <a:ext cx="2791097" cy="301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Bef>
                <a:spcPct val="30000"/>
              </a:spcBef>
            </a:pPr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12% of customers with evaporative coolers plan to switch to central air in the next 2 years. Of those customers . . . 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61% are somewhat satisfied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33% are not at all satisfied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6% are very satisfied</a:t>
            </a:r>
          </a:p>
          <a:p>
            <a:pPr indent="-182880">
              <a:spcBef>
                <a:spcPct val="30000"/>
              </a:spcBef>
            </a:pPr>
            <a:endParaRPr lang="en-US" sz="1600" dirty="0" smtClean="0">
              <a:solidFill>
                <a:srgbClr val="A68806"/>
              </a:solidFill>
              <a:latin typeface="+mn-lt"/>
            </a:endParaRPr>
          </a:p>
          <a:p>
            <a:pPr indent="-182880">
              <a:spcBef>
                <a:spcPct val="30000"/>
              </a:spcBef>
            </a:pPr>
            <a:endParaRPr lang="en-US" sz="1400" dirty="0" smtClean="0">
              <a:solidFill>
                <a:schemeClr val="bg2"/>
              </a:solidFill>
              <a:latin typeface="+mn-lt"/>
            </a:endParaRPr>
          </a:p>
          <a:p>
            <a:pPr>
              <a:buFont typeface="Arial" pitchFamily="34" charset="0"/>
            </a:pPr>
            <a:endParaRPr lang="en-US" sz="1600" i="1" dirty="0" smtClean="0">
              <a:solidFill>
                <a:srgbClr val="A68806"/>
              </a:solidFill>
              <a:latin typeface="+mj-lt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1560" y="789324"/>
            <a:ext cx="8127826" cy="490836"/>
          </a:xfrm>
        </p:spPr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77% of evaporative coolers are traditional; 23% are single inlet </a:t>
            </a:r>
            <a:endParaRPr lang="en-US" b="1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8229" y="5608320"/>
            <a:ext cx="47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Asked only of those respondents who indicated they had evaporative coolers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Type of Thermostat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3065416" y="1554888"/>
          <a:ext cx="5608321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413657" y="1675380"/>
            <a:ext cx="2338252" cy="265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Bef>
                <a:spcPct val="30000"/>
              </a:spcBef>
            </a:pPr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4% of customers with programmable thermostats can access their data from a smart phone or a computer.  Of those customers . . .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69% are SF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7% are MF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24% are Mobile Homes</a:t>
            </a:r>
          </a:p>
          <a:p>
            <a:pPr>
              <a:buFont typeface="Arial" pitchFamily="34" charset="0"/>
            </a:pPr>
            <a:endParaRPr lang="en-US" sz="1600" i="1" dirty="0" smtClean="0">
              <a:solidFill>
                <a:srgbClr val="A68806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Thermostat Settings</a:t>
            </a:r>
            <a:endParaRPr lang="en-US" sz="2800" dirty="0"/>
          </a:p>
        </p:txBody>
      </p:sp>
      <p:graphicFrame>
        <p:nvGraphicFramePr>
          <p:cNvPr id="7" name="Chart Placeholder 6"/>
          <p:cNvGraphicFramePr>
            <a:graphicFrameLocks noGrp="1"/>
          </p:cNvGraphicFramePr>
          <p:nvPr>
            <p:ph type="chart" sz="quarter" idx="14"/>
          </p:nvPr>
        </p:nvGraphicFramePr>
        <p:xfrm>
          <a:off x="1314993" y="1978569"/>
          <a:ext cx="618309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618"/>
                <a:gridCol w="1236618"/>
                <a:gridCol w="1236618"/>
                <a:gridCol w="1236618"/>
                <a:gridCol w="1236618"/>
              </a:tblGrid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Segment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 Heating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Night</a:t>
                      </a:r>
                      <a:r>
                        <a:rPr lang="en-US" baseline="0" dirty="0" smtClean="0"/>
                        <a:t> Heating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 Cooling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Night Cooling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Single</a:t>
                      </a:r>
                      <a:r>
                        <a:rPr lang="en-US" baseline="0" dirty="0" smtClean="0"/>
                        <a:t> Family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Multi-Family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Mobile</a:t>
                      </a:r>
                      <a:r>
                        <a:rPr lang="en-US" baseline="0" dirty="0" smtClean="0"/>
                        <a:t> Home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°F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1560" y="789324"/>
            <a:ext cx="8127826" cy="490836"/>
          </a:xfrm>
        </p:spPr>
        <p:txBody>
          <a:bodyPr/>
          <a:lstStyle/>
          <a:p>
            <a:r>
              <a:rPr lang="en-US" dirty="0" smtClean="0"/>
              <a:t>Average temperature settings for heating and cooling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472642" y="1770245"/>
            <a:ext cx="4040188" cy="639762"/>
          </a:xfrm>
        </p:spPr>
        <p:txBody>
          <a:bodyPr/>
          <a:lstStyle/>
          <a:p>
            <a:pPr algn="ctr"/>
            <a:r>
              <a:rPr lang="en-US" sz="1600" dirty="0" smtClean="0"/>
              <a:t>Mobile Home</a:t>
            </a:r>
            <a:endParaRPr lang="en-US" sz="1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71482678"/>
              </p:ext>
            </p:extLst>
          </p:nvPr>
        </p:nvGraphicFramePr>
        <p:xfrm>
          <a:off x="4367349" y="229679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Water Heating Fuel</a:t>
            </a:r>
            <a:endParaRPr lang="en-US" sz="2800" dirty="0"/>
          </a:p>
        </p:txBody>
      </p:sp>
      <p:graphicFrame>
        <p:nvGraphicFramePr>
          <p:cNvPr id="8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5520906" y="2538818"/>
          <a:ext cx="3347050" cy="336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2"/>
          <p:cNvSpPr txBox="1">
            <a:spLocks/>
          </p:cNvSpPr>
          <p:nvPr/>
        </p:nvSpPr>
        <p:spPr>
          <a:xfrm>
            <a:off x="474662" y="832867"/>
            <a:ext cx="8123427" cy="422724"/>
          </a:xfrm>
          <a:prstGeom prst="rect">
            <a:avLst/>
          </a:prstGeom>
        </p:spPr>
        <p:txBody>
          <a:bodyPr/>
          <a:lstStyle/>
          <a:p>
            <a:pPr marL="9525" marR="0" lvl="0" indent="-9525" algn="l" defTabSz="914400" rtl="0" eaLnBrk="1" fontAlgn="base" latinLnBrk="0" hangingPunct="1">
              <a:lnSpc>
                <a:spcPts val="216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94% of all respondents have a conventional tank water heater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1"/>
          <p:cNvSpPr>
            <a:spLocks noGrp="1"/>
          </p:cNvSpPr>
          <p:nvPr>
            <p:ph type="body" idx="1"/>
          </p:nvPr>
        </p:nvSpPr>
        <p:spPr>
          <a:xfrm>
            <a:off x="2554041" y="1750116"/>
            <a:ext cx="4040188" cy="639762"/>
          </a:xfrm>
        </p:spPr>
        <p:txBody>
          <a:bodyPr/>
          <a:lstStyle/>
          <a:p>
            <a:pPr algn="ctr"/>
            <a:r>
              <a:rPr lang="en-US" sz="1600" dirty="0" smtClean="0"/>
              <a:t>Multi-Family</a:t>
            </a:r>
            <a:endParaRPr lang="en-US" sz="1600" dirty="0"/>
          </a:p>
        </p:txBody>
      </p:sp>
      <p:graphicFrame>
        <p:nvGraphicFramePr>
          <p:cNvPr id="10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2947359" y="2553195"/>
          <a:ext cx="3347050" cy="336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 Placeholder 1"/>
          <p:cNvSpPr>
            <a:spLocks noGrp="1"/>
          </p:cNvSpPr>
          <p:nvPr>
            <p:ph type="body" idx="1"/>
          </p:nvPr>
        </p:nvSpPr>
        <p:spPr>
          <a:xfrm>
            <a:off x="0" y="1747241"/>
            <a:ext cx="4040188" cy="639762"/>
          </a:xfrm>
        </p:spPr>
        <p:txBody>
          <a:bodyPr/>
          <a:lstStyle/>
          <a:p>
            <a:pPr algn="ctr"/>
            <a:r>
              <a:rPr lang="en-US" sz="1600" dirty="0" smtClean="0"/>
              <a:t>Single Family</a:t>
            </a:r>
            <a:endParaRPr lang="en-US" sz="1600" dirty="0"/>
          </a:p>
        </p:txBody>
      </p:sp>
      <p:graphicFrame>
        <p:nvGraphicFramePr>
          <p:cNvPr id="13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238049" y="2515814"/>
          <a:ext cx="3347050" cy="336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Major Appliance Saturation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481829" y="997540"/>
          <a:ext cx="8094662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12380" y="5435218"/>
            <a:ext cx="669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Six percent of all respondents do not have a clothes washer, 8% do not a have a clothes dryer.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63" y="807052"/>
            <a:ext cx="8312286" cy="4289330"/>
          </a:xfrm>
        </p:spPr>
        <p:txBody>
          <a:bodyPr/>
          <a:lstStyle/>
          <a:p>
            <a:r>
              <a:rPr lang="en-US" sz="1600" b="1" dirty="0" smtClean="0"/>
              <a:t>Mail Survey</a:t>
            </a:r>
          </a:p>
          <a:p>
            <a:pPr lvl="1"/>
            <a:r>
              <a:rPr lang="en-US" sz="1400" dirty="0" smtClean="0"/>
              <a:t>12-page survey mailed to a random sample of 2,500 PNM residential customers</a:t>
            </a:r>
          </a:p>
          <a:p>
            <a:pPr lvl="1"/>
            <a:r>
              <a:rPr lang="en-US" sz="1400" dirty="0" smtClean="0"/>
              <a:t>Mailing schedule</a:t>
            </a:r>
          </a:p>
          <a:p>
            <a:pPr lvl="2"/>
            <a:r>
              <a:rPr lang="en-US" sz="1200" dirty="0" smtClean="0"/>
              <a:t>Advance postcard  October 10, 2013</a:t>
            </a:r>
          </a:p>
          <a:p>
            <a:pPr lvl="2"/>
            <a:r>
              <a:rPr lang="en-US" sz="1200" dirty="0" smtClean="0"/>
              <a:t>Surveys mailed October 14, 2013</a:t>
            </a:r>
          </a:p>
          <a:p>
            <a:pPr lvl="2"/>
            <a:r>
              <a:rPr lang="en-US" sz="1200" dirty="0" smtClean="0"/>
              <a:t>Reminder postcard October 21, 2013</a:t>
            </a:r>
          </a:p>
          <a:p>
            <a:pPr lvl="2"/>
            <a:r>
              <a:rPr lang="en-US" sz="1200" dirty="0" smtClean="0"/>
              <a:t>Stopped accepting returns  November 8, 2013</a:t>
            </a:r>
          </a:p>
          <a:p>
            <a:pPr lvl="1"/>
            <a:r>
              <a:rPr lang="en-US" dirty="0" smtClean="0"/>
              <a:t>615 surveys returned during data collection period</a:t>
            </a:r>
          </a:p>
          <a:p>
            <a:pPr lvl="2"/>
            <a:r>
              <a:rPr lang="en-US" dirty="0" smtClean="0"/>
              <a:t>6 respondents did not answer the housing type question and are therefore excluded from this analysis (n= 609)</a:t>
            </a:r>
          </a:p>
          <a:p>
            <a:pPr lvl="2"/>
            <a:r>
              <a:rPr lang="en-US" dirty="0" smtClean="0"/>
              <a:t>The data is weighted to accurately represent the population of new vs. old homes and geographic location</a:t>
            </a:r>
          </a:p>
          <a:p>
            <a:r>
              <a:rPr lang="en-US" sz="1600" b="1" dirty="0" smtClean="0"/>
              <a:t>Survey topics</a:t>
            </a:r>
          </a:p>
          <a:p>
            <a:pPr lvl="1"/>
            <a:r>
              <a:rPr lang="en-US" sz="1400" dirty="0" smtClean="0"/>
              <a:t>Household demographics</a:t>
            </a:r>
          </a:p>
          <a:p>
            <a:pPr lvl="1"/>
            <a:r>
              <a:rPr lang="en-US" sz="1400" dirty="0" smtClean="0"/>
              <a:t>Household equipment and appliances</a:t>
            </a:r>
          </a:p>
          <a:p>
            <a:pPr lvl="1"/>
            <a:r>
              <a:rPr lang="en-US" sz="1400" dirty="0" smtClean="0"/>
              <a:t>Lighting</a:t>
            </a:r>
          </a:p>
          <a:p>
            <a:pPr lvl="1"/>
            <a:r>
              <a:rPr lang="en-US" sz="1400" dirty="0" smtClean="0"/>
              <a:t>Electronics and other electric equipment</a:t>
            </a:r>
          </a:p>
          <a:p>
            <a:pPr lvl="1"/>
            <a:r>
              <a:rPr lang="en-US" sz="1400" dirty="0" smtClean="0"/>
              <a:t>Energy related actions</a:t>
            </a:r>
          </a:p>
          <a:p>
            <a:pPr lvl="1"/>
            <a:r>
              <a:rPr lang="en-US" sz="1400" dirty="0" smtClean="0"/>
              <a:t>PNM rates and programs</a:t>
            </a:r>
          </a:p>
          <a:p>
            <a:pPr lvl="1"/>
            <a:r>
              <a:rPr lang="en-US" sz="1400" dirty="0" smtClean="0"/>
              <a:t>PVC</a:t>
            </a:r>
          </a:p>
          <a:p>
            <a:pPr lvl="1"/>
            <a:r>
              <a:rPr lang="en-US" sz="1400" dirty="0" smtClean="0"/>
              <a:t>Respondent demographics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Methodology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375" y="366383"/>
            <a:ext cx="8099425" cy="507074"/>
          </a:xfrm>
        </p:spPr>
        <p:txBody>
          <a:bodyPr/>
          <a:lstStyle/>
          <a:p>
            <a:r>
              <a:rPr lang="en-US" sz="2800" dirty="0" smtClean="0"/>
              <a:t>Small Appliance Saturation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4"/>
          </p:nvPr>
        </p:nvGraphicFramePr>
        <p:xfrm>
          <a:off x="490538" y="1528763"/>
          <a:ext cx="8094662" cy="4557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Lighting</a:t>
            </a:r>
            <a:endParaRPr lang="en-US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4"/>
          <p:cNvGraphicFramePr>
            <a:graphicFrameLocks noGrp="1"/>
          </p:cNvGraphicFramePr>
          <p:nvPr>
            <p:ph type="tbl" sz="quarter" idx="14"/>
          </p:nvPr>
        </p:nvGraphicFramePr>
        <p:xfrm>
          <a:off x="477838" y="1514475"/>
          <a:ext cx="8178485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168"/>
                <a:gridCol w="1515291"/>
                <a:gridCol w="734606"/>
                <a:gridCol w="1660251"/>
                <a:gridCol w="1027612"/>
                <a:gridCol w="984068"/>
                <a:gridCol w="10014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Segment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Incandescent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CFL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Tubular Fluorescent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Halogen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</a:t>
                      </a:r>
                      <a:r>
                        <a:rPr lang="en-US" sz="1600" baseline="0" dirty="0" smtClean="0"/>
                        <a:t> voltage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Single</a:t>
                      </a:r>
                      <a:r>
                        <a:rPr lang="en-US" sz="1400" baseline="0" dirty="0" smtClean="0"/>
                        <a:t> Family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41%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33%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9%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9%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6%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Multi-Family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52%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29%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8%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7%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Mobile Home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61%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30%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8%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0%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Indoor Lighting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3192" y="4002657"/>
            <a:ext cx="66940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The majority of single family homes have dimmers or lighting controls (88%), while few multi-family or mobile homes have dimmers (11% and 2% respectively).  The average single family home  has 4 dimmers or controls.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21089" y="5217503"/>
            <a:ext cx="669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Nine percent of all respondents use occupancy sensors or vacancy sensors inside their home.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Placeholder 4"/>
          <p:cNvGraphicFramePr>
            <a:graphicFrameLocks noGrp="1"/>
          </p:cNvGraphicFramePr>
          <p:nvPr>
            <p:ph type="tbl" sz="quarter" idx="14"/>
          </p:nvPr>
        </p:nvGraphicFramePr>
        <p:xfrm>
          <a:off x="477838" y="1514475"/>
          <a:ext cx="8178485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168"/>
                <a:gridCol w="1515291"/>
                <a:gridCol w="734606"/>
                <a:gridCol w="1660251"/>
                <a:gridCol w="1027612"/>
                <a:gridCol w="984068"/>
                <a:gridCol w="10014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Segment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Incandescent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CFL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Tubular Fluorescent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Halogen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</a:t>
                      </a:r>
                      <a:r>
                        <a:rPr lang="en-US" sz="1600" baseline="0" dirty="0" smtClean="0"/>
                        <a:t> voltage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Single</a:t>
                      </a:r>
                      <a:r>
                        <a:rPr lang="en-US" sz="1400" baseline="0" dirty="0" smtClean="0"/>
                        <a:t> Family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7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7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Multi-Family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Mobile Home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0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Indoor Lighting – Average Number of Bulbs</a:t>
            </a:r>
            <a:endParaRPr lang="en-US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Outdoor Lighting</a:t>
            </a:r>
            <a:endParaRPr lang="en-US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sz="quarter" idx="14"/>
          </p:nvPr>
        </p:nvGraphicFramePr>
        <p:xfrm>
          <a:off x="477838" y="1514475"/>
          <a:ext cx="8178485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168"/>
                <a:gridCol w="1515291"/>
                <a:gridCol w="734606"/>
                <a:gridCol w="1660251"/>
                <a:gridCol w="1027612"/>
                <a:gridCol w="984068"/>
                <a:gridCol w="10014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Segment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Incandescent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CFL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Tubular Fluorescent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Halogen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</a:t>
                      </a:r>
                      <a:r>
                        <a:rPr lang="en-US" sz="1600" baseline="0" dirty="0" smtClean="0"/>
                        <a:t> voltage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Single</a:t>
                      </a:r>
                      <a:r>
                        <a:rPr lang="en-US" sz="1400" baseline="0" dirty="0" smtClean="0"/>
                        <a:t> Family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36%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27%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25%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7%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4%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Multi-Family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44%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32%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21%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0%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0%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Mobile Home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54%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20%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5%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19%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0%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/>
                          </a:solidFill>
                        </a:rPr>
                        <a:t>2%</a:t>
                      </a:r>
                      <a:endParaRPr lang="en-US" sz="14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73192" y="4002657"/>
            <a:ext cx="669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Forty-five percent of all respondents have timers, dusk to dawn sensors or motion detectors on their outside lighting.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Electronics and Other Electric Equipment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72" y="340257"/>
            <a:ext cx="8099425" cy="507074"/>
          </a:xfrm>
        </p:spPr>
        <p:txBody>
          <a:bodyPr/>
          <a:lstStyle/>
          <a:p>
            <a:r>
              <a:rPr lang="en-US" sz="2800" dirty="0" smtClean="0"/>
              <a:t>Televisions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3378926" y="1189128"/>
          <a:ext cx="5477691" cy="484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413657" y="1675380"/>
            <a:ext cx="2346960" cy="167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Bef>
                <a:spcPct val="30000"/>
              </a:spcBef>
            </a:pPr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Average number of TV’s</a:t>
            </a:r>
            <a:endParaRPr lang="en-US" sz="1400" dirty="0" smtClean="0">
              <a:solidFill>
                <a:schemeClr val="bg2"/>
              </a:solidFill>
              <a:latin typeface="+mn-lt"/>
            </a:endParaRP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2.2 single family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1.6 multi-family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2.0 mobile homes </a:t>
            </a:r>
          </a:p>
          <a:p>
            <a:pPr>
              <a:buFont typeface="Arial" pitchFamily="34" charset="0"/>
            </a:pPr>
            <a:endParaRPr lang="en-US" sz="1600" i="1" dirty="0" smtClean="0">
              <a:solidFill>
                <a:srgbClr val="A68806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1554" y="3639162"/>
            <a:ext cx="2346960" cy="167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Bef>
                <a:spcPct val="30000"/>
              </a:spcBef>
            </a:pPr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Average hours of TV watched per day</a:t>
            </a:r>
            <a:endParaRPr lang="en-US" sz="1400" dirty="0" smtClean="0">
              <a:solidFill>
                <a:schemeClr val="bg2"/>
              </a:solidFill>
              <a:latin typeface="+mn-lt"/>
            </a:endParaRP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6.6 single family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6.0 multi-family</a:t>
            </a:r>
          </a:p>
          <a:p>
            <a:pPr indent="-182880">
              <a:spcBef>
                <a:spcPct val="3000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  <a:latin typeface="+mn-lt"/>
              </a:rPr>
              <a:t>6.4 mobile homes </a:t>
            </a:r>
          </a:p>
          <a:p>
            <a:pPr>
              <a:buFont typeface="Arial" pitchFamily="34" charset="0"/>
            </a:pPr>
            <a:endParaRPr lang="en-US" sz="1600" i="1" dirty="0" smtClean="0">
              <a:solidFill>
                <a:srgbClr val="A68806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Computer Equipment 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435430" y="1189128"/>
          <a:ext cx="8421188" cy="484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Computer Equipment –Average Number Per Home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435430" y="1189128"/>
          <a:ext cx="8421188" cy="484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Other Electric Equipment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435430" y="1189128"/>
          <a:ext cx="8203473" cy="4497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73192" y="5248044"/>
            <a:ext cx="669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Fifty-six percent of all respondents have power strips and 21%</a:t>
            </a:r>
            <a:r>
              <a:rPr lang="en-US" sz="16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</a:rPr>
              <a:t> </a:t>
            </a:r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have smart power strips.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Household Demographics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Well Pumps, Pools and Spas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435430" y="1189128"/>
          <a:ext cx="8203473" cy="4497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Energy Related Actions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Home Improvement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357050" y="836023"/>
          <a:ext cx="8534401" cy="5155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Home Improvement -- Insulation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357050" y="836023"/>
          <a:ext cx="8534401" cy="5155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73192" y="5248044"/>
            <a:ext cx="6694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Eight percent of all respondents plan to remodel in the next year.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Energy Saving Actions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1053737" y="836023"/>
          <a:ext cx="6940732" cy="5155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PNM Programs and Rates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Awareness of Rate and Programs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644433" y="1036320"/>
          <a:ext cx="3735977" cy="5146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93669" y="1367246"/>
            <a:ext cx="256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Familiarity with Tiered Rate</a:t>
            </a:r>
            <a:endParaRPr lang="en-US" sz="16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Chart Placeholder 4"/>
          <p:cNvGraphicFramePr>
            <a:graphicFrameLocks/>
          </p:cNvGraphicFramePr>
          <p:nvPr/>
        </p:nvGraphicFramePr>
        <p:xfrm>
          <a:off x="4959531" y="1258389"/>
          <a:ext cx="3696790" cy="5055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08766" y="1371590"/>
            <a:ext cx="2533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Awareness of PNM EE Programs</a:t>
            </a:r>
            <a:endParaRPr lang="en-US" sz="16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Specific Program Awareness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644433" y="1036320"/>
          <a:ext cx="7620001" cy="4563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325189" y="1314994"/>
            <a:ext cx="4519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Aware of Specific PNM Programs</a:t>
            </a:r>
            <a:endParaRPr lang="en-US" sz="1600" b="1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3192" y="5248044"/>
            <a:ext cx="669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Twenty-three percent of all respondents have participated in a PNM program in the last two years.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Photovoltaic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PV Systems – Single Family Only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57334" y="1358537"/>
            <a:ext cx="256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Have PV System Installed</a:t>
            </a:r>
            <a:endParaRPr lang="en-US" sz="1600" b="1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81143" y="1380298"/>
            <a:ext cx="2533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Reason for Installing PV System (Top Box 8 - 10)</a:t>
            </a:r>
            <a:endParaRPr lang="en-US" sz="1600" b="1" dirty="0">
              <a:solidFill>
                <a:schemeClr val="bg2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455762" y="2116183"/>
          <a:ext cx="2792536" cy="2708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4701190" y="2146663"/>
          <a:ext cx="3706935" cy="3648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Placeholder 4"/>
          <p:cNvGraphicFramePr>
            <a:graphicFrameLocks/>
          </p:cNvGraphicFramePr>
          <p:nvPr/>
        </p:nvGraphicFramePr>
        <p:xfrm>
          <a:off x="3405052" y="1663337"/>
          <a:ext cx="5442858" cy="4214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85211" y="5738949"/>
            <a:ext cx="3579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Asked only of those with PV Systems (n = 12)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258490" y="1463040"/>
          <a:ext cx="4376557" cy="4545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sz="quarter" idx="13"/>
          </p:nvPr>
        </p:nvSpPr>
        <p:spPr>
          <a:xfrm>
            <a:off x="832556" y="1261973"/>
            <a:ext cx="2920838" cy="4750581"/>
          </a:xfrm>
        </p:spPr>
        <p:txBody>
          <a:bodyPr/>
          <a:lstStyle/>
          <a:p>
            <a:r>
              <a:rPr lang="en-US" sz="1600" dirty="0" smtClean="0"/>
              <a:t>The majority of customers live in single-family homes. </a:t>
            </a:r>
          </a:p>
          <a:p>
            <a:endParaRPr lang="en-US" sz="1600" dirty="0" smtClean="0"/>
          </a:p>
          <a:p>
            <a:pPr marL="182880" lvl="1" indent="-182880">
              <a:buFont typeface="Arial" pitchFamily="34" charset="0"/>
              <a:buChar char="•"/>
            </a:pPr>
            <a:r>
              <a:rPr lang="en-US" sz="1400" dirty="0" smtClean="0"/>
              <a:t>88% and 98% of customers own their single family or mobile homes respectively.</a:t>
            </a:r>
          </a:p>
          <a:p>
            <a:pPr marL="182880" lvl="1" indent="-182880">
              <a:buFont typeface="Arial" pitchFamily="34" charset="0"/>
              <a:buChar char="•"/>
            </a:pPr>
            <a:r>
              <a:rPr lang="en-US" sz="1400" dirty="0" smtClean="0"/>
              <a:t>A little less than half of customers (48%) own their multi-family home.</a:t>
            </a:r>
          </a:p>
          <a:p>
            <a:pPr marL="463867" lvl="2" indent="-182880">
              <a:buFont typeface="Arial" pitchFamily="34" charset="0"/>
              <a:buChar char="•"/>
            </a:pPr>
            <a:r>
              <a:rPr lang="en-US" sz="1200" dirty="0" smtClean="0"/>
              <a:t>Multi-family is defined as homes with 3+ units or duplex/townhomes</a:t>
            </a:r>
          </a:p>
          <a:p>
            <a:pPr marL="182880" lvl="1" indent="-182880">
              <a:buFont typeface="Arial" pitchFamily="34" charset="0"/>
              <a:buChar char="•"/>
            </a:pPr>
            <a:r>
              <a:rPr lang="en-US" sz="1400" dirty="0" smtClean="0"/>
              <a:t>Average household size</a:t>
            </a:r>
          </a:p>
          <a:p>
            <a:pPr marL="463867" lvl="2" indent="-182880">
              <a:buFont typeface="Arial" pitchFamily="34" charset="0"/>
              <a:buChar char="•"/>
            </a:pPr>
            <a:r>
              <a:rPr lang="en-US" sz="1200" dirty="0" smtClean="0"/>
              <a:t>2.70 Single Family</a:t>
            </a:r>
          </a:p>
          <a:p>
            <a:pPr marL="463867" lvl="2" indent="-182880">
              <a:buFont typeface="Arial" pitchFamily="34" charset="0"/>
              <a:buChar char="•"/>
            </a:pPr>
            <a:r>
              <a:rPr lang="en-US" sz="1200" dirty="0" smtClean="0"/>
              <a:t>2.32 Multi-Family</a:t>
            </a:r>
          </a:p>
          <a:p>
            <a:pPr marL="463867" lvl="2" indent="-182880">
              <a:buFont typeface="Arial" pitchFamily="34" charset="0"/>
              <a:buChar char="•"/>
            </a:pPr>
            <a:r>
              <a:rPr lang="en-US" sz="1200" dirty="0" smtClean="0"/>
              <a:t>3.08  Mobile Home  </a:t>
            </a:r>
          </a:p>
          <a:p>
            <a:pPr lvl="1">
              <a:buFont typeface="Wingdings" pitchFamily="2" charset="2"/>
              <a:buChar char="§"/>
            </a:pPr>
            <a:endParaRPr lang="en-US" sz="1200" dirty="0" smtClean="0"/>
          </a:p>
          <a:p>
            <a:pPr lvl="1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4767" y="325438"/>
            <a:ext cx="7777660" cy="619125"/>
          </a:xfrm>
        </p:spPr>
        <p:txBody>
          <a:bodyPr/>
          <a:lstStyle/>
          <a:p>
            <a:r>
              <a:rPr lang="en-US" sz="2800" dirty="0" smtClean="0"/>
              <a:t>Household Segments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Considering Installing PV System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1341121" y="1088573"/>
          <a:ext cx="6775268" cy="4511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Reasons for Not Considering a PV System</a:t>
            </a:r>
            <a:endParaRPr lang="en-US" sz="2800" dirty="0"/>
          </a:p>
        </p:txBody>
      </p:sp>
      <p:graphicFrame>
        <p:nvGraphicFramePr>
          <p:cNvPr id="6" name="Chart Placeholder 4"/>
          <p:cNvGraphicFramePr>
            <a:graphicFrameLocks/>
          </p:cNvGraphicFramePr>
          <p:nvPr/>
        </p:nvGraphicFramePr>
        <p:xfrm>
          <a:off x="879566" y="1258389"/>
          <a:ext cx="7776755" cy="4515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73192" y="5248044"/>
            <a:ext cx="66940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A68806"/>
                </a:solidFill>
                <a:latin typeface="+mj-lt"/>
              </a:rPr>
              <a:t>Most common “Other” specify response: “Do not know what a PV system is”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788375"/>
              </p:ext>
            </p:extLst>
          </p:nvPr>
        </p:nvGraphicFramePr>
        <p:xfrm>
          <a:off x="474663" y="1651000"/>
          <a:ext cx="8099425" cy="4289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Age of Home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5622" y="832867"/>
            <a:ext cx="8123427" cy="422724"/>
          </a:xfrm>
        </p:spPr>
        <p:txBody>
          <a:bodyPr/>
          <a:lstStyle/>
          <a:p>
            <a:r>
              <a:rPr lang="en-US" dirty="0" smtClean="0"/>
              <a:t>The majority of  single family homes are 20+ years old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Most mobile and multi-family homes are less than 1,200 square feet.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Size of Home</a:t>
            </a:r>
            <a:endParaRPr lang="en-US" sz="2800" dirty="0"/>
          </a:p>
        </p:txBody>
      </p:sp>
      <p:graphicFrame>
        <p:nvGraphicFramePr>
          <p:cNvPr id="11" name="Chart Placeholder 10"/>
          <p:cNvGraphicFramePr>
            <a:graphicFrameLocks noGrp="1"/>
          </p:cNvGraphicFramePr>
          <p:nvPr>
            <p:ph type="chart" sz="quarter" idx="15"/>
            <p:extLst>
              <p:ext uri="{D42A27DB-BD31-4B8C-83A1-F6EECF244321}">
                <p14:modId xmlns:p14="http://schemas.microsoft.com/office/powerpoint/2010/main" val="1943898866"/>
              </p:ext>
            </p:extLst>
          </p:nvPr>
        </p:nvGraphicFramePr>
        <p:xfrm>
          <a:off x="679270" y="1308418"/>
          <a:ext cx="7879514" cy="4671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Household Income</a:t>
            </a:r>
            <a:endParaRPr lang="en-US" sz="2800" dirty="0"/>
          </a:p>
        </p:txBody>
      </p:sp>
      <p:graphicFrame>
        <p:nvGraphicFramePr>
          <p:cNvPr id="6" name="Chart Placeholder 4"/>
          <p:cNvGraphicFramePr>
            <a:graphicFrameLocks/>
          </p:cNvGraphicFramePr>
          <p:nvPr/>
        </p:nvGraphicFramePr>
        <p:xfrm>
          <a:off x="557349" y="1258389"/>
          <a:ext cx="8098972" cy="5055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2"/>
          <p:cNvSpPr txBox="1">
            <a:spLocks/>
          </p:cNvSpPr>
          <p:nvPr/>
        </p:nvSpPr>
        <p:spPr>
          <a:xfrm>
            <a:off x="474662" y="832867"/>
            <a:ext cx="8123427" cy="422724"/>
          </a:xfrm>
          <a:prstGeom prst="rect">
            <a:avLst/>
          </a:prstGeom>
        </p:spPr>
        <p:txBody>
          <a:bodyPr/>
          <a:lstStyle/>
          <a:p>
            <a:pPr marL="9525" marR="0" lvl="0" indent="-9525" algn="l" defTabSz="914400" rtl="0" eaLnBrk="1" fontAlgn="base" latinLnBrk="0" hangingPunct="1">
              <a:lnSpc>
                <a:spcPts val="216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Respondent Gender and Education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57334" y="1358537"/>
            <a:ext cx="256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Gender</a:t>
            </a:r>
            <a:endParaRPr lang="en-US" sz="1600" b="1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81143" y="1380298"/>
            <a:ext cx="2533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College Education</a:t>
            </a:r>
            <a:endParaRPr lang="en-US" sz="1600" b="1" dirty="0">
              <a:solidFill>
                <a:schemeClr val="bg2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455762" y="2116183"/>
          <a:ext cx="2792536" cy="2708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050160"/>
              </p:ext>
            </p:extLst>
          </p:nvPr>
        </p:nvGraphicFramePr>
        <p:xfrm>
          <a:off x="4701190" y="2146663"/>
          <a:ext cx="3706935" cy="3648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Placeholder 4"/>
          <p:cNvGraphicFramePr>
            <a:graphicFrameLocks/>
          </p:cNvGraphicFramePr>
          <p:nvPr/>
        </p:nvGraphicFramePr>
        <p:xfrm>
          <a:off x="3405052" y="1663337"/>
          <a:ext cx="5442858" cy="4214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Respondent Age and Employment</a:t>
            </a:r>
            <a:endParaRPr lang="en-US" sz="28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sz="quarter" idx="14"/>
          </p:nvPr>
        </p:nvGraphicFramePr>
        <p:xfrm>
          <a:off x="365761" y="1036321"/>
          <a:ext cx="2943496" cy="4781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53711" y="1367246"/>
            <a:ext cx="256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Age</a:t>
            </a:r>
            <a:endParaRPr lang="en-US" sz="16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Chart Placeholder 4"/>
          <p:cNvGraphicFramePr>
            <a:graphicFrameLocks/>
          </p:cNvGraphicFramePr>
          <p:nvPr/>
        </p:nvGraphicFramePr>
        <p:xfrm>
          <a:off x="3405052" y="1258389"/>
          <a:ext cx="5251270" cy="5055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89863" y="1441258"/>
            <a:ext cx="2533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/>
                </a:solidFill>
              </a:rPr>
              <a:t>Employment</a:t>
            </a:r>
            <a:endParaRPr lang="en-US" sz="1600" b="1" dirty="0">
              <a:solidFill>
                <a:schemeClr val="bg2"/>
              </a:solidFill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474662" y="832867"/>
            <a:ext cx="8123427" cy="422724"/>
          </a:xfrm>
          <a:prstGeom prst="rect">
            <a:avLst/>
          </a:prstGeom>
        </p:spPr>
        <p:txBody>
          <a:bodyPr/>
          <a:lstStyle/>
          <a:p>
            <a:pPr marL="9525" marR="0" lvl="0" indent="-9525" algn="l" defTabSz="914400" rtl="0" eaLnBrk="1" fontAlgn="base" latinLnBrk="0" hangingPunct="1">
              <a:lnSpc>
                <a:spcPts val="216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40%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all respondents employed full time; 43% retired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mercial Lighting Participant Survey_Topline results_Oct 22 2012">
  <a:themeElements>
    <a:clrScheme name="Custom 1">
      <a:dk1>
        <a:srgbClr val="4F4F4F"/>
      </a:dk1>
      <a:lt1>
        <a:srgbClr val="FFFFFF"/>
      </a:lt1>
      <a:dk2>
        <a:srgbClr val="919195"/>
      </a:dk2>
      <a:lt2>
        <a:srgbClr val="003E74"/>
      </a:lt2>
      <a:accent1>
        <a:srgbClr val="668BAC"/>
      </a:accent1>
      <a:accent2>
        <a:srgbClr val="C0311A"/>
      </a:accent2>
      <a:accent3>
        <a:srgbClr val="DEB408"/>
      </a:accent3>
      <a:accent4>
        <a:srgbClr val="008DA8"/>
      </a:accent4>
      <a:accent5>
        <a:srgbClr val="41363C"/>
      </a:accent5>
      <a:accent6>
        <a:srgbClr val="677719"/>
      </a:accent6>
      <a:hlink>
        <a:srgbClr val="008DA8"/>
      </a:hlink>
      <a:folHlink>
        <a:srgbClr val="DEB40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417B"/>
        </a:dk1>
        <a:lt1>
          <a:srgbClr val="FFFFFF"/>
        </a:lt1>
        <a:dk2>
          <a:srgbClr val="336695"/>
        </a:dk2>
        <a:lt2>
          <a:srgbClr val="000000"/>
        </a:lt2>
        <a:accent1>
          <a:srgbClr val="668CB0"/>
        </a:accent1>
        <a:accent2>
          <a:srgbClr val="99B1C9"/>
        </a:accent2>
        <a:accent3>
          <a:srgbClr val="FFFFFF"/>
        </a:accent3>
        <a:accent4>
          <a:srgbClr val="003668"/>
        </a:accent4>
        <a:accent5>
          <a:srgbClr val="B8C5D4"/>
        </a:accent5>
        <a:accent6>
          <a:srgbClr val="8AA0B6"/>
        </a:accent6>
        <a:hlink>
          <a:srgbClr val="ED1C24"/>
        </a:hlink>
        <a:folHlink>
          <a:srgbClr val="62BB4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282CCFDE47494D99663ABDDBFEB133" ma:contentTypeVersion="0" ma:contentTypeDescription="Create a new document." ma:contentTypeScope="" ma:versionID="bf06cf68ff67406e16d0ede4c05173b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B75DB39-5F35-4E8A-892C-B586A2A999EC}">
  <ds:schemaRefs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8967668-73E4-48C0-ABCB-5A59DD0C38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BE0064-B302-42E7-89F0-08A566CA7D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Commercial Lighting Participant Survey_Topline results_Oct 22 2012</Template>
  <TotalTime>4830</TotalTime>
  <Words>1387</Words>
  <Application>Microsoft Office PowerPoint</Application>
  <PresentationFormat>On-screen Show (4:3)</PresentationFormat>
  <Paragraphs>443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Commercial Lighting Participant Survey_Topline results_Oct 22 2012</vt:lpstr>
      <vt:lpstr>PNM Residential Appliance Saturation Study</vt:lpstr>
      <vt:lpstr>Methodology</vt:lpstr>
      <vt:lpstr>Household Demographics</vt:lpstr>
      <vt:lpstr>Household Segments</vt:lpstr>
      <vt:lpstr>Age of Home</vt:lpstr>
      <vt:lpstr>Size of Home</vt:lpstr>
      <vt:lpstr>Household Income</vt:lpstr>
      <vt:lpstr>Respondent Gender and Education</vt:lpstr>
      <vt:lpstr>Respondent Age and Employment</vt:lpstr>
      <vt:lpstr>Household Equipment &amp; Appliances</vt:lpstr>
      <vt:lpstr>Type of Primary Heating</vt:lpstr>
      <vt:lpstr>Heating Fuel</vt:lpstr>
      <vt:lpstr>Type of Heating and Fuel Combined</vt:lpstr>
      <vt:lpstr>Type of Primary Cooling</vt:lpstr>
      <vt:lpstr>Satisfaction with Evaporative Coolers</vt:lpstr>
      <vt:lpstr>Type of Thermostat</vt:lpstr>
      <vt:lpstr>Thermostat Settings</vt:lpstr>
      <vt:lpstr>Water Heating Fuel</vt:lpstr>
      <vt:lpstr>Major Appliance Saturation</vt:lpstr>
      <vt:lpstr>Small Appliance Saturation</vt:lpstr>
      <vt:lpstr>Lighting</vt:lpstr>
      <vt:lpstr>Indoor Lighting</vt:lpstr>
      <vt:lpstr>Indoor Lighting – Average Number of Bulbs</vt:lpstr>
      <vt:lpstr>Outdoor Lighting</vt:lpstr>
      <vt:lpstr>Electronics and Other Electric Equipment</vt:lpstr>
      <vt:lpstr>Televisions</vt:lpstr>
      <vt:lpstr>Computer Equipment </vt:lpstr>
      <vt:lpstr>Computer Equipment –Average Number Per Home</vt:lpstr>
      <vt:lpstr>Other Electric Equipment</vt:lpstr>
      <vt:lpstr>Well Pumps, Pools and Spas</vt:lpstr>
      <vt:lpstr>Energy Related Actions</vt:lpstr>
      <vt:lpstr>Home Improvement</vt:lpstr>
      <vt:lpstr>Home Improvement -- Insulation</vt:lpstr>
      <vt:lpstr>Energy Saving Actions</vt:lpstr>
      <vt:lpstr>PNM Programs and Rates</vt:lpstr>
      <vt:lpstr>Awareness of Rate and Programs</vt:lpstr>
      <vt:lpstr>Specific Program Awareness</vt:lpstr>
      <vt:lpstr>Photovoltaic</vt:lpstr>
      <vt:lpstr>PV Systems – Single Family Only</vt:lpstr>
      <vt:lpstr>Considering Installing PV System</vt:lpstr>
      <vt:lpstr>Reasons for Not Considering a PV System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OG&amp;E Arkansas Commercial Programs</dc:title>
  <dc:creator>bryan</dc:creator>
  <cp:lastModifiedBy>Seelinger, Erick</cp:lastModifiedBy>
  <cp:revision>388</cp:revision>
  <dcterms:created xsi:type="dcterms:W3CDTF">2012-12-12T17:28:38Z</dcterms:created>
  <dcterms:modified xsi:type="dcterms:W3CDTF">2016-01-21T23:48:43Z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0x01010043282CCFDE47494D99663ABDDBFEB133</vt:lpwstr>
  </property>
</Properties>
</file>