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A6662-AAE2-C5F4-452A-9D8A1E7326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D2A7E1-2865-4D47-3E37-9007D28BC2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CB2937-0E4E-83DC-C800-B31C47ED9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51356-051B-46F6-ABB8-4C6EAD327DDA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B087E3-B4B5-CC54-842B-C46987360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8C563F-6461-E81B-248B-7DC336938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4D260-20B9-4177-9849-A7BBCA92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837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AD342-16F8-DE8C-AED3-FF9155B2B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EEFE99-455D-1A1E-1C8E-85413E102C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47D9B2-445A-8C2E-23A3-7487ACDC3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51356-051B-46F6-ABB8-4C6EAD327DDA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C4A46D-B787-0A24-D882-AFEC6B713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E8B9D0-8555-08E6-59A2-934CCDA5E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4D260-20B9-4177-9849-A7BBCA92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652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F2EA35-E2D0-75D0-7DED-BC8F4A4C77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04F12B-2093-E876-5715-E538F0A89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D9A1BB-079E-67D2-3E96-2136259EE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51356-051B-46F6-ABB8-4C6EAD327DDA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874E28-676B-A3DA-A844-574EE2728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2852BA-7DB5-6C9B-3C65-46FCEC85B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4D260-20B9-4177-9849-A7BBCA92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328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85871-A327-DBB5-EB2A-E39C218B2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9A6171-CB9E-822D-A8C2-4CE089B84E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367A8-F29B-F6D6-6626-910EEF8CE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51356-051B-46F6-ABB8-4C6EAD327DDA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4CF948-683A-4AE7-7B8D-F6B35B594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18F72-E510-7202-7941-D5FE57AAD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4D260-20B9-4177-9849-A7BBCA92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858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809DA-8C14-EA9C-904D-7A818F627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023EA9-F58F-56E3-D48D-00E79EBFFC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BC888F-513B-5ED6-990C-FD5BC7CB9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51356-051B-46F6-ABB8-4C6EAD327DDA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49C61-978A-4F54-8E23-9ED5AEDE9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79D20F-7876-9AB9-9040-195F5E864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4D260-20B9-4177-9849-A7BBCA92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402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E1C79-10CC-4616-2C88-F1A5BFA97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7E9FE-AF70-8D8C-E091-B7186A32DE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531101-4D22-E7EA-5B75-F3F4EFF40B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CB7354-BB58-7002-A4E9-83FE9992A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51356-051B-46F6-ABB8-4C6EAD327DDA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1ADE34-24DF-61AB-6143-448795225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65858B-EF6D-848E-2C10-048787BA2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4D260-20B9-4177-9849-A7BBCA92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938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FEB56-C68E-93DA-F816-85CF5DA4A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013F44-BEFF-D5E5-74B2-9AFFEFB677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DB089C-287A-262B-30DA-67590D98EE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9C3408-BCF4-1E51-B718-C0CAFA4418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95A54D-6D37-584E-A7AA-B2FE83AE6D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439204-E43E-B833-2DF2-AABC50503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51356-051B-46F6-ABB8-4C6EAD327DDA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D75459-549C-3BEB-D441-652E54A3B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CA7C9B-CE12-D305-DFC8-91364C4FD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4D260-20B9-4177-9849-A7BBCA92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758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AFAD1-4E54-85EB-0ABC-C7BB18CAD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AAC398-E4C4-1853-0FE4-6CE1A5706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51356-051B-46F6-ABB8-4C6EAD327DDA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6FD8CF-2E35-16F6-2CC4-39581C547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85658B-745B-E194-D411-3CC25F146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4D260-20B9-4177-9849-A7BBCA92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087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3DCC53-6697-B88D-DCFC-E2182B8C1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51356-051B-46F6-ABB8-4C6EAD327DDA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D153A-544D-690C-BFA9-B67AF3FEE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68F1D2-22AF-46A6-64E6-EF76D646A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4D260-20B9-4177-9849-A7BBCA92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503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FEADB-F9DB-BAA1-30D3-360347ADD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DF53F5-7B9C-EA9F-43CF-CDE868FF6D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0EF112-AF2D-7499-098D-8DF16C35FD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403549-6399-D9AB-B952-40CD03496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51356-051B-46F6-ABB8-4C6EAD327DDA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E54699-BA23-C80A-55D7-C7914AD48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E103EE-0482-742C-9016-9216C7A27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4D260-20B9-4177-9849-A7BBCA92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742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34B9B-1658-1A37-9901-C39272822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5F27A8-5CA5-E03A-D6B2-B047E009E4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5AAD3D-3D2D-6B40-F3E9-A9647C2D38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49461A-733D-12F3-9D17-EE98298DE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51356-051B-46F6-ABB8-4C6EAD327DDA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1C7843-5EA8-E531-9906-786778609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A41AC1-486A-3FCD-A149-D21CEE254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4D260-20B9-4177-9849-A7BBCA92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908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EB0F10-39D9-8B0A-64A8-AAFEE2330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5D5225-2DA0-62CB-6935-5C2099927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59CC0D-9C2E-5344-A60F-9E6DE1A7A1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51356-051B-46F6-ABB8-4C6EAD327DDA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60593A-8037-B997-58BD-043DCB1FA0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9EF562-C9A8-F47F-130F-7C980B5FA5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4D260-20B9-4177-9849-A7BBCA92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176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B2231BE-9131-AC19-2F2F-26A8E6923C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7457" y="1210490"/>
            <a:ext cx="5650485" cy="4183878"/>
          </a:xfrm>
          <a:prstGeom prst="rect">
            <a:avLst/>
          </a:prstGeom>
        </p:spPr>
      </p:pic>
      <p:sp>
        <p:nvSpPr>
          <p:cNvPr id="2051" name="Title 1">
            <a:extLst>
              <a:ext uri="{FF2B5EF4-FFF2-40B4-BE49-F238E27FC236}">
                <a16:creationId xmlns:a16="http://schemas.microsoft.com/office/drawing/2014/main" id="{8DCD6A20-C60E-F2B4-E670-60F76918FDE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706938" y="265113"/>
            <a:ext cx="2300287" cy="646112"/>
          </a:xfrm>
        </p:spPr>
        <p:txBody>
          <a:bodyPr/>
          <a:lstStyle/>
          <a:p>
            <a:pPr eaLnBrk="1" hangingPunct="1"/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SITE MAP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586618-1CCB-BA89-6275-3DB95D667F84}"/>
              </a:ext>
            </a:extLst>
          </p:cNvPr>
          <p:cNvSpPr txBox="1"/>
          <p:nvPr/>
        </p:nvSpPr>
        <p:spPr>
          <a:xfrm>
            <a:off x="7804150" y="280988"/>
            <a:ext cx="4217988" cy="73866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      REQUIRED FEATURES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Site Address (must match application).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Info Box that contains the Quantity, Manufacturer, and Model Number for the Modules and Inverters. 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If Energy Storage is applicable the info box must include its Quantity, Manufacturer, Model Number and Mode of operation.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Location and name of closest street.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Compass Rose.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keep all required items on a single page.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All equipment labelled with arrow callouts as its installed (not in a legend).   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Fully illustrate the solar array distinguishing each panel. Label string inverters and microinverters.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If you are installing a production meter, (see Variance info box) make sure to follow the metering requirements or a Variance will be required.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PV Disconnect(s) must be outside, accessible to the utility, in line of sight, and within 5’ of the Utility Meter or a Variance will be required.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ESS Disconnect(s) (if applicable) must be outside, accessible to the utility, in line of sight, and within 10’ or a Variance will be required. 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If you are submitting an Expansion, please see the additional requirements on the Site Map Required Features.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4" name="TextBox 7">
            <a:extLst>
              <a:ext uri="{FF2B5EF4-FFF2-40B4-BE49-F238E27FC236}">
                <a16:creationId xmlns:a16="http://schemas.microsoft.com/office/drawing/2014/main" id="{CC734164-A7C0-0FD8-438C-FA4CC3A156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5550" y="5157014"/>
            <a:ext cx="141763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Production meter (if applicable) and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Utility meter are within 5 ft</a:t>
            </a:r>
          </a:p>
        </p:txBody>
      </p:sp>
      <p:sp>
        <p:nvSpPr>
          <p:cNvPr id="2055" name="TextBox 8">
            <a:extLst>
              <a:ext uri="{FF2B5EF4-FFF2-40B4-BE49-F238E27FC236}">
                <a16:creationId xmlns:a16="http://schemas.microsoft.com/office/drawing/2014/main" id="{AD1ABA53-DEBA-8C71-4285-D8CFA00ED2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1608" y="6230895"/>
            <a:ext cx="439094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Note: PNM may request additional information if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determined it is needed during the screening process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CB65AFC7-17C7-0940-B4B1-39E0399019B4}"/>
              </a:ext>
            </a:extLst>
          </p:cNvPr>
          <p:cNvGraphicFramePr>
            <a:graphicFrameLocks noGrp="1"/>
          </p:cNvGraphicFramePr>
          <p:nvPr/>
        </p:nvGraphicFramePr>
        <p:xfrm>
          <a:off x="384175" y="449263"/>
          <a:ext cx="3994150" cy="1522412"/>
        </p:xfrm>
        <a:graphic>
          <a:graphicData uri="http://schemas.openxmlformats.org/drawingml/2006/table">
            <a:tbl>
              <a:tblPr/>
              <a:tblGrid>
                <a:gridCol w="3994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22926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 Box</a:t>
                      </a:r>
                    </a:p>
                  </a:txBody>
                  <a:tcPr marL="9523" marR="9523" marT="9517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9743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Module(s): Quantity, Manufacturer, Model Number</a:t>
                      </a:r>
                      <a:b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Inverter(s): Quantity, Manufacturer, Model Number </a:t>
                      </a:r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*Calculations not required.</a:t>
                      </a:r>
                    </a:p>
                  </a:txBody>
                  <a:tcPr marL="9523" marR="9523" marT="9517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9743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(If Applicable) </a:t>
                      </a:r>
                    </a:p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Storage: Quantity, Manufacturer, Model Number</a:t>
                      </a:r>
                    </a:p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 of Operation: 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i.e.,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Backup </a:t>
                      </a:r>
                    </a:p>
                  </a:txBody>
                  <a:tcPr marL="9523" marR="9523" marT="9517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B1F60492-57AD-BA2F-E1C9-D72996261CA2}"/>
              </a:ext>
            </a:extLst>
          </p:cNvPr>
          <p:cNvGraphicFramePr>
            <a:graphicFrameLocks noGrp="1"/>
          </p:cNvGraphicFramePr>
          <p:nvPr/>
        </p:nvGraphicFramePr>
        <p:xfrm>
          <a:off x="384175" y="4879975"/>
          <a:ext cx="3114675" cy="1700213"/>
        </p:xfrm>
        <a:graphic>
          <a:graphicData uri="http://schemas.openxmlformats.org/drawingml/2006/table">
            <a:tbl>
              <a:tblPr/>
              <a:tblGrid>
                <a:gridCol w="3114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545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Variance Info Box (If installing a Production Meter)</a:t>
                      </a:r>
                    </a:p>
                  </a:txBody>
                  <a:tcPr marL="9523" marR="9523" marT="953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1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☐ Must be within 5' of the Utility Meter</a:t>
                      </a:r>
                    </a:p>
                  </a:txBody>
                  <a:tcPr marL="9523" marR="9523" marT="953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2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☐ Must be on the same plane and in line of sight</a:t>
                      </a:r>
                    </a:p>
                  </a:txBody>
                  <a:tcPr marL="9523" marR="9523" marT="953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137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☐ No visible obstructions between the Production Meter and the Utility Meter i.e., a Fence 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3" marR="9523" marT="953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F15E842F-1DEC-D23F-A875-399953A15A3F}"/>
              </a:ext>
            </a:extLst>
          </p:cNvPr>
          <p:cNvSpPr txBox="1"/>
          <p:nvPr/>
        </p:nvSpPr>
        <p:spPr>
          <a:xfrm>
            <a:off x="4477312" y="949234"/>
            <a:ext cx="26658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505 Camino de Solar Albuquerque, NM 87111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DF995AC-319E-27AC-FE75-9B875CC19C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872" y="2113033"/>
            <a:ext cx="6543675" cy="3933825"/>
          </a:xfrm>
          <a:prstGeom prst="rect">
            <a:avLst/>
          </a:prstGeom>
        </p:spPr>
      </p:pic>
      <p:sp>
        <p:nvSpPr>
          <p:cNvPr id="3074" name="TextBox 6">
            <a:extLst>
              <a:ext uri="{FF2B5EF4-FFF2-40B4-BE49-F238E27FC236}">
                <a16:creationId xmlns:a16="http://schemas.microsoft.com/office/drawing/2014/main" id="{BC66B96B-8A64-FEB2-0E9F-C178639FB8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6900" y="285750"/>
            <a:ext cx="2551113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SITE MAP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EXPANSION</a:t>
            </a: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6" name="TextBox 7">
            <a:extLst>
              <a:ext uri="{FF2B5EF4-FFF2-40B4-BE49-F238E27FC236}">
                <a16:creationId xmlns:a16="http://schemas.microsoft.com/office/drawing/2014/main" id="{15CAED84-C437-48DD-369A-87B391CD3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6500" y="5931966"/>
            <a:ext cx="141763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Production meter (if applicable) and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Utility meter are within 5 ft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2FAB3318-6D60-73B6-382D-4639AE1E5B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2480699"/>
              </p:ext>
            </p:extLst>
          </p:nvPr>
        </p:nvGraphicFramePr>
        <p:xfrm>
          <a:off x="284163" y="400050"/>
          <a:ext cx="4002087" cy="2376488"/>
        </p:xfrm>
        <a:graphic>
          <a:graphicData uri="http://schemas.openxmlformats.org/drawingml/2006/table">
            <a:tbl>
              <a:tblPr/>
              <a:tblGrid>
                <a:gridCol w="40020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22966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 Box</a:t>
                      </a:r>
                    </a:p>
                  </a:txBody>
                  <a:tcPr marL="9520" marR="9520" marT="9517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03659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Existing (E)</a:t>
                      </a:r>
                    </a:p>
                    <a:p>
                      <a:pPr algn="l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Module(s): Quantity, Manufacturer, Model Number</a:t>
                      </a:r>
                      <a:b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Inverter(s): Quantity, Manufacturer, Model Number</a:t>
                      </a:r>
                    </a:p>
                    <a:p>
                      <a:pPr algn="l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 (N)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Module(s) Quantity, Manufacturer, Model Number Inverter(s): Quantity, Manufacturer, Model Number </a:t>
                      </a:r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*Calculations not required.</a:t>
                      </a:r>
                    </a:p>
                  </a:txBody>
                  <a:tcPr marL="9520" marR="9520" marT="9517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9863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If Applicable </a:t>
                      </a:r>
                    </a:p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(N) Storage: Quantity, Manufacturer, Model Number Mode of Operation: 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i.e.,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Backup </a:t>
                      </a:r>
                    </a:p>
                  </a:txBody>
                  <a:tcPr marL="9520" marR="9520" marT="9517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B0E9412F-1535-53D1-60BB-ABCED6C59C66}"/>
              </a:ext>
            </a:extLst>
          </p:cNvPr>
          <p:cNvSpPr txBox="1"/>
          <p:nvPr/>
        </p:nvSpPr>
        <p:spPr>
          <a:xfrm>
            <a:off x="7485547" y="280988"/>
            <a:ext cx="4536591" cy="60939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      REQUIRED FEATURES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These are in Addition to the Required Features </a:t>
            </a:r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on    new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applications)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See Info Box which must distinguish between Existing (E) and New (N) systems.  Must contain both new and existing quantity of Modules and Inverters as well as their manufacturer &amp; model number.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If Energy Storage is applicable the info box must include its Quantity, Manufacturer, Model Number, Mode of operation, and labeled as (N) New or (E) Existing. 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All equipment clearly labelled as Existing (E) or New (N) on the arrow callouts.  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Fully illustrate the new solar array distinguishing each panel. Differentiate between String Inverters and Microinverters.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If you are replacing your production meter, (see Variance info box) make sure to follow the metering requirements or a Variance will be required. Expansions have the same variance requirements.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If V2G functionality is desired, EV charger must be depicted in diagrams and application.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n-US" dirty="0">
              <a:latin typeface="+mn-lt"/>
            </a:endParaRPr>
          </a:p>
        </p:txBody>
      </p:sp>
      <p:sp>
        <p:nvSpPr>
          <p:cNvPr id="3089" name="TextBox 8">
            <a:extLst>
              <a:ext uri="{FF2B5EF4-FFF2-40B4-BE49-F238E27FC236}">
                <a16:creationId xmlns:a16="http://schemas.microsoft.com/office/drawing/2014/main" id="{E068E546-8CD9-5952-01D3-CE036ADB3A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5547" y="5872357"/>
            <a:ext cx="439094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Note: PNM may request additional information if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determined it is needed during the screening process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5CA4D1C-61FF-B0ED-6042-4D6831751C4C}"/>
              </a:ext>
            </a:extLst>
          </p:cNvPr>
          <p:cNvSpPr txBox="1"/>
          <p:nvPr/>
        </p:nvSpPr>
        <p:spPr>
          <a:xfrm>
            <a:off x="4411200" y="1106488"/>
            <a:ext cx="26658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505 Camino de Solar Albuquerque, NM 87111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648</Words>
  <Application>Microsoft Office PowerPoint</Application>
  <PresentationFormat>Widescreen</PresentationFormat>
  <Paragraphs>53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Wingdings</vt:lpstr>
      <vt:lpstr>Office Theme</vt:lpstr>
      <vt:lpstr>SITE MAP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SITE MAP</dc:title>
  <dc:creator>Montano, Isaac</dc:creator>
  <cp:lastModifiedBy>Montano, Isaac</cp:lastModifiedBy>
  <cp:revision>11</cp:revision>
  <dcterms:created xsi:type="dcterms:W3CDTF">2024-05-07T17:41:00Z</dcterms:created>
  <dcterms:modified xsi:type="dcterms:W3CDTF">2024-09-11T21:03:40Z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367428c-8df2-41b3-925f-2e32f93f53ed_Enabled">
    <vt:lpwstr>true</vt:lpwstr>
  </property>
  <property fmtid="{D5CDD505-2E9C-101B-9397-08002B2CF9AE}" pid="3" name="MSIP_Label_f367428c-8df2-41b3-925f-2e32f93f53ed_SetDate">
    <vt:lpwstr>2024-05-07T17:41:42Z</vt:lpwstr>
  </property>
  <property fmtid="{D5CDD505-2E9C-101B-9397-08002B2CF9AE}" pid="4" name="MSIP_Label_f367428c-8df2-41b3-925f-2e32f93f53ed_Method">
    <vt:lpwstr>Standard</vt:lpwstr>
  </property>
  <property fmtid="{D5CDD505-2E9C-101B-9397-08002B2CF9AE}" pid="5" name="MSIP_Label_f367428c-8df2-41b3-925f-2e32f93f53ed_Name">
    <vt:lpwstr>f367428c-8df2-41b3-925f-2e32f93f53ed</vt:lpwstr>
  </property>
  <property fmtid="{D5CDD505-2E9C-101B-9397-08002B2CF9AE}" pid="6" name="MSIP_Label_f367428c-8df2-41b3-925f-2e32f93f53ed_SiteId">
    <vt:lpwstr>6c1ea1fd-d5ee-4dc8-bcfe-8877bd40388b</vt:lpwstr>
  </property>
  <property fmtid="{D5CDD505-2E9C-101B-9397-08002B2CF9AE}" pid="7" name="MSIP_Label_f367428c-8df2-41b3-925f-2e32f93f53ed_ActionId">
    <vt:lpwstr>e543cc1f-07ce-48fb-9e97-7453fbd27f92</vt:lpwstr>
  </property>
  <property fmtid="{D5CDD505-2E9C-101B-9397-08002B2CF9AE}" pid="8" name="MSIP_Label_f367428c-8df2-41b3-925f-2e32f93f53ed_ContentBits">
    <vt:lpwstr>0</vt:lpwstr>
  </property>
</Properties>
</file>