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63" r:id="rId5"/>
    <p:sldId id="315" r:id="rId6"/>
    <p:sldId id="314" r:id="rId7"/>
    <p:sldId id="271" r:id="rId8"/>
    <p:sldId id="273" r:id="rId9"/>
    <p:sldId id="281" r:id="rId10"/>
    <p:sldId id="317" r:id="rId11"/>
    <p:sldId id="318" r:id="rId12"/>
    <p:sldId id="319" r:id="rId13"/>
    <p:sldId id="320" r:id="rId14"/>
    <p:sldId id="332" r:id="rId15"/>
    <p:sldId id="322" r:id="rId16"/>
    <p:sldId id="323" r:id="rId17"/>
    <p:sldId id="335" r:id="rId18"/>
    <p:sldId id="336" r:id="rId19"/>
    <p:sldId id="326" r:id="rId20"/>
    <p:sldId id="334" r:id="rId21"/>
    <p:sldId id="331" r:id="rId22"/>
    <p:sldId id="328" r:id="rId23"/>
    <p:sldId id="333" r:id="rId24"/>
    <p:sldId id="296" r:id="rId25"/>
    <p:sldId id="294" r:id="rId2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90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C73F2F4-852B-98EF-FAE1-B6E7F36E9F98}" name="White, James" initials="WJ" userId="S::JWHITE4@pnmresources.com::01c38c95-2aa2-4101-81e7-9501b247db5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4"/>
    <a:srgbClr val="595959"/>
    <a:srgbClr val="EF8200"/>
    <a:srgbClr val="CCCCCC"/>
    <a:srgbClr val="D7D2C3"/>
    <a:srgbClr val="1738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13" autoAdjust="0"/>
    <p:restoredTop sz="94660"/>
  </p:normalViewPr>
  <p:slideViewPr>
    <p:cSldViewPr>
      <p:cViewPr varScale="1">
        <p:scale>
          <a:sx n="82" d="100"/>
          <a:sy n="82" d="100"/>
        </p:scale>
        <p:origin x="624" y="72"/>
      </p:cViewPr>
      <p:guideLst>
        <p:guide orient="horz" pos="2160"/>
        <p:guide pos="3904"/>
      </p:guideLst>
    </p:cSldViewPr>
  </p:slid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B53635F-7A67-4CBE-8D61-D4640491CA2A}" type="datetimeFigureOut">
              <a:rPr lang="en-US" smtClean="0"/>
              <a:pPr/>
              <a:t>3/21/2024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308BFB7-A97A-457D-BC0C-9E3C535FBB55}" type="slidenum">
              <a:rPr lang="en-US" smtClean="0"/>
              <a:pPr/>
              <a:t>‹#›</a:t>
            </a:fld>
            <a:endParaRPr lang="en-US" dirty="0"/>
          </a:p>
        </p:txBody>
      </p:sp>
    </p:spTree>
    <p:extLst>
      <p:ext uri="{BB962C8B-B14F-4D97-AF65-F5344CB8AC3E}">
        <p14:creationId xmlns:p14="http://schemas.microsoft.com/office/powerpoint/2010/main" val="3726966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9530" y="-5863"/>
            <a:ext cx="12215889" cy="6877783"/>
          </a:xfrm>
          <a:prstGeom prst="rect">
            <a:avLst/>
          </a:prstGeom>
        </p:spPr>
      </p:pic>
      <p:sp>
        <p:nvSpPr>
          <p:cNvPr id="2" name="Title 1"/>
          <p:cNvSpPr>
            <a:spLocks noGrp="1"/>
          </p:cNvSpPr>
          <p:nvPr>
            <p:ph type="ctrTitle"/>
          </p:nvPr>
        </p:nvSpPr>
        <p:spPr>
          <a:xfrm>
            <a:off x="1099657" y="838200"/>
            <a:ext cx="10121500" cy="1676400"/>
          </a:xfrm>
          <a:prstGeom prst="rect">
            <a:avLst/>
          </a:prstGeom>
        </p:spPr>
        <p:txBody>
          <a:bodyPr anchor="b" anchorCtr="0">
            <a:noAutofit/>
          </a:bodyPr>
          <a:lstStyle>
            <a:lvl1pPr algn="l">
              <a:lnSpc>
                <a:spcPct val="110000"/>
              </a:lnSpc>
              <a:defRPr sz="5000" b="0" cap="none" spc="100" baseline="0">
                <a:solidFill>
                  <a:schemeClr val="bg1"/>
                </a:solidFill>
                <a:latin typeface="Arial" pitchFamily="34" charset="0"/>
                <a:cs typeface="Arial" pitchFamily="34" charset="0"/>
              </a:defRPr>
            </a:lvl1pPr>
          </a:lstStyle>
          <a:p>
            <a:r>
              <a:rPr lang="en-US" dirty="0"/>
              <a:t>Click to edit Master title style</a:t>
            </a:r>
          </a:p>
        </p:txBody>
      </p:sp>
      <p:sp>
        <p:nvSpPr>
          <p:cNvPr id="3" name="Subtitle 2"/>
          <p:cNvSpPr>
            <a:spLocks noGrp="1"/>
          </p:cNvSpPr>
          <p:nvPr>
            <p:ph type="subTitle" idx="1"/>
          </p:nvPr>
        </p:nvSpPr>
        <p:spPr>
          <a:xfrm>
            <a:off x="1100135" y="2590800"/>
            <a:ext cx="10160000" cy="457200"/>
          </a:xfrm>
          <a:prstGeom prst="rect">
            <a:avLst/>
          </a:prstGeom>
        </p:spPr>
        <p:txBody>
          <a:bodyPr anchor="ctr"/>
          <a:lstStyle>
            <a:lvl1pPr marL="0" indent="0" algn="l">
              <a:buNone/>
              <a:defRPr sz="1600" b="1" cap="all" baseline="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2" name="Straight Connector 11"/>
          <p:cNvCxnSpPr/>
          <p:nvPr userDrawn="1"/>
        </p:nvCxnSpPr>
        <p:spPr>
          <a:xfrm flipV="1">
            <a:off x="1219200" y="2590800"/>
            <a:ext cx="9753600" cy="0"/>
          </a:xfrm>
          <a:prstGeom prst="line">
            <a:avLst/>
          </a:prstGeom>
          <a:ln w="3175"/>
        </p:spPr>
        <p:style>
          <a:lnRef idx="2">
            <a:schemeClr val="accent5"/>
          </a:lnRef>
          <a:fillRef idx="0">
            <a:schemeClr val="accent5"/>
          </a:fillRef>
          <a:effectRef idx="1">
            <a:schemeClr val="accent5"/>
          </a:effectRef>
          <a:fontRef idx="minor">
            <a:schemeClr val="tx1"/>
          </a:fontRef>
        </p:style>
      </p:cxnSp>
      <p:cxnSp>
        <p:nvCxnSpPr>
          <p:cNvPr id="13" name="Straight Connector 12"/>
          <p:cNvCxnSpPr/>
          <p:nvPr userDrawn="1"/>
        </p:nvCxnSpPr>
        <p:spPr>
          <a:xfrm flipV="1">
            <a:off x="1219200" y="3048000"/>
            <a:ext cx="9753600" cy="0"/>
          </a:xfrm>
          <a:prstGeom prst="line">
            <a:avLst/>
          </a:prstGeom>
          <a:ln w="3175"/>
        </p:spPr>
        <p:style>
          <a:lnRef idx="2">
            <a:schemeClr val="accent5"/>
          </a:lnRef>
          <a:fillRef idx="0">
            <a:schemeClr val="accent5"/>
          </a:fillRef>
          <a:effectRef idx="1">
            <a:schemeClr val="accent5"/>
          </a:effectRef>
          <a:fontRef idx="minor">
            <a:schemeClr val="tx1"/>
          </a:fontRef>
        </p:style>
      </p:cxnSp>
      <p:sp>
        <p:nvSpPr>
          <p:cNvPr id="15" name="TextBox 14"/>
          <p:cNvSpPr txBox="1"/>
          <p:nvPr userDrawn="1"/>
        </p:nvSpPr>
        <p:spPr>
          <a:xfrm>
            <a:off x="1099657" y="6324600"/>
            <a:ext cx="4127100" cy="230832"/>
          </a:xfrm>
          <a:prstGeom prst="rect">
            <a:avLst/>
          </a:prstGeom>
          <a:noFill/>
        </p:spPr>
        <p:txBody>
          <a:bodyPr wrap="square" rtlCol="0">
            <a:spAutoFit/>
          </a:bodyPr>
          <a:lstStyle/>
          <a:p>
            <a:pPr algn="l"/>
            <a:r>
              <a:rPr lang="en-US" sz="900" b="1" cap="all" spc="100" baseline="0" dirty="0">
                <a:solidFill>
                  <a:schemeClr val="tx1">
                    <a:lumMod val="65000"/>
                    <a:lumOff val="35000"/>
                  </a:schemeClr>
                </a:solidFill>
                <a:latin typeface="Arial" pitchFamily="34" charset="0"/>
                <a:cs typeface="Arial" pitchFamily="34" charset="0"/>
              </a:rPr>
              <a:t>MARCH 20, 2024</a:t>
            </a:r>
          </a:p>
        </p:txBody>
      </p:sp>
    </p:spTree>
  </p:cSld>
  <p:clrMapOvr>
    <a:masterClrMapping/>
  </p:clrMapOvr>
  <p:transition>
    <p:fade/>
  </p:transition>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Standard Content with Copy">
    <p:spTree>
      <p:nvGrpSpPr>
        <p:cNvPr id="1" name=""/>
        <p:cNvGrpSpPr/>
        <p:nvPr/>
      </p:nvGrpSpPr>
      <p:grpSpPr>
        <a:xfrm>
          <a:off x="0" y="0"/>
          <a:ext cx="0" cy="0"/>
          <a:chOff x="0" y="0"/>
          <a:chExt cx="0" cy="0"/>
        </a:xfrm>
      </p:grpSpPr>
      <p:sp>
        <p:nvSpPr>
          <p:cNvPr id="2" name="Title 1"/>
          <p:cNvSpPr>
            <a:spLocks noGrp="1"/>
          </p:cNvSpPr>
          <p:nvPr>
            <p:ph type="title"/>
          </p:nvPr>
        </p:nvSpPr>
        <p:spPr>
          <a:xfrm>
            <a:off x="493623" y="742750"/>
            <a:ext cx="11112900" cy="533400"/>
          </a:xfrm>
          <a:prstGeom prst="rect">
            <a:avLst/>
          </a:prstGeom>
        </p:spPr>
        <p:txBody>
          <a:bodyPr anchor="ctr" anchorCtr="0">
            <a:normAutofit/>
          </a:bodyPr>
          <a:lstStyle>
            <a:lvl1pPr algn="l">
              <a:defRPr sz="2200" b="0" cap="all" spc="100" baseline="0">
                <a:solidFill>
                  <a:schemeClr val="tx1">
                    <a:lumMod val="65000"/>
                    <a:lumOff val="35000"/>
                  </a:schemeClr>
                </a:solidFill>
                <a:latin typeface="Arial" pitchFamily="34" charset="0"/>
              </a:defRPr>
            </a:lvl1pPr>
          </a:lstStyle>
          <a:p>
            <a:r>
              <a:rPr lang="en-US" dirty="0"/>
              <a:t>Click to edit Master title style</a:t>
            </a:r>
          </a:p>
        </p:txBody>
      </p:sp>
      <p:sp>
        <p:nvSpPr>
          <p:cNvPr id="3" name="Content Placeholder 2"/>
          <p:cNvSpPr>
            <a:spLocks noGrp="1"/>
          </p:cNvSpPr>
          <p:nvPr>
            <p:ph sz="half" idx="1"/>
          </p:nvPr>
        </p:nvSpPr>
        <p:spPr>
          <a:xfrm>
            <a:off x="493623" y="1372401"/>
            <a:ext cx="11100067" cy="428325"/>
          </a:xfrm>
          <a:prstGeom prst="rect">
            <a:avLst/>
          </a:prstGeom>
        </p:spPr>
        <p:txBody>
          <a:bodyPr anchor="ctr"/>
          <a:lstStyle>
            <a:lvl1pPr marL="0" indent="0">
              <a:lnSpc>
                <a:spcPct val="120000"/>
              </a:lnSpc>
              <a:spcBef>
                <a:spcPts val="0"/>
              </a:spcBef>
              <a:buNone/>
              <a:defRPr sz="1400" b="1" cap="all" baseline="0">
                <a:solidFill>
                  <a:schemeClr val="accent5">
                    <a:lumMod val="75000"/>
                  </a:schemeClr>
                </a:solidFill>
                <a:latin typeface="Arial" pitchFamily="34" charset="0"/>
                <a:cs typeface="Arial" pitchFamily="34" charset="0"/>
              </a:defRPr>
            </a:lvl1pPr>
            <a:lvl2pPr>
              <a:defRPr sz="2200">
                <a:solidFill>
                  <a:schemeClr val="tx1">
                    <a:lumMod val="75000"/>
                    <a:lumOff val="25000"/>
                  </a:schemeClr>
                </a:solidFill>
                <a:latin typeface="Times New Roman" pitchFamily="18" charset="0"/>
                <a:cs typeface="Times New Roman" pitchFamily="18" charset="0"/>
              </a:defRPr>
            </a:lvl2pPr>
            <a:lvl3pPr>
              <a:defRPr sz="2200">
                <a:solidFill>
                  <a:schemeClr val="tx1">
                    <a:lumMod val="75000"/>
                    <a:lumOff val="25000"/>
                  </a:schemeClr>
                </a:solidFill>
                <a:latin typeface="Times New Roman" pitchFamily="18" charset="0"/>
                <a:cs typeface="Times New Roman" pitchFamily="18" charset="0"/>
              </a:defRPr>
            </a:lvl3pPr>
            <a:lvl4pPr>
              <a:defRPr sz="2200">
                <a:solidFill>
                  <a:schemeClr val="tx1">
                    <a:lumMod val="75000"/>
                    <a:lumOff val="25000"/>
                  </a:schemeClr>
                </a:solidFill>
                <a:latin typeface="Times New Roman" pitchFamily="18" charset="0"/>
                <a:cs typeface="Times New Roman" pitchFamily="18" charset="0"/>
              </a:defRPr>
            </a:lvl4pPr>
            <a:lvl5pPr>
              <a:defRPr sz="2200">
                <a:solidFill>
                  <a:schemeClr val="tx1">
                    <a:lumMod val="75000"/>
                    <a:lumOff val="25000"/>
                  </a:schemeClr>
                </a:solidFill>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a:t>Click to edit Master text styles</a:t>
            </a:r>
          </a:p>
        </p:txBody>
      </p:sp>
      <p:sp>
        <p:nvSpPr>
          <p:cNvPr id="4" name="Content Placeholder 3"/>
          <p:cNvSpPr>
            <a:spLocks noGrp="1"/>
          </p:cNvSpPr>
          <p:nvPr>
            <p:ph sz="half" idx="2"/>
          </p:nvPr>
        </p:nvSpPr>
        <p:spPr>
          <a:xfrm>
            <a:off x="496711" y="2057400"/>
            <a:ext cx="11074400" cy="3657600"/>
          </a:xfrm>
          <a:prstGeom prst="rect">
            <a:avLst/>
          </a:prstGeom>
        </p:spPr>
        <p:txBody>
          <a:bodyPr/>
          <a:lstStyle>
            <a:lvl1pPr marL="0" indent="0">
              <a:lnSpc>
                <a:spcPct val="120000"/>
              </a:lnSpc>
              <a:spcBef>
                <a:spcPts val="200"/>
              </a:spcBef>
              <a:buNone/>
              <a:defRPr sz="1600">
                <a:solidFill>
                  <a:schemeClr val="tx1">
                    <a:lumMod val="65000"/>
                    <a:lumOff val="35000"/>
                  </a:schemeClr>
                </a:solidFill>
                <a:latin typeface="Arial" pitchFamily="34" charset="0"/>
              </a:defRPr>
            </a:lvl1pPr>
            <a:lvl2pPr marL="0" indent="0">
              <a:lnSpc>
                <a:spcPct val="120000"/>
              </a:lnSpc>
              <a:spcBef>
                <a:spcPts val="200"/>
              </a:spcBef>
              <a:buNone/>
              <a:defRPr sz="1600">
                <a:solidFill>
                  <a:schemeClr val="tx1">
                    <a:lumMod val="65000"/>
                    <a:lumOff val="35000"/>
                  </a:schemeClr>
                </a:solidFill>
                <a:latin typeface="Arial" pitchFamily="34" charset="0"/>
              </a:defRPr>
            </a:lvl2pPr>
            <a:lvl3pPr marL="0" indent="0">
              <a:lnSpc>
                <a:spcPct val="120000"/>
              </a:lnSpc>
              <a:spcBef>
                <a:spcPts val="200"/>
              </a:spcBef>
              <a:buNone/>
              <a:defRPr sz="1600">
                <a:solidFill>
                  <a:schemeClr val="tx1">
                    <a:lumMod val="65000"/>
                    <a:lumOff val="35000"/>
                  </a:schemeClr>
                </a:solidFill>
                <a:latin typeface="Arial" pitchFamily="34" charset="0"/>
              </a:defRPr>
            </a:lvl3pPr>
            <a:lvl4pPr marL="0" indent="0">
              <a:lnSpc>
                <a:spcPct val="120000"/>
              </a:lnSpc>
              <a:spcBef>
                <a:spcPts val="200"/>
              </a:spcBef>
              <a:buNone/>
              <a:defRPr sz="1600">
                <a:solidFill>
                  <a:schemeClr val="tx1">
                    <a:lumMod val="65000"/>
                    <a:lumOff val="35000"/>
                  </a:schemeClr>
                </a:solidFill>
                <a:latin typeface="Arial" pitchFamily="34" charset="0"/>
              </a:defRPr>
            </a:lvl4pPr>
            <a:lvl5pPr marL="0" indent="0">
              <a:lnSpc>
                <a:spcPct val="120000"/>
              </a:lnSpc>
              <a:spcBef>
                <a:spcPts val="200"/>
              </a:spcBef>
              <a:buNone/>
              <a:defRPr sz="1600">
                <a:solidFill>
                  <a:schemeClr val="tx1">
                    <a:lumMod val="65000"/>
                    <a:lumOff val="35000"/>
                  </a:schemeClr>
                </a:solidFill>
                <a:latin typeface="Arial"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p:cNvCxnSpPr/>
          <p:nvPr userDrawn="1"/>
        </p:nvCxnSpPr>
        <p:spPr>
          <a:xfrm>
            <a:off x="635267" y="1352350"/>
            <a:ext cx="10972800" cy="0"/>
          </a:xfrm>
          <a:prstGeom prst="line">
            <a:avLst/>
          </a:prstGeom>
          <a:ln w="19050">
            <a:solidFill>
              <a:schemeClr val="bg1">
                <a:lumMod val="75000"/>
              </a:schemeClr>
            </a:solidFill>
          </a:ln>
          <a:effectLst/>
        </p:spPr>
        <p:style>
          <a:lnRef idx="2">
            <a:schemeClr val="dk1"/>
          </a:lnRef>
          <a:fillRef idx="0">
            <a:schemeClr val="dk1"/>
          </a:fillRef>
          <a:effectRef idx="1">
            <a:schemeClr val="dk1"/>
          </a:effectRef>
          <a:fontRef idx="minor">
            <a:schemeClr val="tx1"/>
          </a:fontRef>
        </p:style>
      </p:cxnSp>
      <p:cxnSp>
        <p:nvCxnSpPr>
          <p:cNvPr id="14" name="Straight Connector 13"/>
          <p:cNvCxnSpPr/>
          <p:nvPr userDrawn="1"/>
        </p:nvCxnSpPr>
        <p:spPr>
          <a:xfrm>
            <a:off x="648100" y="1822375"/>
            <a:ext cx="10972800" cy="0"/>
          </a:xfrm>
          <a:prstGeom prst="line">
            <a:avLst/>
          </a:prstGeom>
          <a:ln w="19050">
            <a:solidFill>
              <a:schemeClr val="bg1">
                <a:lumMod val="75000"/>
              </a:schemeClr>
            </a:solidFill>
          </a:ln>
          <a:effectLst/>
        </p:spPr>
        <p:style>
          <a:lnRef idx="2">
            <a:schemeClr val="dk1"/>
          </a:lnRef>
          <a:fillRef idx="0">
            <a:schemeClr val="dk1"/>
          </a:fillRef>
          <a:effectRef idx="1">
            <a:schemeClr val="dk1"/>
          </a:effectRef>
          <a:fontRef idx="minor">
            <a:schemeClr val="tx1"/>
          </a:fontRef>
        </p:style>
      </p:cxnSp>
      <p:sp>
        <p:nvSpPr>
          <p:cNvPr id="15" name="TextBox 14"/>
          <p:cNvSpPr txBox="1"/>
          <p:nvPr userDrawn="1"/>
        </p:nvSpPr>
        <p:spPr>
          <a:xfrm>
            <a:off x="495168" y="6324600"/>
            <a:ext cx="5397633" cy="230832"/>
          </a:xfrm>
          <a:prstGeom prst="rect">
            <a:avLst/>
          </a:prstGeom>
          <a:noFill/>
        </p:spPr>
        <p:txBody>
          <a:bodyPr wrap="square" rtlCol="0">
            <a:spAutoFit/>
          </a:bodyPr>
          <a:lstStyle/>
          <a:p>
            <a:pPr algn="l"/>
            <a:r>
              <a:rPr lang="en-US" sz="900" b="0" cap="all" spc="100" baseline="0" dirty="0">
                <a:solidFill>
                  <a:schemeClr val="tx1">
                    <a:lumMod val="65000"/>
                    <a:lumOff val="35000"/>
                  </a:schemeClr>
                </a:solidFill>
                <a:latin typeface="Arial" pitchFamily="34" charset="0"/>
                <a:cs typeface="Arial" pitchFamily="34" charset="0"/>
              </a:rPr>
              <a:t>Slide </a:t>
            </a:r>
            <a:fld id="{E3D8E51D-5B59-45E4-AFF8-CE614DB7212D}" type="slidenum">
              <a:rPr lang="en-US" sz="900" b="0" cap="all" spc="100" baseline="0" smtClean="0">
                <a:solidFill>
                  <a:schemeClr val="tx1">
                    <a:lumMod val="65000"/>
                    <a:lumOff val="35000"/>
                  </a:schemeClr>
                </a:solidFill>
                <a:latin typeface="Arial" pitchFamily="34" charset="0"/>
                <a:cs typeface="Arial" pitchFamily="34" charset="0"/>
              </a:rPr>
              <a:pPr algn="l"/>
              <a:t>‹#›</a:t>
            </a:fld>
            <a:r>
              <a:rPr lang="en-US" sz="900" b="0" cap="all" spc="100" baseline="0" dirty="0">
                <a:solidFill>
                  <a:schemeClr val="tx1">
                    <a:lumMod val="65000"/>
                    <a:lumOff val="35000"/>
                  </a:schemeClr>
                </a:solidFill>
                <a:latin typeface="Arial" pitchFamily="34" charset="0"/>
                <a:cs typeface="Arial" pitchFamily="34" charset="0"/>
              </a:rPr>
              <a:t> | MARCH 20, 2024</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Standard Conten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503369" y="742750"/>
            <a:ext cx="11112900" cy="533400"/>
          </a:xfrm>
          <a:prstGeom prst="rect">
            <a:avLst/>
          </a:prstGeom>
        </p:spPr>
        <p:txBody>
          <a:bodyPr anchor="ctr" anchorCtr="0">
            <a:normAutofit/>
          </a:bodyPr>
          <a:lstStyle>
            <a:lvl1pPr algn="l">
              <a:defRPr sz="2200" b="0" cap="all" spc="100" baseline="0">
                <a:solidFill>
                  <a:schemeClr val="tx1">
                    <a:lumMod val="65000"/>
                    <a:lumOff val="35000"/>
                  </a:schemeClr>
                </a:solidFill>
                <a:latin typeface="Arial" pitchFamily="34" charset="0"/>
              </a:defRPr>
            </a:lvl1pPr>
          </a:lstStyle>
          <a:p>
            <a:r>
              <a:rPr lang="en-US" dirty="0"/>
              <a:t>Click to edit Master title style</a:t>
            </a:r>
          </a:p>
        </p:txBody>
      </p:sp>
      <p:sp>
        <p:nvSpPr>
          <p:cNvPr id="3" name="Content Placeholder 2"/>
          <p:cNvSpPr>
            <a:spLocks noGrp="1"/>
          </p:cNvSpPr>
          <p:nvPr>
            <p:ph sz="half" idx="1"/>
          </p:nvPr>
        </p:nvSpPr>
        <p:spPr>
          <a:xfrm>
            <a:off x="504912" y="1372401"/>
            <a:ext cx="11100067" cy="428325"/>
          </a:xfrm>
          <a:prstGeom prst="rect">
            <a:avLst/>
          </a:prstGeom>
        </p:spPr>
        <p:txBody>
          <a:bodyPr anchor="ctr"/>
          <a:lstStyle>
            <a:lvl1pPr marL="0" indent="0">
              <a:lnSpc>
                <a:spcPct val="120000"/>
              </a:lnSpc>
              <a:spcBef>
                <a:spcPts val="0"/>
              </a:spcBef>
              <a:buNone/>
              <a:defRPr sz="1400" b="1" cap="all" baseline="0">
                <a:solidFill>
                  <a:schemeClr val="accent5">
                    <a:lumMod val="75000"/>
                  </a:schemeClr>
                </a:solidFill>
                <a:latin typeface="Arial" pitchFamily="34" charset="0"/>
                <a:cs typeface="Arial" pitchFamily="34" charset="0"/>
              </a:defRPr>
            </a:lvl1pPr>
            <a:lvl2pPr>
              <a:defRPr sz="2200">
                <a:solidFill>
                  <a:schemeClr val="tx1">
                    <a:lumMod val="75000"/>
                    <a:lumOff val="25000"/>
                  </a:schemeClr>
                </a:solidFill>
                <a:latin typeface="Times New Roman" pitchFamily="18" charset="0"/>
                <a:cs typeface="Times New Roman" pitchFamily="18" charset="0"/>
              </a:defRPr>
            </a:lvl2pPr>
            <a:lvl3pPr>
              <a:defRPr sz="2200">
                <a:solidFill>
                  <a:schemeClr val="tx1">
                    <a:lumMod val="75000"/>
                    <a:lumOff val="25000"/>
                  </a:schemeClr>
                </a:solidFill>
                <a:latin typeface="Times New Roman" pitchFamily="18" charset="0"/>
                <a:cs typeface="Times New Roman" pitchFamily="18" charset="0"/>
              </a:defRPr>
            </a:lvl3pPr>
            <a:lvl4pPr>
              <a:defRPr sz="2200">
                <a:solidFill>
                  <a:schemeClr val="tx1">
                    <a:lumMod val="75000"/>
                    <a:lumOff val="25000"/>
                  </a:schemeClr>
                </a:solidFill>
                <a:latin typeface="Times New Roman" pitchFamily="18" charset="0"/>
                <a:cs typeface="Times New Roman" pitchFamily="18" charset="0"/>
              </a:defRPr>
            </a:lvl4pPr>
            <a:lvl5pPr>
              <a:defRPr sz="2200">
                <a:solidFill>
                  <a:schemeClr val="tx1">
                    <a:lumMod val="75000"/>
                    <a:lumOff val="25000"/>
                  </a:schemeClr>
                </a:solidFill>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a:t>Click to edit Master text styles</a:t>
            </a:r>
          </a:p>
        </p:txBody>
      </p:sp>
      <p:sp>
        <p:nvSpPr>
          <p:cNvPr id="4" name="Content Placeholder 3"/>
          <p:cNvSpPr>
            <a:spLocks noGrp="1"/>
          </p:cNvSpPr>
          <p:nvPr>
            <p:ph sz="half" idx="2"/>
          </p:nvPr>
        </p:nvSpPr>
        <p:spPr>
          <a:xfrm>
            <a:off x="508000" y="2057400"/>
            <a:ext cx="11074400" cy="3657600"/>
          </a:xfrm>
          <a:prstGeom prst="rect">
            <a:avLst/>
          </a:prstGeom>
        </p:spPr>
        <p:txBody>
          <a:bodyPr/>
          <a:lstStyle>
            <a:lvl1pPr marL="228600" indent="-228600">
              <a:lnSpc>
                <a:spcPct val="120000"/>
              </a:lnSpc>
              <a:spcBef>
                <a:spcPts val="200"/>
              </a:spcBef>
              <a:defRPr sz="1600">
                <a:solidFill>
                  <a:schemeClr val="tx1">
                    <a:lumMod val="65000"/>
                    <a:lumOff val="35000"/>
                  </a:schemeClr>
                </a:solidFill>
                <a:latin typeface="Arial" pitchFamily="34" charset="0"/>
              </a:defRPr>
            </a:lvl1pPr>
            <a:lvl2pPr marL="228600" indent="-228600">
              <a:lnSpc>
                <a:spcPct val="120000"/>
              </a:lnSpc>
              <a:spcBef>
                <a:spcPts val="200"/>
              </a:spcBef>
              <a:defRPr sz="1600">
                <a:solidFill>
                  <a:schemeClr val="tx1">
                    <a:lumMod val="65000"/>
                    <a:lumOff val="35000"/>
                  </a:schemeClr>
                </a:solidFill>
                <a:latin typeface="Arial" pitchFamily="34" charset="0"/>
              </a:defRPr>
            </a:lvl2pPr>
            <a:lvl3pPr marL="228600" indent="-228600">
              <a:lnSpc>
                <a:spcPct val="120000"/>
              </a:lnSpc>
              <a:spcBef>
                <a:spcPts val="200"/>
              </a:spcBef>
              <a:defRPr sz="1600">
                <a:solidFill>
                  <a:schemeClr val="tx1">
                    <a:lumMod val="65000"/>
                    <a:lumOff val="35000"/>
                  </a:schemeClr>
                </a:solidFill>
                <a:latin typeface="Arial" pitchFamily="34" charset="0"/>
              </a:defRPr>
            </a:lvl3pPr>
            <a:lvl4pPr marL="228600" indent="-228600">
              <a:lnSpc>
                <a:spcPct val="120000"/>
              </a:lnSpc>
              <a:spcBef>
                <a:spcPts val="200"/>
              </a:spcBef>
              <a:defRPr sz="1600">
                <a:solidFill>
                  <a:schemeClr val="tx1">
                    <a:lumMod val="65000"/>
                    <a:lumOff val="35000"/>
                  </a:schemeClr>
                </a:solidFill>
                <a:latin typeface="Arial" pitchFamily="34" charset="0"/>
              </a:defRPr>
            </a:lvl4pPr>
            <a:lvl5pPr marL="228600" indent="-228600">
              <a:lnSpc>
                <a:spcPct val="120000"/>
              </a:lnSpc>
              <a:spcBef>
                <a:spcPts val="200"/>
              </a:spcBef>
              <a:defRPr sz="1600">
                <a:solidFill>
                  <a:schemeClr val="tx1">
                    <a:lumMod val="65000"/>
                    <a:lumOff val="35000"/>
                  </a:schemeClr>
                </a:solidFill>
                <a:latin typeface="Arial"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p:cNvCxnSpPr/>
          <p:nvPr userDrawn="1"/>
        </p:nvCxnSpPr>
        <p:spPr>
          <a:xfrm>
            <a:off x="635267" y="1352350"/>
            <a:ext cx="10972800" cy="0"/>
          </a:xfrm>
          <a:prstGeom prst="line">
            <a:avLst/>
          </a:prstGeom>
          <a:ln w="19050">
            <a:solidFill>
              <a:schemeClr val="bg1">
                <a:lumMod val="75000"/>
              </a:schemeClr>
            </a:solidFill>
          </a:ln>
          <a:effectLst/>
        </p:spPr>
        <p:style>
          <a:lnRef idx="2">
            <a:schemeClr val="dk1"/>
          </a:lnRef>
          <a:fillRef idx="0">
            <a:schemeClr val="dk1"/>
          </a:fillRef>
          <a:effectRef idx="1">
            <a:schemeClr val="dk1"/>
          </a:effectRef>
          <a:fontRef idx="minor">
            <a:schemeClr val="tx1"/>
          </a:fontRef>
        </p:style>
      </p:cxnSp>
      <p:cxnSp>
        <p:nvCxnSpPr>
          <p:cNvPr id="14" name="Straight Connector 13"/>
          <p:cNvCxnSpPr/>
          <p:nvPr userDrawn="1"/>
        </p:nvCxnSpPr>
        <p:spPr>
          <a:xfrm>
            <a:off x="648100" y="1822375"/>
            <a:ext cx="10972800" cy="0"/>
          </a:xfrm>
          <a:prstGeom prst="line">
            <a:avLst/>
          </a:prstGeom>
          <a:ln w="19050">
            <a:solidFill>
              <a:schemeClr val="bg1">
                <a:lumMod val="75000"/>
              </a:schemeClr>
            </a:solidFill>
          </a:ln>
          <a:effectLst/>
        </p:spPr>
        <p:style>
          <a:lnRef idx="2">
            <a:schemeClr val="dk1"/>
          </a:lnRef>
          <a:fillRef idx="0">
            <a:schemeClr val="dk1"/>
          </a:fillRef>
          <a:effectRef idx="1">
            <a:schemeClr val="dk1"/>
          </a:effectRef>
          <a:fontRef idx="minor">
            <a:schemeClr val="tx1"/>
          </a:fontRef>
        </p:style>
      </p:cxnSp>
      <p:sp>
        <p:nvSpPr>
          <p:cNvPr id="15" name="TextBox 14"/>
          <p:cNvSpPr txBox="1"/>
          <p:nvPr userDrawn="1"/>
        </p:nvSpPr>
        <p:spPr>
          <a:xfrm>
            <a:off x="495167" y="6324600"/>
            <a:ext cx="5499233" cy="230832"/>
          </a:xfrm>
          <a:prstGeom prst="rect">
            <a:avLst/>
          </a:prstGeom>
          <a:noFill/>
        </p:spPr>
        <p:txBody>
          <a:bodyPr wrap="square" rtlCol="0">
            <a:spAutoFit/>
          </a:bodyPr>
          <a:lstStyle/>
          <a:p>
            <a:pPr algn="l"/>
            <a:r>
              <a:rPr lang="en-US" sz="900" b="0" cap="all" spc="100" baseline="0" dirty="0">
                <a:solidFill>
                  <a:schemeClr val="tx1">
                    <a:lumMod val="65000"/>
                    <a:lumOff val="35000"/>
                  </a:schemeClr>
                </a:solidFill>
                <a:latin typeface="Arial" pitchFamily="34" charset="0"/>
                <a:cs typeface="Arial" pitchFamily="34" charset="0"/>
              </a:rPr>
              <a:t>Slide </a:t>
            </a:r>
            <a:fld id="{E3D8E51D-5B59-45E4-AFF8-CE614DB7212D}" type="slidenum">
              <a:rPr lang="en-US" sz="900" b="0" cap="all" spc="100" baseline="0" smtClean="0">
                <a:solidFill>
                  <a:schemeClr val="tx1">
                    <a:lumMod val="65000"/>
                    <a:lumOff val="35000"/>
                  </a:schemeClr>
                </a:solidFill>
                <a:latin typeface="Arial" pitchFamily="34" charset="0"/>
                <a:cs typeface="Arial" pitchFamily="34" charset="0"/>
              </a:rPr>
              <a:pPr algn="l"/>
              <a:t>‹#›</a:t>
            </a:fld>
            <a:r>
              <a:rPr lang="en-US" sz="900" b="0" cap="all" spc="100" baseline="0" dirty="0">
                <a:solidFill>
                  <a:schemeClr val="tx1">
                    <a:lumMod val="65000"/>
                    <a:lumOff val="35000"/>
                  </a:schemeClr>
                </a:solidFill>
                <a:latin typeface="Arial" pitchFamily="34" charset="0"/>
                <a:cs typeface="Arial" pitchFamily="34" charset="0"/>
              </a:rPr>
              <a:t> | MARCH 20, 2024</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asic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3623" y="753176"/>
            <a:ext cx="11100067" cy="533399"/>
          </a:xfrm>
          <a:prstGeom prst="rect">
            <a:avLst/>
          </a:prstGeom>
        </p:spPr>
        <p:txBody>
          <a:bodyPr anchor="ctr" anchorCtr="0">
            <a:normAutofit/>
          </a:bodyPr>
          <a:lstStyle>
            <a:lvl1pPr algn="l">
              <a:defRPr sz="2200" b="0" cap="all" spc="100" baseline="0">
                <a:solidFill>
                  <a:schemeClr val="accent5">
                    <a:lumMod val="75000"/>
                  </a:schemeClr>
                </a:solidFill>
                <a:latin typeface="Arial" pitchFamily="34" charset="0"/>
              </a:defRPr>
            </a:lvl1pPr>
          </a:lstStyle>
          <a:p>
            <a:r>
              <a:rPr lang="en-US" dirty="0"/>
              <a:t>Click to edit Master title style</a:t>
            </a:r>
          </a:p>
        </p:txBody>
      </p:sp>
      <p:sp>
        <p:nvSpPr>
          <p:cNvPr id="3" name="Content Placeholder 2"/>
          <p:cNvSpPr>
            <a:spLocks noGrp="1"/>
          </p:cNvSpPr>
          <p:nvPr>
            <p:ph idx="1"/>
          </p:nvPr>
        </p:nvSpPr>
        <p:spPr>
          <a:xfrm>
            <a:off x="506456" y="1524000"/>
            <a:ext cx="11087233" cy="4343400"/>
          </a:xfrm>
          <a:prstGeom prst="rect">
            <a:avLst/>
          </a:prstGeom>
        </p:spPr>
        <p:txBody>
          <a:bodyPr/>
          <a:lstStyle>
            <a:lvl1pPr marL="0" indent="0">
              <a:lnSpc>
                <a:spcPct val="120000"/>
              </a:lnSpc>
              <a:spcBef>
                <a:spcPts val="0"/>
              </a:spcBef>
              <a:buNone/>
              <a:defRPr sz="1800" b="0">
                <a:solidFill>
                  <a:schemeClr val="tx1">
                    <a:lumMod val="75000"/>
                    <a:lumOff val="25000"/>
                  </a:schemeClr>
                </a:solidFill>
                <a:latin typeface="Arial" pitchFamily="34" charset="0"/>
                <a:cs typeface="Arial" pitchFamily="34" charset="0"/>
              </a:defRPr>
            </a:lvl1pPr>
            <a:lvl2pPr>
              <a:defRPr sz="2200" b="0">
                <a:solidFill>
                  <a:schemeClr val="tx1">
                    <a:lumMod val="75000"/>
                    <a:lumOff val="25000"/>
                  </a:schemeClr>
                </a:solidFill>
                <a:latin typeface="Times New Roman" pitchFamily="18" charset="0"/>
                <a:cs typeface="Times New Roman" pitchFamily="18" charset="0"/>
              </a:defRPr>
            </a:lvl2pPr>
            <a:lvl3pPr>
              <a:defRPr sz="2200" b="0">
                <a:solidFill>
                  <a:schemeClr val="tx1">
                    <a:lumMod val="75000"/>
                    <a:lumOff val="25000"/>
                  </a:schemeClr>
                </a:solidFill>
                <a:latin typeface="Times New Roman" pitchFamily="18" charset="0"/>
                <a:cs typeface="Times New Roman" pitchFamily="18" charset="0"/>
              </a:defRPr>
            </a:lvl3pPr>
            <a:lvl4pPr>
              <a:defRPr sz="2200" b="0">
                <a:solidFill>
                  <a:schemeClr val="tx1">
                    <a:lumMod val="75000"/>
                    <a:lumOff val="25000"/>
                  </a:schemeClr>
                </a:solidFill>
                <a:latin typeface="Times New Roman" pitchFamily="18" charset="0"/>
                <a:cs typeface="Times New Roman" pitchFamily="18" charset="0"/>
              </a:defRPr>
            </a:lvl4pPr>
            <a:lvl5pPr>
              <a:defRPr sz="2200" b="0">
                <a:solidFill>
                  <a:schemeClr val="tx1">
                    <a:lumMod val="75000"/>
                    <a:lumOff val="25000"/>
                  </a:schemeClr>
                </a:solidFill>
                <a:latin typeface="Times New Roman" pitchFamily="18" charset="0"/>
                <a:cs typeface="Times New Roman" pitchFamily="18" charset="0"/>
              </a:defRPr>
            </a:lvl5pPr>
          </a:lstStyle>
          <a:p>
            <a:pPr lvl="0"/>
            <a:r>
              <a:rPr lang="en-US" dirty="0"/>
              <a:t>Click to edit Master text styles</a:t>
            </a:r>
          </a:p>
        </p:txBody>
      </p:sp>
      <p:cxnSp>
        <p:nvCxnSpPr>
          <p:cNvPr id="10" name="Straight Connector 9"/>
          <p:cNvCxnSpPr/>
          <p:nvPr userDrawn="1"/>
        </p:nvCxnSpPr>
        <p:spPr>
          <a:xfrm>
            <a:off x="635267" y="762000"/>
            <a:ext cx="10972800" cy="0"/>
          </a:xfrm>
          <a:prstGeom prst="line">
            <a:avLst/>
          </a:prstGeom>
          <a:ln w="19050">
            <a:solidFill>
              <a:schemeClr val="bg1">
                <a:lumMod val="75000"/>
              </a:schemeClr>
            </a:solidFill>
          </a:ln>
          <a:effectLst/>
        </p:spPr>
        <p:style>
          <a:lnRef idx="2">
            <a:schemeClr val="dk1"/>
          </a:lnRef>
          <a:fillRef idx="0">
            <a:schemeClr val="dk1"/>
          </a:fillRef>
          <a:effectRef idx="1">
            <a:schemeClr val="dk1"/>
          </a:effectRef>
          <a:fontRef idx="minor">
            <a:schemeClr val="tx1"/>
          </a:fontRef>
        </p:style>
      </p:cxnSp>
      <p:cxnSp>
        <p:nvCxnSpPr>
          <p:cNvPr id="9" name="Straight Connector 8"/>
          <p:cNvCxnSpPr/>
          <p:nvPr userDrawn="1"/>
        </p:nvCxnSpPr>
        <p:spPr>
          <a:xfrm>
            <a:off x="648100" y="1295400"/>
            <a:ext cx="10972800" cy="0"/>
          </a:xfrm>
          <a:prstGeom prst="line">
            <a:avLst/>
          </a:prstGeom>
          <a:ln w="19050">
            <a:solidFill>
              <a:schemeClr val="bg1">
                <a:lumMod val="75000"/>
              </a:schemeClr>
            </a:solidFill>
          </a:ln>
          <a:effectLst/>
        </p:spPr>
        <p:style>
          <a:lnRef idx="2">
            <a:schemeClr val="dk1"/>
          </a:lnRef>
          <a:fillRef idx="0">
            <a:schemeClr val="dk1"/>
          </a:fillRef>
          <a:effectRef idx="1">
            <a:schemeClr val="dk1"/>
          </a:effectRef>
          <a:fontRef idx="minor">
            <a:schemeClr val="tx1"/>
          </a:fontRef>
        </p:style>
      </p:cxnSp>
      <p:sp>
        <p:nvSpPr>
          <p:cNvPr id="11" name="TextBox 10"/>
          <p:cNvSpPr txBox="1"/>
          <p:nvPr userDrawn="1"/>
        </p:nvSpPr>
        <p:spPr>
          <a:xfrm>
            <a:off x="495168" y="6324600"/>
            <a:ext cx="5194433" cy="230832"/>
          </a:xfrm>
          <a:prstGeom prst="rect">
            <a:avLst/>
          </a:prstGeom>
          <a:noFill/>
        </p:spPr>
        <p:txBody>
          <a:bodyPr wrap="square" rtlCol="0">
            <a:spAutoFit/>
          </a:bodyPr>
          <a:lstStyle/>
          <a:p>
            <a:pPr algn="l"/>
            <a:r>
              <a:rPr lang="en-US" sz="900" b="0" cap="all" spc="100" baseline="0" dirty="0">
                <a:solidFill>
                  <a:schemeClr val="tx1">
                    <a:lumMod val="65000"/>
                    <a:lumOff val="35000"/>
                  </a:schemeClr>
                </a:solidFill>
                <a:latin typeface="Arial" pitchFamily="34" charset="0"/>
                <a:cs typeface="Arial" pitchFamily="34" charset="0"/>
              </a:rPr>
              <a:t>Slide </a:t>
            </a:r>
            <a:fld id="{E3D8E51D-5B59-45E4-AFF8-CE614DB7212D}" type="slidenum">
              <a:rPr lang="en-US" sz="900" b="0" cap="all" spc="100" baseline="0" smtClean="0">
                <a:solidFill>
                  <a:schemeClr val="tx1">
                    <a:lumMod val="65000"/>
                    <a:lumOff val="35000"/>
                  </a:schemeClr>
                </a:solidFill>
                <a:latin typeface="Arial" pitchFamily="34" charset="0"/>
                <a:cs typeface="Arial" pitchFamily="34" charset="0"/>
              </a:rPr>
              <a:pPr algn="l"/>
              <a:t>‹#›</a:t>
            </a:fld>
            <a:r>
              <a:rPr lang="en-US" sz="900" b="0" cap="all" spc="100" baseline="0" dirty="0">
                <a:solidFill>
                  <a:schemeClr val="tx1">
                    <a:lumMod val="65000"/>
                    <a:lumOff val="35000"/>
                  </a:schemeClr>
                </a:solidFill>
                <a:latin typeface="Arial" pitchFamily="34" charset="0"/>
                <a:cs typeface="Arial" pitchFamily="34" charset="0"/>
              </a:rPr>
              <a:t> | November 8, 2023</a:t>
            </a: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with Graphic">
    <p:spTree>
      <p:nvGrpSpPr>
        <p:cNvPr id="1" name=""/>
        <p:cNvGrpSpPr/>
        <p:nvPr/>
      </p:nvGrpSpPr>
      <p:grpSpPr>
        <a:xfrm>
          <a:off x="0" y="0"/>
          <a:ext cx="0" cy="0"/>
          <a:chOff x="0" y="0"/>
          <a:chExt cx="0" cy="0"/>
        </a:xfrm>
      </p:grpSpPr>
      <p:sp>
        <p:nvSpPr>
          <p:cNvPr id="2" name="Title 1"/>
          <p:cNvSpPr>
            <a:spLocks noGrp="1"/>
          </p:cNvSpPr>
          <p:nvPr>
            <p:ph type="title"/>
          </p:nvPr>
        </p:nvSpPr>
        <p:spPr>
          <a:xfrm>
            <a:off x="508000" y="609600"/>
            <a:ext cx="11176000" cy="427038"/>
          </a:xfrm>
          <a:prstGeom prst="rect">
            <a:avLst/>
          </a:prstGeom>
        </p:spPr>
        <p:txBody>
          <a:bodyPr anchor="ctr"/>
          <a:lstStyle>
            <a:lvl1pPr algn="l">
              <a:defRPr sz="1400" b="1" cap="all" spc="100" baseline="0">
                <a:solidFill>
                  <a:schemeClr val="accent5">
                    <a:lumMod val="75000"/>
                  </a:schemeClr>
                </a:solidFill>
                <a:latin typeface="Arial" pitchFamily="34" charset="0"/>
              </a:defRPr>
            </a:lvl1pPr>
          </a:lstStyle>
          <a:p>
            <a:r>
              <a:rPr lang="en-US" dirty="0"/>
              <a:t>Click to edit Master title style</a:t>
            </a:r>
          </a:p>
        </p:txBody>
      </p:sp>
      <p:cxnSp>
        <p:nvCxnSpPr>
          <p:cNvPr id="4" name="Straight Connector 3"/>
          <p:cNvCxnSpPr/>
          <p:nvPr userDrawn="1"/>
        </p:nvCxnSpPr>
        <p:spPr>
          <a:xfrm>
            <a:off x="648100" y="1041399"/>
            <a:ext cx="10972800" cy="0"/>
          </a:xfrm>
          <a:prstGeom prst="line">
            <a:avLst/>
          </a:prstGeom>
          <a:ln w="19050">
            <a:solidFill>
              <a:schemeClr val="bg1">
                <a:lumMod val="75000"/>
              </a:schemeClr>
            </a:solidFill>
          </a:ln>
          <a:effectLst/>
        </p:spPr>
        <p:style>
          <a:lnRef idx="2">
            <a:schemeClr val="dk1"/>
          </a:lnRef>
          <a:fillRef idx="0">
            <a:schemeClr val="dk1"/>
          </a:fillRef>
          <a:effectRef idx="1">
            <a:schemeClr val="dk1"/>
          </a:effectRef>
          <a:fontRef idx="minor">
            <a:schemeClr val="tx1"/>
          </a:fontRef>
        </p:style>
      </p:cxnSp>
      <p:sp>
        <p:nvSpPr>
          <p:cNvPr id="5" name="TextBox 4"/>
          <p:cNvSpPr txBox="1"/>
          <p:nvPr userDrawn="1"/>
        </p:nvSpPr>
        <p:spPr>
          <a:xfrm>
            <a:off x="495168" y="6324600"/>
            <a:ext cx="5397633" cy="230832"/>
          </a:xfrm>
          <a:prstGeom prst="rect">
            <a:avLst/>
          </a:prstGeom>
          <a:noFill/>
        </p:spPr>
        <p:txBody>
          <a:bodyPr wrap="square" rtlCol="0">
            <a:spAutoFit/>
          </a:bodyPr>
          <a:lstStyle/>
          <a:p>
            <a:pPr algn="l"/>
            <a:r>
              <a:rPr lang="en-US" sz="900" b="0" cap="all" spc="100" baseline="0" dirty="0">
                <a:solidFill>
                  <a:schemeClr val="tx1">
                    <a:lumMod val="65000"/>
                    <a:lumOff val="35000"/>
                  </a:schemeClr>
                </a:solidFill>
                <a:latin typeface="Arial" pitchFamily="34" charset="0"/>
                <a:cs typeface="Arial" pitchFamily="34" charset="0"/>
              </a:rPr>
              <a:t>Slide </a:t>
            </a:r>
            <a:fld id="{E3D8E51D-5B59-45E4-AFF8-CE614DB7212D}" type="slidenum">
              <a:rPr lang="en-US" sz="900" b="0" cap="all" spc="100" baseline="0" smtClean="0">
                <a:solidFill>
                  <a:schemeClr val="tx1">
                    <a:lumMod val="65000"/>
                    <a:lumOff val="35000"/>
                  </a:schemeClr>
                </a:solidFill>
                <a:latin typeface="Arial" pitchFamily="34" charset="0"/>
                <a:cs typeface="Arial" pitchFamily="34" charset="0"/>
              </a:rPr>
              <a:pPr algn="l"/>
              <a:t>‹#›</a:t>
            </a:fld>
            <a:r>
              <a:rPr lang="en-US" sz="900" b="0" cap="all" spc="100" baseline="0" dirty="0">
                <a:solidFill>
                  <a:schemeClr val="tx1">
                    <a:lumMod val="65000"/>
                    <a:lumOff val="35000"/>
                  </a:schemeClr>
                </a:solidFill>
                <a:latin typeface="Arial" pitchFamily="34" charset="0"/>
                <a:cs typeface="Arial" pitchFamily="34" charset="0"/>
              </a:rPr>
              <a:t> | November 8, 2023</a:t>
            </a:r>
          </a:p>
        </p:txBody>
      </p:sp>
      <p:cxnSp>
        <p:nvCxnSpPr>
          <p:cNvPr id="7" name="Straight Connector 6"/>
          <p:cNvCxnSpPr/>
          <p:nvPr userDrawn="1"/>
        </p:nvCxnSpPr>
        <p:spPr>
          <a:xfrm>
            <a:off x="666047" y="609600"/>
            <a:ext cx="10972800" cy="0"/>
          </a:xfrm>
          <a:prstGeom prst="line">
            <a:avLst/>
          </a:prstGeom>
          <a:ln w="19050">
            <a:solidFill>
              <a:schemeClr val="bg1">
                <a:lumMod val="75000"/>
              </a:schemeClr>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TextBox 2"/>
          <p:cNvSpPr txBox="1"/>
          <p:nvPr userDrawn="1"/>
        </p:nvSpPr>
        <p:spPr>
          <a:xfrm>
            <a:off x="495168" y="6324600"/>
            <a:ext cx="5194433" cy="230832"/>
          </a:xfrm>
          <a:prstGeom prst="rect">
            <a:avLst/>
          </a:prstGeom>
          <a:noFill/>
        </p:spPr>
        <p:txBody>
          <a:bodyPr wrap="square" rtlCol="0">
            <a:spAutoFit/>
          </a:bodyPr>
          <a:lstStyle/>
          <a:p>
            <a:pPr algn="l"/>
            <a:r>
              <a:rPr lang="en-US" sz="900" b="0" cap="all" spc="100" baseline="0" dirty="0">
                <a:solidFill>
                  <a:schemeClr val="tx1">
                    <a:lumMod val="65000"/>
                    <a:lumOff val="35000"/>
                  </a:schemeClr>
                </a:solidFill>
                <a:latin typeface="Arial" pitchFamily="34" charset="0"/>
                <a:cs typeface="Arial" pitchFamily="34" charset="0"/>
              </a:rPr>
              <a:t>Slide </a:t>
            </a:r>
            <a:fld id="{E3D8E51D-5B59-45E4-AFF8-CE614DB7212D}" type="slidenum">
              <a:rPr lang="en-US" sz="900" b="0" cap="all" spc="100" baseline="0" smtClean="0">
                <a:solidFill>
                  <a:schemeClr val="tx1">
                    <a:lumMod val="65000"/>
                    <a:lumOff val="35000"/>
                  </a:schemeClr>
                </a:solidFill>
                <a:latin typeface="Arial" pitchFamily="34" charset="0"/>
                <a:cs typeface="Arial" pitchFamily="34" charset="0"/>
              </a:rPr>
              <a:pPr algn="l"/>
              <a:t>‹#›</a:t>
            </a:fld>
            <a:r>
              <a:rPr lang="en-US" sz="900" b="0" cap="all" spc="100" baseline="0" dirty="0">
                <a:solidFill>
                  <a:schemeClr val="tx1">
                    <a:lumMod val="65000"/>
                    <a:lumOff val="35000"/>
                  </a:schemeClr>
                </a:solidFill>
                <a:latin typeface="Arial" pitchFamily="34" charset="0"/>
                <a:cs typeface="Arial" pitchFamily="34" charset="0"/>
              </a:rPr>
              <a:t> | march 20, 2024</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No Template">
    <p:spTree>
      <p:nvGrpSpPr>
        <p:cNvPr id="1" name=""/>
        <p:cNvGrpSpPr/>
        <p:nvPr/>
      </p:nvGrpSpPr>
      <p:grpSpPr>
        <a:xfrm>
          <a:off x="0" y="0"/>
          <a:ext cx="0" cy="0"/>
          <a:chOff x="0" y="0"/>
          <a:chExt cx="0" cy="0"/>
        </a:xfrm>
      </p:grpSpPr>
      <p:pic>
        <p:nvPicPr>
          <p:cNvPr id="3" name="Picture 2" descr="CHA-PowerPoint-Innerpage.jpg"/>
          <p:cNvPicPr>
            <a:picLocks noChangeAspect="1"/>
          </p:cNvPicPr>
          <p:nvPr userDrawn="1"/>
        </p:nvPicPr>
        <p:blipFill>
          <a:blip r:embed="rId2" cstate="print"/>
          <a:srcRect l="18333" r="6786" b="7778"/>
          <a:stretch>
            <a:fillRect/>
          </a:stretch>
        </p:blipFill>
        <p:spPr>
          <a:xfrm>
            <a:off x="-1" y="0"/>
            <a:ext cx="12192001" cy="6858000"/>
          </a:xfrm>
          <a:prstGeom prst="rect">
            <a:avLst/>
          </a:prstGeom>
        </p:spPr>
      </p:pic>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hank you">
    <p:spTree>
      <p:nvGrpSpPr>
        <p:cNvPr id="1" name=""/>
        <p:cNvGrpSpPr/>
        <p:nvPr/>
      </p:nvGrpSpPr>
      <p:grpSpPr>
        <a:xfrm>
          <a:off x="0" y="0"/>
          <a:ext cx="0" cy="0"/>
          <a:chOff x="0" y="0"/>
          <a:chExt cx="0" cy="0"/>
        </a:xfrm>
      </p:grpSpPr>
      <p:pic>
        <p:nvPicPr>
          <p:cNvPr id="3" name="Picture 2" descr="CHA-PowerPoint-Innerpage.jpg"/>
          <p:cNvPicPr>
            <a:picLocks noChangeAspect="1"/>
          </p:cNvPicPr>
          <p:nvPr userDrawn="1"/>
        </p:nvPicPr>
        <p:blipFill>
          <a:blip r:embed="rId2" cstate="print"/>
          <a:srcRect l="18333" r="6786" b="7778"/>
          <a:stretch>
            <a:fillRect/>
          </a:stretch>
        </p:blipFill>
        <p:spPr>
          <a:xfrm>
            <a:off x="-1" y="0"/>
            <a:ext cx="12192001" cy="685800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8" r:id="rId2"/>
    <p:sldLayoutId id="2147483652" r:id="rId3"/>
    <p:sldLayoutId id="2147483650" r:id="rId4"/>
    <p:sldLayoutId id="2147483654" r:id="rId5"/>
    <p:sldLayoutId id="2147483655" r:id="rId6"/>
    <p:sldLayoutId id="2147483657" r:id="rId7"/>
    <p:sldLayoutId id="2147483659" r:id="rId8"/>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s://www.pnm.com/peaksaver"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f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sv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95401" y="838200"/>
            <a:ext cx="8644468" cy="1676400"/>
          </a:xfrm>
        </p:spPr>
        <p:txBody>
          <a:bodyPr/>
          <a:lstStyle/>
          <a:p>
            <a:r>
              <a:rPr lang="en-US" sz="3200" dirty="0">
                <a:latin typeface="Klavika Basic" panose="020B0506040000020004" pitchFamily="34" charset="0"/>
                <a:cs typeface="Calibri" panose="020F0502020204030204" pitchFamily="34" charset="0"/>
              </a:rPr>
              <a:t>Money-savings Programs for Your Business: How PNM Can Help You</a:t>
            </a:r>
            <a:endParaRPr lang="en-US" sz="1800" dirty="0">
              <a:latin typeface="Klavika Basic" panose="020B0506040000020004" pitchFamily="34" charset="0"/>
              <a:cs typeface="Calibri" panose="020F0502020204030204" pitchFamily="34" charset="0"/>
            </a:endParaRPr>
          </a:p>
        </p:txBody>
      </p:sp>
      <p:sp>
        <p:nvSpPr>
          <p:cNvPr id="2" name="Title 3">
            <a:extLst>
              <a:ext uri="{FF2B5EF4-FFF2-40B4-BE49-F238E27FC236}">
                <a16:creationId xmlns:a16="http://schemas.microsoft.com/office/drawing/2014/main" id="{EE227933-8250-435B-E9C9-81F1AE66DBD2}"/>
              </a:ext>
            </a:extLst>
          </p:cNvPr>
          <p:cNvSpPr txBox="1">
            <a:spLocks/>
          </p:cNvSpPr>
          <p:nvPr/>
        </p:nvSpPr>
        <p:spPr>
          <a:xfrm>
            <a:off x="1295401" y="2656114"/>
            <a:ext cx="8762999" cy="391886"/>
          </a:xfrm>
          <a:prstGeom prst="rect">
            <a:avLst/>
          </a:prstGeom>
        </p:spPr>
        <p:txBody>
          <a:bodyPr anchor="b" anchorCtr="0">
            <a:noAutofit/>
          </a:bodyPr>
          <a:lstStyle>
            <a:lvl1pPr algn="l" defTabSz="914400" rtl="0" eaLnBrk="1" latinLnBrk="0" hangingPunct="1">
              <a:lnSpc>
                <a:spcPct val="110000"/>
              </a:lnSpc>
              <a:spcBef>
                <a:spcPct val="0"/>
              </a:spcBef>
              <a:buNone/>
              <a:defRPr sz="5000" b="0" kern="1200" cap="none" spc="100" baseline="0">
                <a:solidFill>
                  <a:schemeClr val="bg1"/>
                </a:solidFill>
                <a:latin typeface="Arial" pitchFamily="34" charset="0"/>
                <a:ea typeface="+mj-ea"/>
                <a:cs typeface="Arial" pitchFamily="34" charset="0"/>
              </a:defRPr>
            </a:lvl1pPr>
          </a:lstStyle>
          <a:p>
            <a:r>
              <a:rPr lang="en-US" sz="1800" dirty="0">
                <a:latin typeface="Klavika Basic" panose="020B0506040000020004" pitchFamily="34" charset="0"/>
                <a:cs typeface="Calibri" panose="020F0502020204030204" pitchFamily="34" charset="0"/>
              </a:rPr>
              <a:t>Presented by Jason Norris of the PNM Business Development Department</a:t>
            </a:r>
          </a:p>
        </p:txBody>
      </p:sp>
      <p:sp>
        <p:nvSpPr>
          <p:cNvPr id="3" name="Title 3">
            <a:extLst>
              <a:ext uri="{FF2B5EF4-FFF2-40B4-BE49-F238E27FC236}">
                <a16:creationId xmlns:a16="http://schemas.microsoft.com/office/drawing/2014/main" id="{739312BE-49FE-629A-44B9-71AB787631DF}"/>
              </a:ext>
            </a:extLst>
          </p:cNvPr>
          <p:cNvSpPr txBox="1">
            <a:spLocks/>
          </p:cNvSpPr>
          <p:nvPr/>
        </p:nvSpPr>
        <p:spPr>
          <a:xfrm>
            <a:off x="1332723" y="3799115"/>
            <a:ext cx="8644468" cy="391886"/>
          </a:xfrm>
          <a:prstGeom prst="rect">
            <a:avLst/>
          </a:prstGeom>
        </p:spPr>
        <p:txBody>
          <a:bodyPr anchor="b" anchorCtr="0">
            <a:noAutofit/>
          </a:bodyPr>
          <a:lstStyle>
            <a:lvl1pPr algn="l" defTabSz="914400" rtl="0" eaLnBrk="1" latinLnBrk="0" hangingPunct="1">
              <a:lnSpc>
                <a:spcPct val="110000"/>
              </a:lnSpc>
              <a:spcBef>
                <a:spcPct val="0"/>
              </a:spcBef>
              <a:buNone/>
              <a:defRPr sz="5000" b="0" kern="1200" cap="none" spc="100" baseline="0">
                <a:solidFill>
                  <a:schemeClr val="bg1"/>
                </a:solidFill>
                <a:latin typeface="Arial" pitchFamily="34" charset="0"/>
                <a:ea typeface="+mj-ea"/>
                <a:cs typeface="Arial" pitchFamily="34" charset="0"/>
              </a:defRPr>
            </a:lvl1pPr>
          </a:lstStyle>
          <a:p>
            <a:r>
              <a:rPr lang="en-US" sz="1800" dirty="0">
                <a:latin typeface="Klavika Basic" panose="020B0506040000020004" pitchFamily="34" charset="0"/>
                <a:cs typeface="Calibri" panose="020F0502020204030204" pitchFamily="34" charset="0"/>
              </a:rPr>
              <a:t>March 20, 2024</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4373A-D7B4-5DEC-B0EA-ADA269531A80}"/>
              </a:ext>
            </a:extLst>
          </p:cNvPr>
          <p:cNvSpPr>
            <a:spLocks noGrp="1"/>
          </p:cNvSpPr>
          <p:nvPr>
            <p:ph type="title"/>
          </p:nvPr>
        </p:nvSpPr>
        <p:spPr>
          <a:xfrm>
            <a:off x="609600" y="742750"/>
            <a:ext cx="11112900" cy="533400"/>
          </a:xfrm>
        </p:spPr>
        <p:txBody>
          <a:bodyPr>
            <a:normAutofit/>
          </a:bodyPr>
          <a:lstStyle/>
          <a:p>
            <a:r>
              <a:rPr lang="en-US" sz="2800" b="1" dirty="0">
                <a:solidFill>
                  <a:srgbClr val="007FA4"/>
                </a:solidFill>
                <a:latin typeface="Klavika Basic" panose="020B0506040000020004" pitchFamily="34" charset="0"/>
              </a:rPr>
              <a:t>Strategic energy management</a:t>
            </a:r>
          </a:p>
        </p:txBody>
      </p:sp>
      <p:sp>
        <p:nvSpPr>
          <p:cNvPr id="5" name="TextBox 4">
            <a:extLst>
              <a:ext uri="{FF2B5EF4-FFF2-40B4-BE49-F238E27FC236}">
                <a16:creationId xmlns:a16="http://schemas.microsoft.com/office/drawing/2014/main" id="{9F0C4B0A-686C-D759-0CF6-4E14D34D8397}"/>
              </a:ext>
            </a:extLst>
          </p:cNvPr>
          <p:cNvSpPr txBox="1"/>
          <p:nvPr/>
        </p:nvSpPr>
        <p:spPr>
          <a:xfrm>
            <a:off x="587829" y="1904999"/>
            <a:ext cx="3771900" cy="3970318"/>
          </a:xfrm>
          <a:prstGeom prst="rect">
            <a:avLst/>
          </a:prstGeom>
          <a:noFill/>
        </p:spPr>
        <p:txBody>
          <a:bodyPr wrap="square" rtlCol="0">
            <a:spAutoFit/>
          </a:bodyPr>
          <a:lstStyle/>
          <a:p>
            <a:r>
              <a:rPr lang="en-US" sz="1800" dirty="0">
                <a:solidFill>
                  <a:srgbClr val="595959"/>
                </a:solidFill>
                <a:effectLst/>
                <a:latin typeface="Klavika Basic" panose="020B0506040000020004" pitchFamily="34" charset="0"/>
                <a:ea typeface="Calibri" panose="020F0502020204030204" pitchFamily="34" charset="0"/>
                <a:cs typeface="Calibri" panose="020F0502020204030204" pitchFamily="34" charset="0"/>
              </a:rPr>
              <a:t>Strategic Energy Management (SEM) uses Continuous Improvement approaches like those found in Lean or Six Sigma.</a:t>
            </a:r>
          </a:p>
          <a:p>
            <a:endParaRPr lang="en-US" dirty="0">
              <a:solidFill>
                <a:srgbClr val="595959"/>
              </a:solidFill>
              <a:latin typeface="Klavika Basic" panose="020B0506040000020004" pitchFamily="34" charset="0"/>
              <a:ea typeface="Calibri" panose="020F0502020204030204" pitchFamily="34" charset="0"/>
              <a:cs typeface="Calibri" panose="020F0502020204030204" pitchFamily="34" charset="0"/>
            </a:endParaRPr>
          </a:p>
          <a:p>
            <a:r>
              <a:rPr lang="en-US" sz="1800" dirty="0">
                <a:solidFill>
                  <a:srgbClr val="595959"/>
                </a:solidFill>
                <a:effectLst/>
                <a:latin typeface="Klavika Basic" panose="020B0506040000020004" pitchFamily="34" charset="0"/>
                <a:ea typeface="Calibri" panose="020F0502020204030204" pitchFamily="34" charset="0"/>
                <a:cs typeface="Calibri" panose="020F0502020204030204" pitchFamily="34" charset="0"/>
              </a:rPr>
              <a:t>They identify and remove waste from your energy streams and Management System methods like those found in Environmental, Health, and Safety programs to help your organization plan, manage, and control energy performance on a sustained basis.</a:t>
            </a:r>
            <a:endParaRPr lang="en-US" sz="1800" dirty="0">
              <a:solidFill>
                <a:srgbClr val="595959"/>
              </a:solidFill>
              <a:effectLst/>
              <a:latin typeface="Klavika Basic" panose="020B0506040000020004" pitchFamily="34" charset="0"/>
              <a:ea typeface="Calibri" panose="020F0502020204030204" pitchFamily="34" charset="0"/>
              <a:cs typeface="Times New Roman" panose="02020603050405020304" pitchFamily="18" charset="0"/>
            </a:endParaRPr>
          </a:p>
          <a:p>
            <a:endParaRPr lang="en-US" dirty="0"/>
          </a:p>
        </p:txBody>
      </p:sp>
      <p:pic>
        <p:nvPicPr>
          <p:cNvPr id="4" name="Picture 3" descr="A diagram of a business process&#10;&#10;Description automatically generated">
            <a:extLst>
              <a:ext uri="{FF2B5EF4-FFF2-40B4-BE49-F238E27FC236}">
                <a16:creationId xmlns:a16="http://schemas.microsoft.com/office/drawing/2014/main" id="{19CDBAA6-C3EA-10E3-1697-5E88D7B567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97824" y="1447800"/>
            <a:ext cx="4898571" cy="444050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4479248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4373A-D7B4-5DEC-B0EA-ADA269531A80}"/>
              </a:ext>
            </a:extLst>
          </p:cNvPr>
          <p:cNvSpPr>
            <a:spLocks noGrp="1"/>
          </p:cNvSpPr>
          <p:nvPr>
            <p:ph type="title"/>
          </p:nvPr>
        </p:nvSpPr>
        <p:spPr>
          <a:xfrm>
            <a:off x="609600" y="742750"/>
            <a:ext cx="11112900" cy="533400"/>
          </a:xfrm>
        </p:spPr>
        <p:txBody>
          <a:bodyPr>
            <a:normAutofit/>
          </a:bodyPr>
          <a:lstStyle/>
          <a:p>
            <a:r>
              <a:rPr lang="en-US" sz="2800" b="1" dirty="0">
                <a:solidFill>
                  <a:srgbClr val="007FA4"/>
                </a:solidFill>
                <a:latin typeface="Klavika Basic" panose="020B0506040000020004" pitchFamily="34" charset="0"/>
              </a:rPr>
              <a:t>Strategic energy management</a:t>
            </a:r>
          </a:p>
        </p:txBody>
      </p:sp>
      <p:sp>
        <p:nvSpPr>
          <p:cNvPr id="5" name="TextBox 4">
            <a:extLst>
              <a:ext uri="{FF2B5EF4-FFF2-40B4-BE49-F238E27FC236}">
                <a16:creationId xmlns:a16="http://schemas.microsoft.com/office/drawing/2014/main" id="{9F0C4B0A-686C-D759-0CF6-4E14D34D8397}"/>
              </a:ext>
            </a:extLst>
          </p:cNvPr>
          <p:cNvSpPr txBox="1"/>
          <p:nvPr/>
        </p:nvSpPr>
        <p:spPr>
          <a:xfrm>
            <a:off x="609600" y="2457235"/>
            <a:ext cx="4593771" cy="3139321"/>
          </a:xfrm>
          <a:prstGeom prst="rect">
            <a:avLst/>
          </a:prstGeom>
          <a:noFill/>
        </p:spPr>
        <p:txBody>
          <a:bodyPr wrap="square" rtlCol="0">
            <a:spAutoFit/>
          </a:bodyPr>
          <a:lstStyle/>
          <a:p>
            <a:endParaRPr lang="en-US" sz="1800" dirty="0">
              <a:solidFill>
                <a:srgbClr val="595959"/>
              </a:solidFill>
              <a:effectLst/>
              <a:latin typeface="Klavika Basic" panose="020B05060400000200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800" dirty="0">
                <a:solidFill>
                  <a:srgbClr val="595959"/>
                </a:solidFill>
                <a:effectLst/>
                <a:latin typeface="Klavika Basic" panose="020B0506040000020004" pitchFamily="34" charset="0"/>
                <a:ea typeface="Calibri" panose="020F0502020204030204" pitchFamily="34" charset="0"/>
                <a:cs typeface="Calibri" panose="020F0502020204030204" pitchFamily="34" charset="0"/>
              </a:rPr>
              <a:t>A five-hospital energy</a:t>
            </a:r>
            <a:r>
              <a:rPr lang="en-US" dirty="0">
                <a:solidFill>
                  <a:srgbClr val="595959"/>
                </a:solidFill>
                <a:latin typeface="Klavika Basic" panose="020B0506040000020004" pitchFamily="34" charset="0"/>
                <a:ea typeface="Calibri" panose="020F0502020204030204" pitchFamily="34" charset="0"/>
                <a:cs typeface="Calibri" panose="020F0502020204030204" pitchFamily="34" charset="0"/>
              </a:rPr>
              <a:t>-savings initiative</a:t>
            </a:r>
            <a:endParaRPr lang="en-US" sz="1800" dirty="0">
              <a:solidFill>
                <a:srgbClr val="595959"/>
              </a:solidFill>
              <a:effectLst/>
              <a:latin typeface="Klavika Basic" panose="020B05060400000200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dirty="0">
              <a:solidFill>
                <a:srgbClr val="595959"/>
              </a:solidFill>
              <a:latin typeface="Klavika Basic" panose="020B05060400000200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800" dirty="0">
                <a:solidFill>
                  <a:srgbClr val="595959"/>
                </a:solidFill>
                <a:effectLst/>
                <a:latin typeface="Klavika Basic" panose="020B0506040000020004" pitchFamily="34" charset="0"/>
                <a:ea typeface="Calibri" panose="020F0502020204030204" pitchFamily="34" charset="0"/>
                <a:cs typeface="Calibri" panose="020F0502020204030204" pitchFamily="34" charset="0"/>
              </a:rPr>
              <a:t>Annual savings of 2.96 million kWh</a:t>
            </a:r>
          </a:p>
          <a:p>
            <a:endParaRPr lang="en-US" sz="1800" dirty="0">
              <a:solidFill>
                <a:srgbClr val="595959"/>
              </a:solidFill>
              <a:effectLst/>
              <a:latin typeface="Klavika Basic" panose="020B05060400000200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solidFill>
                  <a:srgbClr val="595959"/>
                </a:solidFill>
                <a:latin typeface="Klavika Basic" panose="020B0506040000020004" pitchFamily="34" charset="0"/>
                <a:ea typeface="Calibri" panose="020F0502020204030204" pitchFamily="34" charset="0"/>
                <a:cs typeface="Calibri" panose="020F0502020204030204" pitchFamily="34" charset="0"/>
              </a:rPr>
              <a:t>62,800 annual therms saved</a:t>
            </a:r>
          </a:p>
          <a:p>
            <a:endParaRPr lang="en-US" dirty="0">
              <a:solidFill>
                <a:srgbClr val="595959"/>
              </a:solidFill>
              <a:latin typeface="Klavika Basic" panose="020B05060400000200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solidFill>
                  <a:srgbClr val="595959"/>
                </a:solidFill>
                <a:latin typeface="Klavika Basic" panose="020B0506040000020004" pitchFamily="34" charset="0"/>
                <a:ea typeface="Calibri" panose="020F0502020204030204" pitchFamily="34" charset="0"/>
                <a:cs typeface="Calibri" panose="020F0502020204030204" pitchFamily="34" charset="0"/>
              </a:rPr>
              <a:t>O&amp;M improvements reduce energy costs by $180,000 annually (65.7%)</a:t>
            </a:r>
          </a:p>
          <a:p>
            <a:endParaRPr lang="en-US" sz="1800" dirty="0">
              <a:solidFill>
                <a:srgbClr val="595959"/>
              </a:solidFill>
              <a:effectLst/>
              <a:latin typeface="Klavika Basic" panose="020B0506040000020004" pitchFamily="34" charset="0"/>
              <a:ea typeface="Calibri" panose="020F0502020204030204" pitchFamily="34" charset="0"/>
              <a:cs typeface="Times New Roman" panose="02020603050405020304" pitchFamily="18" charset="0"/>
            </a:endParaRPr>
          </a:p>
          <a:p>
            <a:endParaRPr lang="en-US" dirty="0"/>
          </a:p>
        </p:txBody>
      </p:sp>
      <p:sp>
        <p:nvSpPr>
          <p:cNvPr id="3" name="TextBox 2">
            <a:extLst>
              <a:ext uri="{FF2B5EF4-FFF2-40B4-BE49-F238E27FC236}">
                <a16:creationId xmlns:a16="http://schemas.microsoft.com/office/drawing/2014/main" id="{6B80B257-E8B6-D5E7-A22C-A631182F5605}"/>
              </a:ext>
            </a:extLst>
          </p:cNvPr>
          <p:cNvSpPr txBox="1"/>
          <p:nvPr/>
        </p:nvSpPr>
        <p:spPr>
          <a:xfrm>
            <a:off x="566058" y="1426124"/>
            <a:ext cx="7053942" cy="369332"/>
          </a:xfrm>
          <a:prstGeom prst="rect">
            <a:avLst/>
          </a:prstGeom>
          <a:noFill/>
        </p:spPr>
        <p:txBody>
          <a:bodyPr wrap="square" rtlCol="0">
            <a:spAutoFit/>
          </a:bodyPr>
          <a:lstStyle/>
          <a:p>
            <a:r>
              <a:rPr lang="en-US" b="1" dirty="0">
                <a:solidFill>
                  <a:srgbClr val="595959"/>
                </a:solidFill>
                <a:latin typeface="Klavika Basic" panose="020B0506040000020004" pitchFamily="34" charset="0"/>
                <a:cs typeface="Calibri" panose="020F0502020204030204" pitchFamily="34" charset="0"/>
              </a:rPr>
              <a:t>HOSPITAL CASE STUDY</a:t>
            </a:r>
            <a:endParaRPr lang="en-US" b="1" dirty="0"/>
          </a:p>
        </p:txBody>
      </p:sp>
      <p:sp>
        <p:nvSpPr>
          <p:cNvPr id="7" name="TextBox 6">
            <a:extLst>
              <a:ext uri="{FF2B5EF4-FFF2-40B4-BE49-F238E27FC236}">
                <a16:creationId xmlns:a16="http://schemas.microsoft.com/office/drawing/2014/main" id="{24938CD3-DF91-23AC-CE56-289147216972}"/>
              </a:ext>
            </a:extLst>
          </p:cNvPr>
          <p:cNvSpPr txBox="1"/>
          <p:nvPr/>
        </p:nvSpPr>
        <p:spPr>
          <a:xfrm>
            <a:off x="6674056" y="3352800"/>
            <a:ext cx="4593771" cy="2031325"/>
          </a:xfrm>
          <a:prstGeom prst="rect">
            <a:avLst/>
          </a:prstGeom>
          <a:noFill/>
        </p:spPr>
        <p:txBody>
          <a:bodyPr wrap="square" rtlCol="0">
            <a:spAutoFit/>
          </a:bodyPr>
          <a:lstStyle/>
          <a:p>
            <a:r>
              <a:rPr lang="en-US" b="1" i="1" dirty="0">
                <a:solidFill>
                  <a:srgbClr val="595959"/>
                </a:solidFill>
                <a:latin typeface="Klavika Basic" panose="020B0506040000020004" pitchFamily="34" charset="0"/>
                <a:ea typeface="Calibri" panose="020F0502020204030204" pitchFamily="34" charset="0"/>
                <a:cs typeface="Calibri" panose="020F0502020204030204" pitchFamily="34" charset="0"/>
              </a:rPr>
              <a:t>One of the hospital Sustainability Program Managers said, “Strategic Energy Management provided the structure, methodology and discipline needed to achieve buy-in across our culture”.</a:t>
            </a:r>
          </a:p>
          <a:p>
            <a:endParaRPr lang="en-US" sz="1800" dirty="0">
              <a:solidFill>
                <a:srgbClr val="595959"/>
              </a:solidFill>
              <a:effectLst/>
              <a:latin typeface="Klavika Basic" panose="020B0506040000020004" pitchFamily="34" charset="0"/>
              <a:ea typeface="Calibri" panose="020F0502020204030204" pitchFamily="34" charset="0"/>
              <a:cs typeface="Times New Roman" panose="02020603050405020304" pitchFamily="18" charset="0"/>
            </a:endParaRPr>
          </a:p>
          <a:p>
            <a:endParaRPr lang="en-US" dirty="0"/>
          </a:p>
        </p:txBody>
      </p:sp>
      <p:sp>
        <p:nvSpPr>
          <p:cNvPr id="8" name="Rectangle 7">
            <a:extLst>
              <a:ext uri="{FF2B5EF4-FFF2-40B4-BE49-F238E27FC236}">
                <a16:creationId xmlns:a16="http://schemas.microsoft.com/office/drawing/2014/main" id="{0E22E388-284E-280A-1E01-63F61D879B63}"/>
              </a:ext>
            </a:extLst>
          </p:cNvPr>
          <p:cNvSpPr/>
          <p:nvPr/>
        </p:nvSpPr>
        <p:spPr>
          <a:xfrm>
            <a:off x="6218110" y="3200400"/>
            <a:ext cx="5263950" cy="1761922"/>
          </a:xfrm>
          <a:prstGeom prst="rect">
            <a:avLst/>
          </a:prstGeom>
          <a:noFill/>
          <a:ln w="50800">
            <a:solidFill>
              <a:srgbClr val="007F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92B100E-996D-4772-80B8-E836AA1E1ECD}"/>
              </a:ext>
            </a:extLst>
          </p:cNvPr>
          <p:cNvSpPr/>
          <p:nvPr/>
        </p:nvSpPr>
        <p:spPr>
          <a:xfrm>
            <a:off x="6027611" y="3023330"/>
            <a:ext cx="685800" cy="75876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47018AB8-BDF2-12DA-7766-16271C56CF08}"/>
              </a:ext>
            </a:extLst>
          </p:cNvPr>
          <p:cNvSpPr/>
          <p:nvPr/>
        </p:nvSpPr>
        <p:spPr>
          <a:xfrm>
            <a:off x="10933886" y="4499039"/>
            <a:ext cx="685800" cy="75876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86A88A9-D654-F40A-2B2B-30C84AC4B759}"/>
              </a:ext>
            </a:extLst>
          </p:cNvPr>
          <p:cNvSpPr txBox="1"/>
          <p:nvPr/>
        </p:nvSpPr>
        <p:spPr>
          <a:xfrm>
            <a:off x="5715000" y="2709208"/>
            <a:ext cx="1295400" cy="1938992"/>
          </a:xfrm>
          <a:prstGeom prst="rect">
            <a:avLst/>
          </a:prstGeom>
          <a:noFill/>
        </p:spPr>
        <p:txBody>
          <a:bodyPr wrap="square" rtlCol="0">
            <a:spAutoFit/>
          </a:bodyPr>
          <a:lstStyle/>
          <a:p>
            <a:r>
              <a:rPr lang="en-US" sz="12000" b="1" dirty="0">
                <a:solidFill>
                  <a:srgbClr val="007FA4"/>
                </a:solidFill>
                <a:latin typeface="Klavika Basic" panose="020B0506040000020004" pitchFamily="34" charset="0"/>
              </a:rPr>
              <a:t>“</a:t>
            </a:r>
          </a:p>
        </p:txBody>
      </p:sp>
      <p:sp>
        <p:nvSpPr>
          <p:cNvPr id="12" name="TextBox 11">
            <a:extLst>
              <a:ext uri="{FF2B5EF4-FFF2-40B4-BE49-F238E27FC236}">
                <a16:creationId xmlns:a16="http://schemas.microsoft.com/office/drawing/2014/main" id="{F449EF6C-1004-BC87-E2EC-CD6A02B31B66}"/>
              </a:ext>
            </a:extLst>
          </p:cNvPr>
          <p:cNvSpPr txBox="1"/>
          <p:nvPr/>
        </p:nvSpPr>
        <p:spPr>
          <a:xfrm rot="10800000">
            <a:off x="10620127" y="3597533"/>
            <a:ext cx="1295400" cy="1938992"/>
          </a:xfrm>
          <a:prstGeom prst="rect">
            <a:avLst/>
          </a:prstGeom>
          <a:noFill/>
        </p:spPr>
        <p:txBody>
          <a:bodyPr wrap="square" rtlCol="0">
            <a:spAutoFit/>
          </a:bodyPr>
          <a:lstStyle/>
          <a:p>
            <a:r>
              <a:rPr lang="en-US" sz="12000" b="1" dirty="0">
                <a:solidFill>
                  <a:srgbClr val="007FA4"/>
                </a:solidFill>
                <a:latin typeface="Klavika Basic" panose="020B0506040000020004" pitchFamily="34" charset="0"/>
              </a:rPr>
              <a:t>“</a:t>
            </a:r>
          </a:p>
        </p:txBody>
      </p:sp>
    </p:spTree>
    <p:extLst>
      <p:ext uri="{BB962C8B-B14F-4D97-AF65-F5344CB8AC3E}">
        <p14:creationId xmlns:p14="http://schemas.microsoft.com/office/powerpoint/2010/main" val="5213007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4373A-D7B4-5DEC-B0EA-ADA269531A80}"/>
              </a:ext>
            </a:extLst>
          </p:cNvPr>
          <p:cNvSpPr>
            <a:spLocks noGrp="1"/>
          </p:cNvSpPr>
          <p:nvPr>
            <p:ph type="title"/>
          </p:nvPr>
        </p:nvSpPr>
        <p:spPr>
          <a:xfrm>
            <a:off x="609600" y="742750"/>
            <a:ext cx="11112900" cy="533400"/>
          </a:xfrm>
        </p:spPr>
        <p:txBody>
          <a:bodyPr>
            <a:normAutofit/>
          </a:bodyPr>
          <a:lstStyle/>
          <a:p>
            <a:r>
              <a:rPr lang="en-US" sz="2800" b="1" dirty="0">
                <a:solidFill>
                  <a:srgbClr val="007FA4"/>
                </a:solidFill>
                <a:latin typeface="Klavika Basic" panose="020B0506040000020004" pitchFamily="34" charset="0"/>
              </a:rPr>
              <a:t>Peak saver</a:t>
            </a:r>
          </a:p>
        </p:txBody>
      </p:sp>
      <p:sp>
        <p:nvSpPr>
          <p:cNvPr id="3" name="TextBox 2">
            <a:extLst>
              <a:ext uri="{FF2B5EF4-FFF2-40B4-BE49-F238E27FC236}">
                <a16:creationId xmlns:a16="http://schemas.microsoft.com/office/drawing/2014/main" id="{3133E9BA-D1D3-6B5D-F839-E96911154B7E}"/>
              </a:ext>
            </a:extLst>
          </p:cNvPr>
          <p:cNvSpPr txBox="1"/>
          <p:nvPr/>
        </p:nvSpPr>
        <p:spPr>
          <a:xfrm>
            <a:off x="595605" y="1981200"/>
            <a:ext cx="3771900" cy="2585323"/>
          </a:xfrm>
          <a:prstGeom prst="rect">
            <a:avLst/>
          </a:prstGeom>
          <a:noFill/>
        </p:spPr>
        <p:txBody>
          <a:bodyPr wrap="square" rtlCol="0">
            <a:spAutoFit/>
          </a:bodyPr>
          <a:lstStyle/>
          <a:p>
            <a:r>
              <a:rPr lang="en-US" sz="1800" dirty="0">
                <a:solidFill>
                  <a:srgbClr val="595959"/>
                </a:solidFill>
                <a:effectLst/>
                <a:latin typeface="Klavika Basic" panose="020B0506040000020004" pitchFamily="34" charset="0"/>
                <a:ea typeface="Calibri" panose="020F0502020204030204" pitchFamily="34" charset="0"/>
              </a:rPr>
              <a:t>Large commercial and industrial business customers can help reduce the demand for electricity during th</a:t>
            </a:r>
            <a:r>
              <a:rPr lang="en-US" dirty="0">
                <a:solidFill>
                  <a:srgbClr val="595959"/>
                </a:solidFill>
                <a:latin typeface="Klavika Basic" panose="020B0506040000020004" pitchFamily="34" charset="0"/>
                <a:ea typeface="Calibri" panose="020F0502020204030204" pitchFamily="34" charset="0"/>
              </a:rPr>
              <a:t>e hottest summer days.</a:t>
            </a:r>
            <a:endParaRPr lang="en-US" sz="1800" dirty="0">
              <a:solidFill>
                <a:srgbClr val="595959"/>
              </a:solidFill>
              <a:effectLst/>
              <a:latin typeface="Klavika Basic" panose="020B0506040000020004" pitchFamily="34" charset="0"/>
              <a:ea typeface="Calibri" panose="020F0502020204030204" pitchFamily="34" charset="0"/>
            </a:endParaRPr>
          </a:p>
          <a:p>
            <a:endParaRPr lang="en-US" dirty="0">
              <a:solidFill>
                <a:srgbClr val="595959"/>
              </a:solidFill>
              <a:latin typeface="Klavika Basic" panose="020B0506040000020004" pitchFamily="34" charset="0"/>
              <a:ea typeface="Calibri" panose="020F0502020204030204" pitchFamily="34" charset="0"/>
            </a:endParaRPr>
          </a:p>
          <a:p>
            <a:r>
              <a:rPr lang="en-US" sz="1800" dirty="0">
                <a:solidFill>
                  <a:srgbClr val="595959"/>
                </a:solidFill>
                <a:effectLst/>
                <a:latin typeface="Klavika Basic" panose="020B0506040000020004" pitchFamily="34" charset="0"/>
                <a:ea typeface="Calibri" panose="020F0502020204030204" pitchFamily="34" charset="0"/>
              </a:rPr>
              <a:t>You can </a:t>
            </a:r>
            <a:r>
              <a:rPr lang="en-US" sz="1800" u="none" strike="noStrike" dirty="0">
                <a:solidFill>
                  <a:srgbClr val="595959"/>
                </a:solidFill>
                <a:effectLst/>
                <a:latin typeface="Klavika Basic" panose="020B05060400000200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earn an annual incentive</a:t>
            </a:r>
            <a:r>
              <a:rPr lang="en-US" sz="1800" dirty="0">
                <a:solidFill>
                  <a:srgbClr val="595959"/>
                </a:solidFill>
                <a:effectLst/>
                <a:latin typeface="Klavika Basic" panose="020B0506040000020004" pitchFamily="34" charset="0"/>
                <a:ea typeface="Calibri" panose="020F0502020204030204" pitchFamily="34" charset="0"/>
              </a:rPr>
              <a:t> based on the reduction of power demand during your participation in the program.</a:t>
            </a:r>
            <a:endParaRPr lang="en-US" dirty="0">
              <a:solidFill>
                <a:srgbClr val="595959"/>
              </a:solidFill>
              <a:latin typeface="Klavika Basic" panose="020B0506040000020004" pitchFamily="34" charset="0"/>
            </a:endParaRPr>
          </a:p>
        </p:txBody>
      </p:sp>
      <p:pic>
        <p:nvPicPr>
          <p:cNvPr id="6" name="Picture 5" descr="A finger pressing a button on a white device&#10;&#10;Description automatically generated">
            <a:extLst>
              <a:ext uri="{FF2B5EF4-FFF2-40B4-BE49-F238E27FC236}">
                <a16:creationId xmlns:a16="http://schemas.microsoft.com/office/drawing/2014/main" id="{53970DAE-A49E-3CA2-9D94-170D14588E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7505" y="1486367"/>
            <a:ext cx="7238221" cy="434293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36751119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4373A-D7B4-5DEC-B0EA-ADA269531A80}"/>
              </a:ext>
            </a:extLst>
          </p:cNvPr>
          <p:cNvSpPr>
            <a:spLocks noGrp="1"/>
          </p:cNvSpPr>
          <p:nvPr>
            <p:ph type="title"/>
          </p:nvPr>
        </p:nvSpPr>
        <p:spPr>
          <a:xfrm>
            <a:off x="609600" y="742750"/>
            <a:ext cx="11112900" cy="533400"/>
          </a:xfrm>
        </p:spPr>
        <p:txBody>
          <a:bodyPr>
            <a:normAutofit/>
          </a:bodyPr>
          <a:lstStyle/>
          <a:p>
            <a:r>
              <a:rPr lang="en-US" sz="2800" b="1" dirty="0">
                <a:solidFill>
                  <a:srgbClr val="007FA4"/>
                </a:solidFill>
                <a:latin typeface="Klavika Basic" panose="020B0506040000020004" pitchFamily="34" charset="0"/>
              </a:rPr>
              <a:t>Transportation electrification</a:t>
            </a:r>
          </a:p>
        </p:txBody>
      </p:sp>
      <p:sp>
        <p:nvSpPr>
          <p:cNvPr id="5" name="TextBox 4">
            <a:extLst>
              <a:ext uri="{FF2B5EF4-FFF2-40B4-BE49-F238E27FC236}">
                <a16:creationId xmlns:a16="http://schemas.microsoft.com/office/drawing/2014/main" id="{9AF4CB53-38C6-F92B-0D1B-00C71CD3C02C}"/>
              </a:ext>
            </a:extLst>
          </p:cNvPr>
          <p:cNvSpPr txBox="1"/>
          <p:nvPr/>
        </p:nvSpPr>
        <p:spPr>
          <a:xfrm>
            <a:off x="609600" y="1981200"/>
            <a:ext cx="4481510" cy="2308324"/>
          </a:xfrm>
          <a:prstGeom prst="rect">
            <a:avLst/>
          </a:prstGeom>
          <a:noFill/>
        </p:spPr>
        <p:txBody>
          <a:bodyPr wrap="square" rtlCol="0">
            <a:spAutoFit/>
          </a:bodyPr>
          <a:lstStyle/>
          <a:p>
            <a:r>
              <a:rPr lang="en-US" b="1" dirty="0">
                <a:solidFill>
                  <a:srgbClr val="595959"/>
                </a:solidFill>
                <a:latin typeface="Klavika Basic" panose="020B0506040000020004" pitchFamily="34" charset="0"/>
              </a:rPr>
              <a:t>Commercial Rebates: </a:t>
            </a:r>
          </a:p>
          <a:p>
            <a:pPr marL="285750" indent="-285750">
              <a:buFont typeface="Arial" panose="020B0604020202020204" pitchFamily="34" charset="0"/>
              <a:buChar char="•"/>
            </a:pPr>
            <a:r>
              <a:rPr lang="en-US" dirty="0">
                <a:solidFill>
                  <a:srgbClr val="595959"/>
                </a:solidFill>
                <a:latin typeface="Klavika Basic" panose="020B0506040000020004" pitchFamily="34" charset="0"/>
              </a:rPr>
              <a:t>$2,500 rebate per port for a Level 2 charger</a:t>
            </a:r>
          </a:p>
          <a:p>
            <a:pPr marL="285750" indent="-285750">
              <a:buFont typeface="Arial" panose="020B0604020202020204" pitchFamily="34" charset="0"/>
              <a:buChar char="•"/>
            </a:pPr>
            <a:r>
              <a:rPr lang="en-US" dirty="0">
                <a:solidFill>
                  <a:srgbClr val="595959"/>
                </a:solidFill>
                <a:latin typeface="Klavika Basic" panose="020B0506040000020004" pitchFamily="34" charset="0"/>
              </a:rPr>
              <a:t>$25,000 rebate for a DC Fast Charger</a:t>
            </a:r>
          </a:p>
          <a:p>
            <a:endParaRPr lang="en-US" dirty="0">
              <a:solidFill>
                <a:srgbClr val="595959"/>
              </a:solidFill>
              <a:latin typeface="Klavika Basic" panose="020B0506040000020004" pitchFamily="34" charset="0"/>
            </a:endParaRPr>
          </a:p>
          <a:p>
            <a:r>
              <a:rPr lang="en-US" b="1" dirty="0">
                <a:solidFill>
                  <a:srgbClr val="595959"/>
                </a:solidFill>
                <a:latin typeface="Klavika Basic" panose="020B0506040000020004" pitchFamily="34" charset="0"/>
              </a:rPr>
              <a:t>Residential Rebate:</a:t>
            </a:r>
          </a:p>
          <a:p>
            <a:pPr marL="285750" indent="-285750">
              <a:buFont typeface="Arial" panose="020B0604020202020204" pitchFamily="34" charset="0"/>
              <a:buChar char="•"/>
            </a:pPr>
            <a:r>
              <a:rPr lang="en-US" dirty="0">
                <a:solidFill>
                  <a:srgbClr val="595959"/>
                </a:solidFill>
                <a:latin typeface="Klavika Basic" panose="020B0506040000020004" pitchFamily="34" charset="0"/>
              </a:rPr>
              <a:t>$500 rebate</a:t>
            </a:r>
          </a:p>
          <a:p>
            <a:pPr marL="285750" indent="-285750">
              <a:buFont typeface="Arial" panose="020B0604020202020204" pitchFamily="34" charset="0"/>
              <a:buChar char="•"/>
            </a:pPr>
            <a:endParaRPr lang="en-US" b="1" dirty="0">
              <a:solidFill>
                <a:srgbClr val="595959"/>
              </a:solidFill>
              <a:latin typeface="Klavika Basic" panose="020B0506040000020004" pitchFamily="34" charset="0"/>
            </a:endParaRPr>
          </a:p>
          <a:p>
            <a:endParaRPr lang="en-US" dirty="0">
              <a:latin typeface="Klavika Basic" panose="020B0506040000020004" pitchFamily="34" charset="0"/>
            </a:endParaRPr>
          </a:p>
        </p:txBody>
      </p:sp>
      <p:pic>
        <p:nvPicPr>
          <p:cNvPr id="8" name="Picture 7" descr="A close-up of a car&#10;&#10;Description automatically generated">
            <a:extLst>
              <a:ext uri="{FF2B5EF4-FFF2-40B4-BE49-F238E27FC236}">
                <a16:creationId xmlns:a16="http://schemas.microsoft.com/office/drawing/2014/main" id="{EA63B12A-7D70-2D17-9CBE-EBBDEDCB7F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2326" y="1447800"/>
            <a:ext cx="6626274" cy="44196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77746586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4373A-D7B4-5DEC-B0EA-ADA269531A80}"/>
              </a:ext>
            </a:extLst>
          </p:cNvPr>
          <p:cNvSpPr>
            <a:spLocks noGrp="1"/>
          </p:cNvSpPr>
          <p:nvPr>
            <p:ph type="title"/>
          </p:nvPr>
        </p:nvSpPr>
        <p:spPr>
          <a:xfrm>
            <a:off x="609600" y="742750"/>
            <a:ext cx="11112900" cy="533400"/>
          </a:xfrm>
        </p:spPr>
        <p:txBody>
          <a:bodyPr>
            <a:normAutofit/>
          </a:bodyPr>
          <a:lstStyle/>
          <a:p>
            <a:r>
              <a:rPr lang="en-US" sz="2800" b="1" dirty="0">
                <a:solidFill>
                  <a:srgbClr val="007FA4"/>
                </a:solidFill>
                <a:latin typeface="Klavika Basic" panose="020B0506040000020004" pitchFamily="34" charset="0"/>
              </a:rPr>
              <a:t>Level 2 chargers</a:t>
            </a:r>
          </a:p>
        </p:txBody>
      </p:sp>
      <p:sp>
        <p:nvSpPr>
          <p:cNvPr id="5" name="TextBox 4">
            <a:extLst>
              <a:ext uri="{FF2B5EF4-FFF2-40B4-BE49-F238E27FC236}">
                <a16:creationId xmlns:a16="http://schemas.microsoft.com/office/drawing/2014/main" id="{9AF4CB53-38C6-F92B-0D1B-00C71CD3C02C}"/>
              </a:ext>
            </a:extLst>
          </p:cNvPr>
          <p:cNvSpPr txBox="1"/>
          <p:nvPr/>
        </p:nvSpPr>
        <p:spPr>
          <a:xfrm>
            <a:off x="609600" y="1981200"/>
            <a:ext cx="4481510" cy="2308324"/>
          </a:xfrm>
          <a:prstGeom prst="rect">
            <a:avLst/>
          </a:prstGeom>
          <a:noFill/>
        </p:spPr>
        <p:txBody>
          <a:bodyPr wrap="square" rtlCol="0">
            <a:spAutoFit/>
          </a:bodyPr>
          <a:lstStyle/>
          <a:p>
            <a:r>
              <a:rPr lang="en-US" b="1" dirty="0">
                <a:solidFill>
                  <a:srgbClr val="595959"/>
                </a:solidFill>
                <a:latin typeface="Klavika Basic" panose="020B0506040000020004" pitchFamily="34" charset="0"/>
              </a:rPr>
              <a:t>Level 2 Charger;</a:t>
            </a:r>
          </a:p>
          <a:p>
            <a:pPr marL="285750" indent="-285750">
              <a:buFont typeface="Arial" panose="020B0604020202020204" pitchFamily="34" charset="0"/>
              <a:buChar char="•"/>
            </a:pPr>
            <a:r>
              <a:rPr lang="en-US" b="0" i="0" dirty="0">
                <a:solidFill>
                  <a:srgbClr val="333333"/>
                </a:solidFill>
                <a:effectLst/>
                <a:latin typeface="Klavika Basic" panose="020B0506040000020004" pitchFamily="34" charset="0"/>
              </a:rPr>
              <a:t>Give customers a reason to stop and shop. Level 2 chargers typically use 208 to 240 volts and can add between 12 to 25 miles per charging hour to your customer’s battery.</a:t>
            </a:r>
            <a:endParaRPr lang="en-US" dirty="0">
              <a:solidFill>
                <a:srgbClr val="595959"/>
              </a:solidFill>
              <a:latin typeface="Klavika Basic" panose="020B0506040000020004" pitchFamily="34" charset="0"/>
            </a:endParaRPr>
          </a:p>
          <a:p>
            <a:endParaRPr lang="en-US" dirty="0">
              <a:solidFill>
                <a:srgbClr val="595959"/>
              </a:solidFill>
              <a:latin typeface="Klavika Basic" panose="020B0506040000020004" pitchFamily="34" charset="0"/>
            </a:endParaRPr>
          </a:p>
          <a:p>
            <a:endParaRPr lang="en-US" dirty="0">
              <a:latin typeface="Klavika Basic" panose="020B0506040000020004" pitchFamily="34" charset="0"/>
            </a:endParaRPr>
          </a:p>
        </p:txBody>
      </p:sp>
      <p:pic>
        <p:nvPicPr>
          <p:cNvPr id="7" name="Picture 6" descr="A close-up of a charging station&#10;&#10;Description automatically generated">
            <a:extLst>
              <a:ext uri="{FF2B5EF4-FFF2-40B4-BE49-F238E27FC236}">
                <a16:creationId xmlns:a16="http://schemas.microsoft.com/office/drawing/2014/main" id="{7A5CAA69-05A3-545B-E1ED-577DFE344F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0892" y="1447800"/>
            <a:ext cx="4481510" cy="4474042"/>
          </a:xfrm>
          <a:prstGeom prst="rect">
            <a:avLst/>
          </a:prstGeom>
        </p:spPr>
      </p:pic>
    </p:spTree>
    <p:extLst>
      <p:ext uri="{BB962C8B-B14F-4D97-AF65-F5344CB8AC3E}">
        <p14:creationId xmlns:p14="http://schemas.microsoft.com/office/powerpoint/2010/main" val="313958511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4373A-D7B4-5DEC-B0EA-ADA269531A80}"/>
              </a:ext>
            </a:extLst>
          </p:cNvPr>
          <p:cNvSpPr>
            <a:spLocks noGrp="1"/>
          </p:cNvSpPr>
          <p:nvPr>
            <p:ph type="title"/>
          </p:nvPr>
        </p:nvSpPr>
        <p:spPr>
          <a:xfrm>
            <a:off x="609600" y="742750"/>
            <a:ext cx="11112900" cy="533400"/>
          </a:xfrm>
        </p:spPr>
        <p:txBody>
          <a:bodyPr>
            <a:normAutofit/>
          </a:bodyPr>
          <a:lstStyle/>
          <a:p>
            <a:r>
              <a:rPr lang="en-US" sz="2800" b="1" dirty="0">
                <a:solidFill>
                  <a:srgbClr val="007FA4"/>
                </a:solidFill>
                <a:latin typeface="Klavika Basic" panose="020B0506040000020004" pitchFamily="34" charset="0"/>
              </a:rPr>
              <a:t>DC fast chargers</a:t>
            </a:r>
          </a:p>
        </p:txBody>
      </p:sp>
      <p:sp>
        <p:nvSpPr>
          <p:cNvPr id="5" name="TextBox 4">
            <a:extLst>
              <a:ext uri="{FF2B5EF4-FFF2-40B4-BE49-F238E27FC236}">
                <a16:creationId xmlns:a16="http://schemas.microsoft.com/office/drawing/2014/main" id="{9AF4CB53-38C6-F92B-0D1B-00C71CD3C02C}"/>
              </a:ext>
            </a:extLst>
          </p:cNvPr>
          <p:cNvSpPr txBox="1"/>
          <p:nvPr/>
        </p:nvSpPr>
        <p:spPr>
          <a:xfrm>
            <a:off x="609600" y="1716881"/>
            <a:ext cx="4481510" cy="4801314"/>
          </a:xfrm>
          <a:prstGeom prst="rect">
            <a:avLst/>
          </a:prstGeom>
          <a:noFill/>
        </p:spPr>
        <p:txBody>
          <a:bodyPr wrap="square" rtlCol="0">
            <a:spAutoFit/>
          </a:bodyPr>
          <a:lstStyle/>
          <a:p>
            <a:endParaRPr lang="en-US" dirty="0">
              <a:solidFill>
                <a:srgbClr val="595959"/>
              </a:solidFill>
              <a:latin typeface="Klavika Basic" panose="020B0506040000020004" pitchFamily="34" charset="0"/>
            </a:endParaRPr>
          </a:p>
          <a:p>
            <a:r>
              <a:rPr lang="en-US" b="1" dirty="0">
                <a:solidFill>
                  <a:srgbClr val="595959"/>
                </a:solidFill>
                <a:latin typeface="Klavika Basic" panose="020B0506040000020004" pitchFamily="34" charset="0"/>
              </a:rPr>
              <a:t>DC Fast Charger:</a:t>
            </a:r>
          </a:p>
          <a:p>
            <a:pPr marL="285750" indent="-285750">
              <a:buFont typeface="Arial" panose="020B0604020202020204" pitchFamily="34" charset="0"/>
              <a:buChar char="•"/>
            </a:pPr>
            <a:r>
              <a:rPr lang="en-US" b="0" i="0" dirty="0">
                <a:solidFill>
                  <a:srgbClr val="333333"/>
                </a:solidFill>
                <a:effectLst/>
                <a:latin typeface="Klavika Basic" panose="020B0506040000020004" pitchFamily="34" charset="0"/>
              </a:rPr>
              <a:t>Direct Current Fast chargers typically use 480 volts and are often called Level 3 chargers. They are the fastest way to charge a compatible EV. Typically, 80% of the battery can be charged in just 30 to 60 minutes, helping your customers quickly recharge</a:t>
            </a:r>
          </a:p>
          <a:p>
            <a:pPr marL="285750" indent="-285750">
              <a:buFont typeface="Arial" panose="020B0604020202020204" pitchFamily="34" charset="0"/>
              <a:buChar char="•"/>
            </a:pPr>
            <a:endParaRPr lang="en-US" dirty="0">
              <a:solidFill>
                <a:srgbClr val="333333"/>
              </a:solidFill>
              <a:latin typeface="Klavika Basic" panose="020B0506040000020004" pitchFamily="34" charset="0"/>
            </a:endParaRPr>
          </a:p>
          <a:p>
            <a:r>
              <a:rPr lang="en-US" dirty="0">
                <a:solidFill>
                  <a:srgbClr val="595959"/>
                </a:solidFill>
                <a:latin typeface="Klavika Basic" panose="020B0506040000020004" pitchFamily="34" charset="0"/>
              </a:rPr>
              <a:t>For more information on transportation electrification or to find a program authorized contractor, go to:</a:t>
            </a:r>
          </a:p>
          <a:p>
            <a:r>
              <a:rPr lang="en-US" b="1" dirty="0">
                <a:solidFill>
                  <a:srgbClr val="595959"/>
                </a:solidFill>
              </a:rPr>
              <a:t>https://ev.pnm.com/</a:t>
            </a:r>
          </a:p>
          <a:p>
            <a:r>
              <a:rPr lang="en-US" b="1" dirty="0">
                <a:solidFill>
                  <a:srgbClr val="595959"/>
                </a:solidFill>
                <a:latin typeface="Klavika Basic" panose="020B0506040000020004" pitchFamily="34" charset="0"/>
              </a:rPr>
              <a:t> </a:t>
            </a:r>
          </a:p>
          <a:p>
            <a:endParaRPr lang="en-US" b="1" dirty="0">
              <a:solidFill>
                <a:srgbClr val="595959"/>
              </a:solidFill>
              <a:latin typeface="Klavika Basic" panose="020B0506040000020004" pitchFamily="34" charset="0"/>
            </a:endParaRPr>
          </a:p>
          <a:p>
            <a:endParaRPr lang="en-US" dirty="0">
              <a:latin typeface="Klavika Basic" panose="020B0506040000020004" pitchFamily="34" charset="0"/>
            </a:endParaRPr>
          </a:p>
        </p:txBody>
      </p:sp>
      <p:pic>
        <p:nvPicPr>
          <p:cNvPr id="7" name="Picture 6" descr="A white and black electric vehicle charging station&#10;&#10;Description automatically generated">
            <a:extLst>
              <a:ext uri="{FF2B5EF4-FFF2-40B4-BE49-F238E27FC236}">
                <a16:creationId xmlns:a16="http://schemas.microsoft.com/office/drawing/2014/main" id="{7C6E4491-65D6-17DA-FE8D-6C259F9D5B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1800" y="1524000"/>
            <a:ext cx="4343400" cy="4343400"/>
          </a:xfrm>
          <a:prstGeom prst="rect">
            <a:avLst/>
          </a:prstGeom>
        </p:spPr>
      </p:pic>
    </p:spTree>
    <p:extLst>
      <p:ext uri="{BB962C8B-B14F-4D97-AF65-F5344CB8AC3E}">
        <p14:creationId xmlns:p14="http://schemas.microsoft.com/office/powerpoint/2010/main" val="190522251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4373A-D7B4-5DEC-B0EA-ADA269531A80}"/>
              </a:ext>
            </a:extLst>
          </p:cNvPr>
          <p:cNvSpPr>
            <a:spLocks noGrp="1"/>
          </p:cNvSpPr>
          <p:nvPr>
            <p:ph type="title"/>
          </p:nvPr>
        </p:nvSpPr>
        <p:spPr>
          <a:xfrm>
            <a:off x="609600" y="742750"/>
            <a:ext cx="11112900" cy="533400"/>
          </a:xfrm>
        </p:spPr>
        <p:txBody>
          <a:bodyPr>
            <a:normAutofit/>
          </a:bodyPr>
          <a:lstStyle/>
          <a:p>
            <a:r>
              <a:rPr lang="en-US" sz="2800" b="1" dirty="0">
                <a:solidFill>
                  <a:srgbClr val="007FA4"/>
                </a:solidFill>
                <a:latin typeface="Klavika Basic" panose="020B0506040000020004" pitchFamily="34" charset="0"/>
              </a:rPr>
              <a:t>pnm sky blue</a:t>
            </a:r>
          </a:p>
        </p:txBody>
      </p:sp>
      <p:sp>
        <p:nvSpPr>
          <p:cNvPr id="3" name="TextBox 2">
            <a:extLst>
              <a:ext uri="{FF2B5EF4-FFF2-40B4-BE49-F238E27FC236}">
                <a16:creationId xmlns:a16="http://schemas.microsoft.com/office/drawing/2014/main" id="{FEE3CA55-D294-905E-237D-09364DDA4960}"/>
              </a:ext>
            </a:extLst>
          </p:cNvPr>
          <p:cNvSpPr txBox="1"/>
          <p:nvPr/>
        </p:nvSpPr>
        <p:spPr>
          <a:xfrm>
            <a:off x="576262" y="1905000"/>
            <a:ext cx="3695700" cy="2585323"/>
          </a:xfrm>
          <a:prstGeom prst="rect">
            <a:avLst/>
          </a:prstGeom>
          <a:noFill/>
        </p:spPr>
        <p:txBody>
          <a:bodyPr wrap="square" rtlCol="0">
            <a:spAutoFit/>
          </a:bodyPr>
          <a:lstStyle/>
          <a:p>
            <a:r>
              <a:rPr lang="en-US" b="0" i="0" dirty="0">
                <a:solidFill>
                  <a:srgbClr val="595959"/>
                </a:solidFill>
                <a:effectLst/>
                <a:latin typeface="Klavika Basic" panose="020B0506040000020004" pitchFamily="34" charset="0"/>
              </a:rPr>
              <a:t>Joining PNM Sky Blue® makes it easy and affordable to support clean, renewable wind and solar energy without making the commitment of putting solar panels on your roof or wind turbines in your backyard. The program is completely voluntary, and it has no contract or long-term commitment. </a:t>
            </a:r>
            <a:endParaRPr lang="en-US" dirty="0">
              <a:solidFill>
                <a:srgbClr val="595959"/>
              </a:solidFill>
              <a:latin typeface="Klavika Basic" panose="020B0506040000020004" pitchFamily="34" charset="0"/>
            </a:endParaRPr>
          </a:p>
        </p:txBody>
      </p:sp>
      <p:pic>
        <p:nvPicPr>
          <p:cNvPr id="5" name="Picture 4">
            <a:extLst>
              <a:ext uri="{FF2B5EF4-FFF2-40B4-BE49-F238E27FC236}">
                <a16:creationId xmlns:a16="http://schemas.microsoft.com/office/drawing/2014/main" id="{0F48EBAE-8BC5-2BF7-16DE-2231A0E99AB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619006" y="1481214"/>
            <a:ext cx="6996732" cy="430998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59912542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4373A-D7B4-5DEC-B0EA-ADA269531A80}"/>
              </a:ext>
            </a:extLst>
          </p:cNvPr>
          <p:cNvSpPr>
            <a:spLocks noGrp="1"/>
          </p:cNvSpPr>
          <p:nvPr>
            <p:ph type="title"/>
          </p:nvPr>
        </p:nvSpPr>
        <p:spPr>
          <a:xfrm>
            <a:off x="609600" y="742750"/>
            <a:ext cx="11112900" cy="533400"/>
          </a:xfrm>
        </p:spPr>
        <p:txBody>
          <a:bodyPr>
            <a:normAutofit/>
          </a:bodyPr>
          <a:lstStyle/>
          <a:p>
            <a:r>
              <a:rPr lang="en-US" sz="2800" b="1" dirty="0">
                <a:solidFill>
                  <a:srgbClr val="007FA4"/>
                </a:solidFill>
                <a:latin typeface="Klavika Basic" panose="020B0506040000020004" pitchFamily="34" charset="0"/>
              </a:rPr>
              <a:t>pnm sky blue cont’d</a:t>
            </a:r>
          </a:p>
        </p:txBody>
      </p:sp>
      <p:sp>
        <p:nvSpPr>
          <p:cNvPr id="3" name="TextBox 2">
            <a:extLst>
              <a:ext uri="{FF2B5EF4-FFF2-40B4-BE49-F238E27FC236}">
                <a16:creationId xmlns:a16="http://schemas.microsoft.com/office/drawing/2014/main" id="{FEE3CA55-D294-905E-237D-09364DDA4960}"/>
              </a:ext>
            </a:extLst>
          </p:cNvPr>
          <p:cNvSpPr txBox="1"/>
          <p:nvPr/>
        </p:nvSpPr>
        <p:spPr>
          <a:xfrm>
            <a:off x="576262" y="1905000"/>
            <a:ext cx="3695700" cy="3693319"/>
          </a:xfrm>
          <a:prstGeom prst="rect">
            <a:avLst/>
          </a:prstGeom>
          <a:noFill/>
        </p:spPr>
        <p:txBody>
          <a:bodyPr wrap="square" rtlCol="0">
            <a:spAutoFit/>
          </a:bodyPr>
          <a:lstStyle/>
          <a:p>
            <a:r>
              <a:rPr lang="en-US" b="0" i="0" dirty="0">
                <a:solidFill>
                  <a:srgbClr val="595959"/>
                </a:solidFill>
                <a:effectLst/>
                <a:latin typeface="Klavika Basic" panose="020B0506040000020004" pitchFamily="34" charset="0"/>
              </a:rPr>
              <a:t>Participants in the program will receive a small renewable energy credit on their monthly bills for every kilowatt hour (kWh) they subscribe to as part of PNM Sky Blue. </a:t>
            </a:r>
          </a:p>
          <a:p>
            <a:endParaRPr lang="en-US" dirty="0">
              <a:solidFill>
                <a:srgbClr val="595959"/>
              </a:solidFill>
              <a:latin typeface="Klavika Basic" panose="020B0506040000020004" pitchFamily="34" charset="0"/>
            </a:endParaRPr>
          </a:p>
          <a:p>
            <a:r>
              <a:rPr lang="en-US" dirty="0">
                <a:solidFill>
                  <a:srgbClr val="595959"/>
                </a:solidFill>
                <a:latin typeface="Klavika Basic" panose="020B0506040000020004" pitchFamily="34" charset="0"/>
              </a:rPr>
              <a:t>This means that for every $1.70 you spend on PNM Sky Blue®, you will receive a credit back of about $0.70 cents, or put another way, $.007 per kWh. This is money back in your pocket for supporting renewable energy in New Mexico.</a:t>
            </a:r>
          </a:p>
        </p:txBody>
      </p:sp>
      <p:pic>
        <p:nvPicPr>
          <p:cNvPr id="5" name="Picture 4">
            <a:extLst>
              <a:ext uri="{FF2B5EF4-FFF2-40B4-BE49-F238E27FC236}">
                <a16:creationId xmlns:a16="http://schemas.microsoft.com/office/drawing/2014/main" id="{0F48EBAE-8BC5-2BF7-16DE-2231A0E99AB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619006" y="1481214"/>
            <a:ext cx="6996732" cy="430998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195538119"/>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4373A-D7B4-5DEC-B0EA-ADA269531A80}"/>
              </a:ext>
            </a:extLst>
          </p:cNvPr>
          <p:cNvSpPr>
            <a:spLocks noGrp="1"/>
          </p:cNvSpPr>
          <p:nvPr>
            <p:ph type="title"/>
          </p:nvPr>
        </p:nvSpPr>
        <p:spPr>
          <a:xfrm>
            <a:off x="609600" y="742750"/>
            <a:ext cx="11112900" cy="533400"/>
          </a:xfrm>
        </p:spPr>
        <p:txBody>
          <a:bodyPr>
            <a:normAutofit/>
          </a:bodyPr>
          <a:lstStyle/>
          <a:p>
            <a:r>
              <a:rPr lang="en-US" sz="2800" b="1" dirty="0">
                <a:solidFill>
                  <a:srgbClr val="007FA4"/>
                </a:solidFill>
                <a:latin typeface="Klavika Basic" panose="020B0506040000020004" pitchFamily="34" charset="0"/>
              </a:rPr>
              <a:t>Rebates awarded (2010 – 2023)</a:t>
            </a:r>
          </a:p>
        </p:txBody>
      </p:sp>
      <p:graphicFrame>
        <p:nvGraphicFramePr>
          <p:cNvPr id="3" name="Table 5">
            <a:extLst>
              <a:ext uri="{FF2B5EF4-FFF2-40B4-BE49-F238E27FC236}">
                <a16:creationId xmlns:a16="http://schemas.microsoft.com/office/drawing/2014/main" id="{920B2FA8-E276-D37A-2495-6BC583576A33}"/>
              </a:ext>
            </a:extLst>
          </p:cNvPr>
          <p:cNvGraphicFramePr>
            <a:graphicFrameLocks noGrp="1"/>
          </p:cNvGraphicFramePr>
          <p:nvPr>
            <p:extLst>
              <p:ext uri="{D42A27DB-BD31-4B8C-83A1-F6EECF244321}">
                <p14:modId xmlns:p14="http://schemas.microsoft.com/office/powerpoint/2010/main" val="2643437714"/>
              </p:ext>
            </p:extLst>
          </p:nvPr>
        </p:nvGraphicFramePr>
        <p:xfrm>
          <a:off x="609600" y="2057400"/>
          <a:ext cx="7620000" cy="2966720"/>
        </p:xfrm>
        <a:graphic>
          <a:graphicData uri="http://schemas.openxmlformats.org/drawingml/2006/table">
            <a:tbl>
              <a:tblPr firstRow="1" bandRow="1">
                <a:tableStyleId>{5A111915-BE36-4E01-A7E5-04B1672EAD32}</a:tableStyleId>
              </a:tblPr>
              <a:tblGrid>
                <a:gridCol w="2057400">
                  <a:extLst>
                    <a:ext uri="{9D8B030D-6E8A-4147-A177-3AD203B41FA5}">
                      <a16:colId xmlns:a16="http://schemas.microsoft.com/office/drawing/2014/main" val="3309074100"/>
                    </a:ext>
                  </a:extLst>
                </a:gridCol>
                <a:gridCol w="1905000">
                  <a:extLst>
                    <a:ext uri="{9D8B030D-6E8A-4147-A177-3AD203B41FA5}">
                      <a16:colId xmlns:a16="http://schemas.microsoft.com/office/drawing/2014/main" val="2546976314"/>
                    </a:ext>
                  </a:extLst>
                </a:gridCol>
                <a:gridCol w="2286000">
                  <a:extLst>
                    <a:ext uri="{9D8B030D-6E8A-4147-A177-3AD203B41FA5}">
                      <a16:colId xmlns:a16="http://schemas.microsoft.com/office/drawing/2014/main" val="154170960"/>
                    </a:ext>
                  </a:extLst>
                </a:gridCol>
                <a:gridCol w="1371600">
                  <a:extLst>
                    <a:ext uri="{9D8B030D-6E8A-4147-A177-3AD203B41FA5}">
                      <a16:colId xmlns:a16="http://schemas.microsoft.com/office/drawing/2014/main" val="1664996383"/>
                    </a:ext>
                  </a:extLst>
                </a:gridCol>
              </a:tblGrid>
              <a:tr h="370840">
                <a:tc>
                  <a:txBody>
                    <a:bodyPr/>
                    <a:lstStyle/>
                    <a:p>
                      <a:pPr algn="ctr"/>
                      <a:r>
                        <a:rPr lang="en-US" dirty="0">
                          <a:latin typeface="Klavika Basic" panose="020B0506040000020004" pitchFamily="34" charset="0"/>
                        </a:rPr>
                        <a:t>PROGRAM TYPE</a:t>
                      </a:r>
                    </a:p>
                  </a:txBody>
                  <a:tcPr>
                    <a:solidFill>
                      <a:srgbClr val="007FA4"/>
                    </a:solidFill>
                  </a:tcPr>
                </a:tc>
                <a:tc>
                  <a:txBody>
                    <a:bodyPr/>
                    <a:lstStyle/>
                    <a:p>
                      <a:pPr algn="ctr"/>
                      <a:r>
                        <a:rPr lang="en-US" dirty="0">
                          <a:latin typeface="Klavika Basic" panose="020B0506040000020004" pitchFamily="34" charset="0"/>
                        </a:rPr>
                        <a:t>NO. OF PROJECTS</a:t>
                      </a:r>
                    </a:p>
                  </a:txBody>
                  <a:tcPr>
                    <a:solidFill>
                      <a:srgbClr val="007FA4"/>
                    </a:solidFill>
                  </a:tcPr>
                </a:tc>
                <a:tc>
                  <a:txBody>
                    <a:bodyPr/>
                    <a:lstStyle/>
                    <a:p>
                      <a:pPr algn="ctr"/>
                      <a:r>
                        <a:rPr lang="en-US" dirty="0">
                          <a:latin typeface="Klavika Basic" panose="020B0506040000020004" pitchFamily="34" charset="0"/>
                        </a:rPr>
                        <a:t>REBATES AWARDED</a:t>
                      </a:r>
                    </a:p>
                  </a:txBody>
                  <a:tcPr>
                    <a:solidFill>
                      <a:srgbClr val="007FA4"/>
                    </a:solidFill>
                  </a:tcPr>
                </a:tc>
                <a:tc>
                  <a:txBody>
                    <a:bodyPr/>
                    <a:lstStyle/>
                    <a:p>
                      <a:pPr algn="ctr"/>
                      <a:r>
                        <a:rPr lang="en-US" dirty="0">
                          <a:latin typeface="Klavika Basic" panose="020B0506040000020004" pitchFamily="34" charset="0"/>
                        </a:rPr>
                        <a:t>kWh SAVED</a:t>
                      </a:r>
                    </a:p>
                  </a:txBody>
                  <a:tcPr>
                    <a:solidFill>
                      <a:srgbClr val="007FA4"/>
                    </a:solidFill>
                  </a:tcPr>
                </a:tc>
                <a:extLst>
                  <a:ext uri="{0D108BD9-81ED-4DB2-BD59-A6C34878D82A}">
                    <a16:rowId xmlns:a16="http://schemas.microsoft.com/office/drawing/2014/main" val="434020233"/>
                  </a:ext>
                </a:extLst>
              </a:tr>
              <a:tr h="370840">
                <a:tc>
                  <a:txBody>
                    <a:bodyPr/>
                    <a:lstStyle/>
                    <a:p>
                      <a:pPr algn="ctr"/>
                      <a:r>
                        <a:rPr lang="en-US" dirty="0">
                          <a:solidFill>
                            <a:srgbClr val="595959"/>
                          </a:solidFill>
                          <a:latin typeface="Klavika Basic" panose="020B0506040000020004" pitchFamily="34" charset="0"/>
                        </a:rPr>
                        <a:t>Retrofit</a:t>
                      </a:r>
                    </a:p>
                  </a:txBody>
                  <a:tcPr/>
                </a:tc>
                <a:tc>
                  <a:txBody>
                    <a:bodyPr/>
                    <a:lstStyle/>
                    <a:p>
                      <a:pPr algn="ctr"/>
                      <a:r>
                        <a:rPr lang="en-US" dirty="0">
                          <a:solidFill>
                            <a:srgbClr val="595959"/>
                          </a:solidFill>
                          <a:latin typeface="Klavika Basic" panose="020B0506040000020004" pitchFamily="34" charset="0"/>
                        </a:rPr>
                        <a:t>43</a:t>
                      </a:r>
                    </a:p>
                  </a:txBody>
                  <a:tcPr/>
                </a:tc>
                <a:tc>
                  <a:txBody>
                    <a:bodyPr/>
                    <a:lstStyle/>
                    <a:p>
                      <a:pPr algn="ctr"/>
                      <a:r>
                        <a:rPr lang="en-US" dirty="0">
                          <a:solidFill>
                            <a:srgbClr val="595959"/>
                          </a:solidFill>
                          <a:latin typeface="Klavika Basic" panose="020B0506040000020004" pitchFamily="34" charset="0"/>
                        </a:rPr>
                        <a:t>$737,243.12</a:t>
                      </a:r>
                    </a:p>
                  </a:txBody>
                  <a:tcPr/>
                </a:tc>
                <a:tc>
                  <a:txBody>
                    <a:bodyPr/>
                    <a:lstStyle/>
                    <a:p>
                      <a:pPr algn="ctr"/>
                      <a:r>
                        <a:rPr lang="en-US" dirty="0">
                          <a:solidFill>
                            <a:srgbClr val="595959"/>
                          </a:solidFill>
                          <a:latin typeface="Klavika Basic" panose="020B0506040000020004" pitchFamily="34" charset="0"/>
                        </a:rPr>
                        <a:t>6,393,596</a:t>
                      </a:r>
                    </a:p>
                  </a:txBody>
                  <a:tcPr/>
                </a:tc>
                <a:extLst>
                  <a:ext uri="{0D108BD9-81ED-4DB2-BD59-A6C34878D82A}">
                    <a16:rowId xmlns:a16="http://schemas.microsoft.com/office/drawing/2014/main" val="1764005539"/>
                  </a:ext>
                </a:extLst>
              </a:tr>
              <a:tr h="370840">
                <a:tc>
                  <a:txBody>
                    <a:bodyPr/>
                    <a:lstStyle/>
                    <a:p>
                      <a:pPr algn="ctr"/>
                      <a:r>
                        <a:rPr lang="en-US" dirty="0">
                          <a:solidFill>
                            <a:srgbClr val="595959"/>
                          </a:solidFill>
                          <a:latin typeface="Klavika Basic" panose="020B0506040000020004" pitchFamily="34" charset="0"/>
                        </a:rPr>
                        <a:t>New Construction</a:t>
                      </a:r>
                    </a:p>
                  </a:txBody>
                  <a:tcPr/>
                </a:tc>
                <a:tc>
                  <a:txBody>
                    <a:bodyPr/>
                    <a:lstStyle/>
                    <a:p>
                      <a:pPr algn="ctr"/>
                      <a:r>
                        <a:rPr lang="en-US" dirty="0">
                          <a:solidFill>
                            <a:srgbClr val="595959"/>
                          </a:solidFill>
                          <a:latin typeface="Klavika Basic" panose="020B0506040000020004" pitchFamily="34" charset="0"/>
                        </a:rPr>
                        <a:t>31</a:t>
                      </a:r>
                    </a:p>
                  </a:txBody>
                  <a:tcPr/>
                </a:tc>
                <a:tc>
                  <a:txBody>
                    <a:bodyPr/>
                    <a:lstStyle/>
                    <a:p>
                      <a:pPr algn="ctr"/>
                      <a:r>
                        <a:rPr lang="en-US" dirty="0">
                          <a:solidFill>
                            <a:srgbClr val="595959"/>
                          </a:solidFill>
                          <a:latin typeface="Klavika Basic" panose="020B0506040000020004" pitchFamily="34" charset="0"/>
                        </a:rPr>
                        <a:t>$764,405.46</a:t>
                      </a:r>
                    </a:p>
                  </a:txBody>
                  <a:tcPr/>
                </a:tc>
                <a:tc>
                  <a:txBody>
                    <a:bodyPr/>
                    <a:lstStyle/>
                    <a:p>
                      <a:pPr algn="ctr"/>
                      <a:r>
                        <a:rPr lang="en-US" dirty="0">
                          <a:solidFill>
                            <a:srgbClr val="595959"/>
                          </a:solidFill>
                          <a:latin typeface="Klavika Basic" panose="020B0506040000020004" pitchFamily="34" charset="0"/>
                        </a:rPr>
                        <a:t>7,779,673</a:t>
                      </a:r>
                    </a:p>
                  </a:txBody>
                  <a:tcPr/>
                </a:tc>
                <a:extLst>
                  <a:ext uri="{0D108BD9-81ED-4DB2-BD59-A6C34878D82A}">
                    <a16:rowId xmlns:a16="http://schemas.microsoft.com/office/drawing/2014/main" val="2577061686"/>
                  </a:ext>
                </a:extLst>
              </a:tr>
              <a:tr h="370840">
                <a:tc>
                  <a:txBody>
                    <a:bodyPr/>
                    <a:lstStyle/>
                    <a:p>
                      <a:pPr algn="ctr"/>
                      <a:r>
                        <a:rPr lang="en-US" dirty="0">
                          <a:solidFill>
                            <a:srgbClr val="595959"/>
                          </a:solidFill>
                          <a:latin typeface="Klavika Basic" panose="020B0506040000020004" pitchFamily="34" charset="0"/>
                        </a:rPr>
                        <a:t>A/C Tune-up</a:t>
                      </a:r>
                    </a:p>
                  </a:txBody>
                  <a:tcPr/>
                </a:tc>
                <a:tc>
                  <a:txBody>
                    <a:bodyPr/>
                    <a:lstStyle/>
                    <a:p>
                      <a:pPr algn="ctr"/>
                      <a:r>
                        <a:rPr lang="en-US" dirty="0">
                          <a:solidFill>
                            <a:srgbClr val="595959"/>
                          </a:solidFill>
                          <a:latin typeface="Klavika Basic" panose="020B0506040000020004" pitchFamily="34" charset="0"/>
                        </a:rPr>
                        <a:t>1</a:t>
                      </a:r>
                    </a:p>
                  </a:txBody>
                  <a:tcPr/>
                </a:tc>
                <a:tc>
                  <a:txBody>
                    <a:bodyPr/>
                    <a:lstStyle/>
                    <a:p>
                      <a:pPr algn="ctr"/>
                      <a:r>
                        <a:rPr lang="en-US" dirty="0">
                          <a:solidFill>
                            <a:srgbClr val="595959"/>
                          </a:solidFill>
                          <a:latin typeface="Klavika Basic" panose="020B0506040000020004" pitchFamily="34" charset="0"/>
                        </a:rPr>
                        <a:t>$1,575.00</a:t>
                      </a:r>
                    </a:p>
                  </a:txBody>
                  <a:tcPr/>
                </a:tc>
                <a:tc>
                  <a:txBody>
                    <a:bodyPr/>
                    <a:lstStyle/>
                    <a:p>
                      <a:pPr algn="ctr"/>
                      <a:r>
                        <a:rPr lang="en-US" dirty="0">
                          <a:solidFill>
                            <a:srgbClr val="595959"/>
                          </a:solidFill>
                          <a:latin typeface="Klavika Basic" panose="020B0506040000020004" pitchFamily="34" charset="0"/>
                        </a:rPr>
                        <a:t>4,116</a:t>
                      </a:r>
                    </a:p>
                  </a:txBody>
                  <a:tcPr/>
                </a:tc>
                <a:extLst>
                  <a:ext uri="{0D108BD9-81ED-4DB2-BD59-A6C34878D82A}">
                    <a16:rowId xmlns:a16="http://schemas.microsoft.com/office/drawing/2014/main" val="975647909"/>
                  </a:ext>
                </a:extLst>
              </a:tr>
              <a:tr h="370840">
                <a:tc>
                  <a:txBody>
                    <a:bodyPr/>
                    <a:lstStyle/>
                    <a:p>
                      <a:pPr algn="ctr"/>
                      <a:r>
                        <a:rPr lang="en-US" dirty="0">
                          <a:solidFill>
                            <a:srgbClr val="595959"/>
                          </a:solidFill>
                          <a:latin typeface="Klavika Basic" panose="020B0506040000020004" pitchFamily="34" charset="0"/>
                        </a:rPr>
                        <a:t>Retro Commission</a:t>
                      </a:r>
                    </a:p>
                  </a:txBody>
                  <a:tcPr/>
                </a:tc>
                <a:tc>
                  <a:txBody>
                    <a:bodyPr/>
                    <a:lstStyle/>
                    <a:p>
                      <a:pPr algn="ctr"/>
                      <a:r>
                        <a:rPr lang="en-US" dirty="0">
                          <a:solidFill>
                            <a:srgbClr val="595959"/>
                          </a:solidFill>
                          <a:latin typeface="Klavika Basic" panose="020B0506040000020004" pitchFamily="34" charset="0"/>
                        </a:rPr>
                        <a:t>17</a:t>
                      </a:r>
                    </a:p>
                  </a:txBody>
                  <a:tcPr/>
                </a:tc>
                <a:tc>
                  <a:txBody>
                    <a:bodyPr/>
                    <a:lstStyle/>
                    <a:p>
                      <a:pPr algn="ctr"/>
                      <a:r>
                        <a:rPr lang="en-US" dirty="0">
                          <a:solidFill>
                            <a:srgbClr val="595959"/>
                          </a:solidFill>
                          <a:latin typeface="Klavika Basic" panose="020B0506040000020004" pitchFamily="34" charset="0"/>
                        </a:rPr>
                        <a:t>$158,392.00</a:t>
                      </a:r>
                    </a:p>
                  </a:txBody>
                  <a:tcPr/>
                </a:tc>
                <a:tc>
                  <a:txBody>
                    <a:bodyPr/>
                    <a:lstStyle/>
                    <a:p>
                      <a:pPr algn="ctr"/>
                      <a:r>
                        <a:rPr lang="en-US" dirty="0">
                          <a:solidFill>
                            <a:srgbClr val="595959"/>
                          </a:solidFill>
                          <a:latin typeface="Klavika Basic" panose="020B0506040000020004" pitchFamily="34" charset="0"/>
                        </a:rPr>
                        <a:t>1,678,111</a:t>
                      </a:r>
                    </a:p>
                  </a:txBody>
                  <a:tcPr/>
                </a:tc>
                <a:extLst>
                  <a:ext uri="{0D108BD9-81ED-4DB2-BD59-A6C34878D82A}">
                    <a16:rowId xmlns:a16="http://schemas.microsoft.com/office/drawing/2014/main" val="1327192192"/>
                  </a:ext>
                </a:extLst>
              </a:tr>
              <a:tr h="370840">
                <a:tc>
                  <a:txBody>
                    <a:bodyPr/>
                    <a:lstStyle/>
                    <a:p>
                      <a:pPr algn="ctr"/>
                      <a:r>
                        <a:rPr lang="en-US" dirty="0">
                          <a:solidFill>
                            <a:srgbClr val="595959"/>
                          </a:solidFill>
                          <a:latin typeface="Klavika Basic" panose="020B0506040000020004" pitchFamily="34" charset="0"/>
                        </a:rPr>
                        <a:t>BOC</a:t>
                      </a:r>
                    </a:p>
                  </a:txBody>
                  <a:tcPr/>
                </a:tc>
                <a:tc>
                  <a:txBody>
                    <a:bodyPr/>
                    <a:lstStyle/>
                    <a:p>
                      <a:pPr algn="ctr"/>
                      <a:r>
                        <a:rPr lang="en-US" dirty="0">
                          <a:solidFill>
                            <a:srgbClr val="595959"/>
                          </a:solidFill>
                          <a:latin typeface="Klavika Basic" panose="020B0506040000020004" pitchFamily="34" charset="0"/>
                        </a:rPr>
                        <a:t>9</a:t>
                      </a:r>
                    </a:p>
                  </a:txBody>
                  <a:tcPr/>
                </a:tc>
                <a:tc>
                  <a:txBody>
                    <a:bodyPr/>
                    <a:lstStyle/>
                    <a:p>
                      <a:pPr algn="ctr"/>
                      <a:r>
                        <a:rPr lang="en-US" dirty="0">
                          <a:solidFill>
                            <a:srgbClr val="595959"/>
                          </a:solidFill>
                          <a:latin typeface="Klavika Basic" panose="020B0506040000020004" pitchFamily="34" charset="0"/>
                        </a:rPr>
                        <a:t>$13,200.00</a:t>
                      </a:r>
                    </a:p>
                  </a:txBody>
                  <a:tcPr/>
                </a:tc>
                <a:tc>
                  <a:txBody>
                    <a:bodyPr/>
                    <a:lstStyle/>
                    <a:p>
                      <a:pPr algn="ctr"/>
                      <a:r>
                        <a:rPr lang="en-US" dirty="0">
                          <a:solidFill>
                            <a:srgbClr val="595959"/>
                          </a:solidFill>
                          <a:latin typeface="Klavika Basic" panose="020B0506040000020004" pitchFamily="34" charset="0"/>
                        </a:rPr>
                        <a:t>323,405</a:t>
                      </a:r>
                    </a:p>
                  </a:txBody>
                  <a:tcPr/>
                </a:tc>
                <a:extLst>
                  <a:ext uri="{0D108BD9-81ED-4DB2-BD59-A6C34878D82A}">
                    <a16:rowId xmlns:a16="http://schemas.microsoft.com/office/drawing/2014/main" val="777399462"/>
                  </a:ext>
                </a:extLst>
              </a:tr>
              <a:tr h="370840">
                <a:tc>
                  <a:txBody>
                    <a:bodyPr/>
                    <a:lstStyle/>
                    <a:p>
                      <a:pPr algn="ctr"/>
                      <a:endParaRPr lang="en-US" dirty="0">
                        <a:solidFill>
                          <a:srgbClr val="595959"/>
                        </a:solidFill>
                        <a:latin typeface="Klavika Basic" panose="020B0506040000020004" pitchFamily="34" charset="0"/>
                      </a:endParaRPr>
                    </a:p>
                  </a:txBody>
                  <a:tcPr/>
                </a:tc>
                <a:tc>
                  <a:txBody>
                    <a:bodyPr/>
                    <a:lstStyle/>
                    <a:p>
                      <a:pPr algn="ctr"/>
                      <a:endParaRPr lang="en-US" dirty="0">
                        <a:solidFill>
                          <a:srgbClr val="595959"/>
                        </a:solidFill>
                        <a:latin typeface="Klavika Basic" panose="020B0506040000020004" pitchFamily="34" charset="0"/>
                      </a:endParaRPr>
                    </a:p>
                  </a:txBody>
                  <a:tcPr/>
                </a:tc>
                <a:tc>
                  <a:txBody>
                    <a:bodyPr/>
                    <a:lstStyle/>
                    <a:p>
                      <a:pPr algn="ctr"/>
                      <a:endParaRPr lang="en-US" dirty="0">
                        <a:solidFill>
                          <a:srgbClr val="595959"/>
                        </a:solidFill>
                        <a:latin typeface="Klavika Basic" panose="020B0506040000020004" pitchFamily="34" charset="0"/>
                      </a:endParaRPr>
                    </a:p>
                  </a:txBody>
                  <a:tcPr/>
                </a:tc>
                <a:tc>
                  <a:txBody>
                    <a:bodyPr/>
                    <a:lstStyle/>
                    <a:p>
                      <a:pPr algn="ctr"/>
                      <a:endParaRPr lang="en-US" dirty="0">
                        <a:solidFill>
                          <a:srgbClr val="595959"/>
                        </a:solidFill>
                        <a:latin typeface="Klavika Basic" panose="020B0506040000020004" pitchFamily="34" charset="0"/>
                      </a:endParaRPr>
                    </a:p>
                  </a:txBody>
                  <a:tcPr/>
                </a:tc>
                <a:extLst>
                  <a:ext uri="{0D108BD9-81ED-4DB2-BD59-A6C34878D82A}">
                    <a16:rowId xmlns:a16="http://schemas.microsoft.com/office/drawing/2014/main" val="3292952104"/>
                  </a:ext>
                </a:extLst>
              </a:tr>
              <a:tr h="370840">
                <a:tc>
                  <a:txBody>
                    <a:bodyPr/>
                    <a:lstStyle/>
                    <a:p>
                      <a:pPr algn="ctr"/>
                      <a:r>
                        <a:rPr lang="en-US" b="1" dirty="0">
                          <a:solidFill>
                            <a:srgbClr val="595959"/>
                          </a:solidFill>
                          <a:latin typeface="Klavika Basic" panose="020B0506040000020004" pitchFamily="34" charset="0"/>
                        </a:rPr>
                        <a:t>TOTALS</a:t>
                      </a:r>
                    </a:p>
                  </a:txBody>
                  <a:tcPr/>
                </a:tc>
                <a:tc>
                  <a:txBody>
                    <a:bodyPr/>
                    <a:lstStyle/>
                    <a:p>
                      <a:pPr algn="ctr"/>
                      <a:r>
                        <a:rPr lang="en-US" b="1" dirty="0">
                          <a:solidFill>
                            <a:srgbClr val="595959"/>
                          </a:solidFill>
                          <a:latin typeface="Klavika Basic" panose="020B0506040000020004" pitchFamily="34" charset="0"/>
                        </a:rPr>
                        <a:t>101</a:t>
                      </a:r>
                    </a:p>
                  </a:txBody>
                  <a:tcPr/>
                </a:tc>
                <a:tc>
                  <a:txBody>
                    <a:bodyPr/>
                    <a:lstStyle/>
                    <a:p>
                      <a:pPr algn="ctr"/>
                      <a:r>
                        <a:rPr lang="en-US" b="1" dirty="0">
                          <a:solidFill>
                            <a:srgbClr val="595959"/>
                          </a:solidFill>
                          <a:latin typeface="Klavika Basic" panose="020B0506040000020004" pitchFamily="34" charset="0"/>
                        </a:rPr>
                        <a:t>$1,674,816</a:t>
                      </a:r>
                    </a:p>
                  </a:txBody>
                  <a:tcPr/>
                </a:tc>
                <a:tc>
                  <a:txBody>
                    <a:bodyPr/>
                    <a:lstStyle/>
                    <a:p>
                      <a:pPr algn="ctr"/>
                      <a:r>
                        <a:rPr lang="en-US" b="1" dirty="0">
                          <a:solidFill>
                            <a:srgbClr val="595959"/>
                          </a:solidFill>
                          <a:latin typeface="Klavika Basic" panose="020B0506040000020004" pitchFamily="34" charset="0"/>
                        </a:rPr>
                        <a:t>16,178,901</a:t>
                      </a:r>
                    </a:p>
                  </a:txBody>
                  <a:tcPr/>
                </a:tc>
                <a:extLst>
                  <a:ext uri="{0D108BD9-81ED-4DB2-BD59-A6C34878D82A}">
                    <a16:rowId xmlns:a16="http://schemas.microsoft.com/office/drawing/2014/main" val="3521227222"/>
                  </a:ext>
                </a:extLst>
              </a:tr>
            </a:tbl>
          </a:graphicData>
        </a:graphic>
      </p:graphicFrame>
    </p:spTree>
    <p:extLst>
      <p:ext uri="{BB962C8B-B14F-4D97-AF65-F5344CB8AC3E}">
        <p14:creationId xmlns:p14="http://schemas.microsoft.com/office/powerpoint/2010/main" val="286205711"/>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4373A-D7B4-5DEC-B0EA-ADA269531A80}"/>
              </a:ext>
            </a:extLst>
          </p:cNvPr>
          <p:cNvSpPr>
            <a:spLocks noGrp="1"/>
          </p:cNvSpPr>
          <p:nvPr>
            <p:ph type="title"/>
          </p:nvPr>
        </p:nvSpPr>
        <p:spPr>
          <a:xfrm>
            <a:off x="609600" y="742750"/>
            <a:ext cx="11112900" cy="533400"/>
          </a:xfrm>
        </p:spPr>
        <p:txBody>
          <a:bodyPr>
            <a:normAutofit/>
          </a:bodyPr>
          <a:lstStyle/>
          <a:p>
            <a:r>
              <a:rPr lang="en-US" sz="2800" b="1" dirty="0">
                <a:solidFill>
                  <a:srgbClr val="007FA4"/>
                </a:solidFill>
                <a:latin typeface="Klavika Basic" panose="020B0506040000020004" pitchFamily="34" charset="0"/>
              </a:rPr>
              <a:t>Clean energy resources</a:t>
            </a:r>
          </a:p>
        </p:txBody>
      </p:sp>
      <p:sp>
        <p:nvSpPr>
          <p:cNvPr id="3" name="TextBox 2">
            <a:extLst>
              <a:ext uri="{FF2B5EF4-FFF2-40B4-BE49-F238E27FC236}">
                <a16:creationId xmlns:a16="http://schemas.microsoft.com/office/drawing/2014/main" id="{428E5F4C-EB71-A776-31E3-8E970FD04566}"/>
              </a:ext>
            </a:extLst>
          </p:cNvPr>
          <p:cNvSpPr txBox="1"/>
          <p:nvPr/>
        </p:nvSpPr>
        <p:spPr>
          <a:xfrm>
            <a:off x="533400" y="1937676"/>
            <a:ext cx="11112900" cy="2585323"/>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595959"/>
                </a:solidFill>
                <a:latin typeface="Klavika Basic" panose="020B0506040000020004" pitchFamily="34" charset="0"/>
              </a:rPr>
              <a:t>18 solar centers around New Mexico power 60,000 homes.</a:t>
            </a:r>
          </a:p>
          <a:p>
            <a:endParaRPr lang="en-US" dirty="0">
              <a:solidFill>
                <a:srgbClr val="595959"/>
              </a:solidFill>
              <a:latin typeface="Klavika Basic" panose="020B0506040000020004" pitchFamily="34" charset="0"/>
            </a:endParaRPr>
          </a:p>
          <a:p>
            <a:pPr marL="285750" indent="-285750">
              <a:buFont typeface="Arial" panose="020B0604020202020204" pitchFamily="34" charset="0"/>
              <a:buChar char="•"/>
            </a:pPr>
            <a:r>
              <a:rPr lang="en-US" dirty="0">
                <a:solidFill>
                  <a:srgbClr val="595959"/>
                </a:solidFill>
                <a:latin typeface="Klavika Basic" panose="020B0506040000020004" pitchFamily="34" charset="0"/>
              </a:rPr>
              <a:t>Enough wind power to support the energy needs of 73,000 homes.</a:t>
            </a:r>
          </a:p>
          <a:p>
            <a:endParaRPr lang="en-US" dirty="0">
              <a:solidFill>
                <a:srgbClr val="595959"/>
              </a:solidFill>
              <a:latin typeface="Klavika Basic" panose="020B0506040000020004" pitchFamily="34" charset="0"/>
            </a:endParaRPr>
          </a:p>
          <a:p>
            <a:pPr marL="285750" indent="-285750">
              <a:buFont typeface="Arial" panose="020B0604020202020204" pitchFamily="34" charset="0"/>
              <a:buChar char="•"/>
            </a:pPr>
            <a:r>
              <a:rPr lang="en-US" dirty="0">
                <a:solidFill>
                  <a:srgbClr val="595959"/>
                </a:solidFill>
                <a:latin typeface="Klavika Basic" panose="020B0506040000020004" pitchFamily="34" charset="0"/>
              </a:rPr>
              <a:t>Wind, solar and geothermal power saves 400 million gallons of water every year.</a:t>
            </a:r>
          </a:p>
          <a:p>
            <a:endParaRPr lang="en-US" dirty="0">
              <a:solidFill>
                <a:srgbClr val="595959"/>
              </a:solidFill>
              <a:latin typeface="Klavika Basic" panose="020B0506040000020004" pitchFamily="34" charset="0"/>
            </a:endParaRPr>
          </a:p>
          <a:p>
            <a:pPr marL="285750" indent="-285750">
              <a:buFont typeface="Arial" panose="020B0604020202020204" pitchFamily="34" charset="0"/>
              <a:buChar char="•"/>
            </a:pPr>
            <a:r>
              <a:rPr lang="en-US" dirty="0">
                <a:solidFill>
                  <a:srgbClr val="595959"/>
                </a:solidFill>
                <a:latin typeface="Klavika Basic" panose="020B0506040000020004" pitchFamily="34" charset="0"/>
              </a:rPr>
              <a:t>The total reduced air emission is the equivalent of taking over 200,000 cars off New Mexico roads.</a:t>
            </a:r>
          </a:p>
          <a:p>
            <a:endParaRPr lang="en-US" dirty="0">
              <a:solidFill>
                <a:srgbClr val="595959"/>
              </a:solidFill>
              <a:latin typeface="Klavika Basic" panose="020B0506040000020004" pitchFamily="34" charset="0"/>
            </a:endParaRPr>
          </a:p>
          <a:p>
            <a:pPr marL="285750" indent="-285750">
              <a:buFont typeface="Arial" panose="020B0604020202020204" pitchFamily="34" charset="0"/>
              <a:buChar char="•"/>
            </a:pPr>
            <a:r>
              <a:rPr lang="en-US" dirty="0">
                <a:solidFill>
                  <a:srgbClr val="595959"/>
                </a:solidFill>
                <a:latin typeface="Klavika Basic" panose="020B0506040000020004" pitchFamily="34" charset="0"/>
              </a:rPr>
              <a:t>PNM must be 100% carbon-free by 2045. </a:t>
            </a:r>
          </a:p>
        </p:txBody>
      </p:sp>
    </p:spTree>
    <p:extLst>
      <p:ext uri="{BB962C8B-B14F-4D97-AF65-F5344CB8AC3E}">
        <p14:creationId xmlns:p14="http://schemas.microsoft.com/office/powerpoint/2010/main" val="262164868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67B83-0E52-2B0B-CFA0-EB738275BA37}"/>
              </a:ext>
            </a:extLst>
          </p:cNvPr>
          <p:cNvSpPr>
            <a:spLocks noGrp="1"/>
          </p:cNvSpPr>
          <p:nvPr>
            <p:ph type="title"/>
          </p:nvPr>
        </p:nvSpPr>
        <p:spPr>
          <a:xfrm>
            <a:off x="609600" y="762000"/>
            <a:ext cx="8334675" cy="533400"/>
          </a:xfrm>
        </p:spPr>
        <p:txBody>
          <a:bodyPr>
            <a:normAutofit/>
          </a:bodyPr>
          <a:lstStyle/>
          <a:p>
            <a:r>
              <a:rPr lang="en-US" sz="2800" b="1" dirty="0">
                <a:solidFill>
                  <a:srgbClr val="007FA4"/>
                </a:solidFill>
                <a:latin typeface="Klavika Basic" panose="020B0506040000020004" pitchFamily="34" charset="0"/>
              </a:rPr>
              <a:t>Who We are</a:t>
            </a:r>
          </a:p>
        </p:txBody>
      </p:sp>
      <p:sp>
        <p:nvSpPr>
          <p:cNvPr id="5" name="Text Placeholder 1">
            <a:extLst>
              <a:ext uri="{FF2B5EF4-FFF2-40B4-BE49-F238E27FC236}">
                <a16:creationId xmlns:a16="http://schemas.microsoft.com/office/drawing/2014/main" id="{C105ED67-1B31-444E-6AA5-3F76F62B9D5B}"/>
              </a:ext>
            </a:extLst>
          </p:cNvPr>
          <p:cNvSpPr txBox="1">
            <a:spLocks/>
          </p:cNvSpPr>
          <p:nvPr/>
        </p:nvSpPr>
        <p:spPr>
          <a:xfrm>
            <a:off x="533400" y="1905000"/>
            <a:ext cx="4639736" cy="736282"/>
          </a:xfrm>
          <a:prstGeom prst="rect">
            <a:avLst/>
          </a:prstGeom>
        </p:spPr>
        <p:txBody>
          <a:bodyPr anchor="ctr">
            <a:normAutofit/>
          </a:bodyPr>
          <a:lstStyle>
            <a:lvl1pPr marL="0" indent="0" algn="l" defTabSz="914400" rtl="0" eaLnBrk="1" latinLnBrk="0" hangingPunct="1">
              <a:lnSpc>
                <a:spcPct val="120000"/>
              </a:lnSpc>
              <a:spcBef>
                <a:spcPts val="0"/>
              </a:spcBef>
              <a:buFont typeface="Arial" pitchFamily="34" charset="0"/>
              <a:buNone/>
              <a:defRPr sz="1400" b="1" kern="1200" cap="all" baseline="0">
                <a:solidFill>
                  <a:schemeClr val="accent5">
                    <a:lumMod val="7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200" kern="1200">
                <a:solidFill>
                  <a:schemeClr val="tx1">
                    <a:lumMod val="75000"/>
                    <a:lumOff val="25000"/>
                  </a:schemeClr>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200" kern="1200">
                <a:solidFill>
                  <a:schemeClr val="tx1">
                    <a:lumMod val="75000"/>
                    <a:lumOff val="25000"/>
                  </a:schemeClr>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200" kern="1200">
                <a:solidFill>
                  <a:schemeClr val="tx1">
                    <a:lumMod val="75000"/>
                    <a:lumOff val="25000"/>
                  </a:schemeClr>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200" kern="1200">
                <a:solidFill>
                  <a:schemeClr val="tx1">
                    <a:lumMod val="75000"/>
                    <a:lumOff val="25000"/>
                  </a:schemeClr>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lnSpc>
                <a:spcPct val="90000"/>
              </a:lnSpc>
            </a:pPr>
            <a:r>
              <a:rPr lang="en-US" sz="2200" dirty="0">
                <a:latin typeface="Klavika Basic" panose="020B0506040000020004" pitchFamily="34" charset="0"/>
              </a:rPr>
              <a:t>Public Service Company </a:t>
            </a:r>
          </a:p>
          <a:p>
            <a:pPr>
              <a:lnSpc>
                <a:spcPct val="90000"/>
              </a:lnSpc>
            </a:pPr>
            <a:r>
              <a:rPr lang="en-US" sz="2200" dirty="0">
                <a:latin typeface="Klavika Basic" panose="020B0506040000020004" pitchFamily="34" charset="0"/>
              </a:rPr>
              <a:t>Of New Mexico</a:t>
            </a:r>
          </a:p>
        </p:txBody>
      </p:sp>
      <p:sp>
        <p:nvSpPr>
          <p:cNvPr id="6" name="Content Placeholder 9">
            <a:extLst>
              <a:ext uri="{FF2B5EF4-FFF2-40B4-BE49-F238E27FC236}">
                <a16:creationId xmlns:a16="http://schemas.microsoft.com/office/drawing/2014/main" id="{8D1A4B60-EB0B-EEEA-A6F5-E8C488749150}"/>
              </a:ext>
            </a:extLst>
          </p:cNvPr>
          <p:cNvSpPr txBox="1">
            <a:spLocks/>
          </p:cNvSpPr>
          <p:nvPr/>
        </p:nvSpPr>
        <p:spPr>
          <a:xfrm>
            <a:off x="533400" y="2641282"/>
            <a:ext cx="4639736" cy="2921318"/>
          </a:xfrm>
          <a:prstGeom prst="rect">
            <a:avLst/>
          </a:prstGeom>
        </p:spPr>
        <p:txBody>
          <a:bodyPr>
            <a:normAutofit/>
          </a:bodyPr>
          <a:lstStyle>
            <a:lvl1pPr marL="228600" indent="-228600" algn="l" defTabSz="914400" rtl="0" eaLnBrk="1" latinLnBrk="0" hangingPunct="1">
              <a:lnSpc>
                <a:spcPct val="120000"/>
              </a:lnSpc>
              <a:spcBef>
                <a:spcPts val="200"/>
              </a:spcBef>
              <a:buFont typeface="Arial" pitchFamily="34" charset="0"/>
              <a:buChar char="•"/>
              <a:defRPr sz="1600" kern="1200">
                <a:solidFill>
                  <a:schemeClr val="tx1">
                    <a:lumMod val="65000"/>
                    <a:lumOff val="35000"/>
                  </a:schemeClr>
                </a:solidFill>
                <a:latin typeface="Arial" pitchFamily="34" charset="0"/>
                <a:ea typeface="+mn-ea"/>
                <a:cs typeface="+mn-cs"/>
              </a:defRPr>
            </a:lvl1pPr>
            <a:lvl2pPr marL="228600" indent="-228600" algn="l" defTabSz="914400" rtl="0" eaLnBrk="1" latinLnBrk="0" hangingPunct="1">
              <a:lnSpc>
                <a:spcPct val="120000"/>
              </a:lnSpc>
              <a:spcBef>
                <a:spcPts val="200"/>
              </a:spcBef>
              <a:buFont typeface="Arial" pitchFamily="34" charset="0"/>
              <a:buChar char="–"/>
              <a:defRPr sz="1600" kern="1200">
                <a:solidFill>
                  <a:schemeClr val="tx1">
                    <a:lumMod val="65000"/>
                    <a:lumOff val="35000"/>
                  </a:schemeClr>
                </a:solidFill>
                <a:latin typeface="Arial" pitchFamily="34" charset="0"/>
                <a:ea typeface="+mn-ea"/>
                <a:cs typeface="+mn-cs"/>
              </a:defRPr>
            </a:lvl2pPr>
            <a:lvl3pPr marL="228600" indent="-228600" algn="l" defTabSz="914400" rtl="0" eaLnBrk="1" latinLnBrk="0" hangingPunct="1">
              <a:lnSpc>
                <a:spcPct val="120000"/>
              </a:lnSpc>
              <a:spcBef>
                <a:spcPts val="200"/>
              </a:spcBef>
              <a:buFont typeface="Arial" pitchFamily="34" charset="0"/>
              <a:buChar char="•"/>
              <a:defRPr sz="1600" kern="1200">
                <a:solidFill>
                  <a:schemeClr val="tx1">
                    <a:lumMod val="65000"/>
                    <a:lumOff val="35000"/>
                  </a:schemeClr>
                </a:solidFill>
                <a:latin typeface="Arial" pitchFamily="34" charset="0"/>
                <a:ea typeface="+mn-ea"/>
                <a:cs typeface="+mn-cs"/>
              </a:defRPr>
            </a:lvl3pPr>
            <a:lvl4pPr marL="228600" indent="-228600" algn="l" defTabSz="914400" rtl="0" eaLnBrk="1" latinLnBrk="0" hangingPunct="1">
              <a:lnSpc>
                <a:spcPct val="120000"/>
              </a:lnSpc>
              <a:spcBef>
                <a:spcPts val="200"/>
              </a:spcBef>
              <a:buFont typeface="Arial" pitchFamily="34" charset="0"/>
              <a:buChar char="–"/>
              <a:defRPr sz="1600" kern="1200">
                <a:solidFill>
                  <a:schemeClr val="tx1">
                    <a:lumMod val="65000"/>
                    <a:lumOff val="35000"/>
                  </a:schemeClr>
                </a:solidFill>
                <a:latin typeface="Arial" pitchFamily="34" charset="0"/>
                <a:ea typeface="+mn-ea"/>
                <a:cs typeface="+mn-cs"/>
              </a:defRPr>
            </a:lvl4pPr>
            <a:lvl5pPr marL="228600" indent="-228600" algn="l" defTabSz="914400" rtl="0" eaLnBrk="1" latinLnBrk="0" hangingPunct="1">
              <a:lnSpc>
                <a:spcPct val="120000"/>
              </a:lnSpc>
              <a:spcBef>
                <a:spcPts val="200"/>
              </a:spcBef>
              <a:buFont typeface="Arial" pitchFamily="34" charset="0"/>
              <a:buChar char="»"/>
              <a:defRPr sz="1600" kern="1200">
                <a:solidFill>
                  <a:schemeClr val="tx1">
                    <a:lumMod val="65000"/>
                    <a:lumOff val="35000"/>
                  </a:schemeClr>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285750">
              <a:lnSpc>
                <a:spcPct val="90000"/>
              </a:lnSpc>
              <a:defRPr/>
            </a:pPr>
            <a:r>
              <a:rPr lang="en-US" sz="2000" b="1" dirty="0">
                <a:solidFill>
                  <a:srgbClr val="EF8200"/>
                </a:solidFill>
                <a:latin typeface="Klavika Basic" panose="020B0506040000020004" pitchFamily="34" charset="0"/>
              </a:rPr>
              <a:t>Our core mission is to provide    reliable, low-cost, safe and environmentally responsible         energy to our customers</a:t>
            </a:r>
          </a:p>
          <a:p>
            <a:pPr marL="285750">
              <a:lnSpc>
                <a:spcPct val="90000"/>
              </a:lnSpc>
              <a:defRPr/>
            </a:pPr>
            <a:r>
              <a:rPr lang="en-US" sz="1800" dirty="0">
                <a:solidFill>
                  <a:srgbClr val="595959"/>
                </a:solidFill>
                <a:latin typeface="Klavika Basic" panose="020B0506040000020004" pitchFamily="34" charset="0"/>
              </a:rPr>
              <a:t>Founded in 1917</a:t>
            </a:r>
          </a:p>
          <a:p>
            <a:pPr marL="285750">
              <a:lnSpc>
                <a:spcPct val="90000"/>
              </a:lnSpc>
              <a:defRPr/>
            </a:pPr>
            <a:r>
              <a:rPr lang="en-US" sz="1800" dirty="0">
                <a:solidFill>
                  <a:srgbClr val="595959"/>
                </a:solidFill>
                <a:latin typeface="Klavika Basic" panose="020B0506040000020004" pitchFamily="34" charset="0"/>
              </a:rPr>
              <a:t>First New Mexico business on the NYSE</a:t>
            </a:r>
          </a:p>
          <a:p>
            <a:pPr marL="285750">
              <a:lnSpc>
                <a:spcPct val="90000"/>
              </a:lnSpc>
              <a:defRPr/>
            </a:pPr>
            <a:r>
              <a:rPr lang="en-US" sz="1800" dirty="0">
                <a:solidFill>
                  <a:srgbClr val="595959"/>
                </a:solidFill>
                <a:latin typeface="Klavika Basic" panose="020B0506040000020004" pitchFamily="34" charset="0"/>
              </a:rPr>
              <a:t>Annual revenues $1.4B</a:t>
            </a:r>
          </a:p>
          <a:p>
            <a:pPr marL="285750">
              <a:lnSpc>
                <a:spcPct val="90000"/>
              </a:lnSpc>
              <a:defRPr/>
            </a:pPr>
            <a:r>
              <a:rPr lang="en-US" sz="1800" dirty="0">
                <a:solidFill>
                  <a:srgbClr val="595959"/>
                </a:solidFill>
                <a:latin typeface="Klavika Basic" panose="020B0506040000020004" pitchFamily="34" charset="0"/>
              </a:rPr>
              <a:t>Employs 1,500 New Mexicans</a:t>
            </a:r>
          </a:p>
          <a:p>
            <a:pPr marL="285750">
              <a:lnSpc>
                <a:spcPct val="90000"/>
              </a:lnSpc>
              <a:defRPr/>
            </a:pPr>
            <a:r>
              <a:rPr lang="en-US" sz="1800" dirty="0">
                <a:solidFill>
                  <a:srgbClr val="595959"/>
                </a:solidFill>
                <a:latin typeface="Klavika Basic" panose="020B0506040000020004" pitchFamily="34" charset="0"/>
              </a:rPr>
              <a:t>Gives over $4M from shareholders to local        non-profits annually </a:t>
            </a:r>
          </a:p>
        </p:txBody>
      </p:sp>
      <p:pic>
        <p:nvPicPr>
          <p:cNvPr id="7" name="Picture 6" descr="A large truck parked on the side of a road&#10;&#10;Description automatically generated">
            <a:extLst>
              <a:ext uri="{FF2B5EF4-FFF2-40B4-BE49-F238E27FC236}">
                <a16:creationId xmlns:a16="http://schemas.microsoft.com/office/drawing/2014/main" id="{7E22FBCF-D512-35DF-C3DD-968D1AFB5DE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335" r="12117"/>
          <a:stretch/>
        </p:blipFill>
        <p:spPr bwMode="auto">
          <a:xfrm>
            <a:off x="5486400" y="1905000"/>
            <a:ext cx="5641078" cy="35390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3847953"/>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4373A-D7B4-5DEC-B0EA-ADA269531A80}"/>
              </a:ext>
            </a:extLst>
          </p:cNvPr>
          <p:cNvSpPr>
            <a:spLocks noGrp="1"/>
          </p:cNvSpPr>
          <p:nvPr>
            <p:ph type="title"/>
          </p:nvPr>
        </p:nvSpPr>
        <p:spPr>
          <a:xfrm>
            <a:off x="609600" y="742750"/>
            <a:ext cx="11112900" cy="533400"/>
          </a:xfrm>
        </p:spPr>
        <p:txBody>
          <a:bodyPr>
            <a:normAutofit/>
          </a:bodyPr>
          <a:lstStyle/>
          <a:p>
            <a:r>
              <a:rPr lang="en-US" sz="2800" b="1" dirty="0">
                <a:solidFill>
                  <a:srgbClr val="007FA4"/>
                </a:solidFill>
                <a:latin typeface="Klavika Basic" panose="020B0506040000020004" pitchFamily="34" charset="0"/>
              </a:rPr>
              <a:t>For more information</a:t>
            </a:r>
          </a:p>
        </p:txBody>
      </p:sp>
      <p:sp>
        <p:nvSpPr>
          <p:cNvPr id="3" name="TextBox 2">
            <a:extLst>
              <a:ext uri="{FF2B5EF4-FFF2-40B4-BE49-F238E27FC236}">
                <a16:creationId xmlns:a16="http://schemas.microsoft.com/office/drawing/2014/main" id="{428E5F4C-EB71-A776-31E3-8E970FD04566}"/>
              </a:ext>
            </a:extLst>
          </p:cNvPr>
          <p:cNvSpPr txBox="1"/>
          <p:nvPr/>
        </p:nvSpPr>
        <p:spPr>
          <a:xfrm>
            <a:off x="609601" y="1977409"/>
            <a:ext cx="5715000" cy="646331"/>
          </a:xfrm>
          <a:prstGeom prst="rect">
            <a:avLst/>
          </a:prstGeom>
          <a:noFill/>
        </p:spPr>
        <p:txBody>
          <a:bodyPr wrap="square" rtlCol="0">
            <a:spAutoFit/>
          </a:bodyPr>
          <a:lstStyle/>
          <a:p>
            <a:r>
              <a:rPr lang="en-US" dirty="0">
                <a:solidFill>
                  <a:srgbClr val="595959"/>
                </a:solidFill>
                <a:latin typeface="Klavika Basic" panose="020B0506040000020004" pitchFamily="34" charset="0"/>
              </a:rPr>
              <a:t>Go to </a:t>
            </a:r>
            <a:r>
              <a:rPr lang="en-US" b="1" dirty="0">
                <a:solidFill>
                  <a:srgbClr val="007FA4"/>
                </a:solidFill>
                <a:latin typeface="Klavika Basic" panose="020B0506040000020004" pitchFamily="34" charset="0"/>
              </a:rPr>
              <a:t>pnm.com/bizrebates </a:t>
            </a:r>
            <a:r>
              <a:rPr lang="en-US" dirty="0">
                <a:solidFill>
                  <a:srgbClr val="595959"/>
                </a:solidFill>
                <a:latin typeface="Klavika Basic" panose="020B0506040000020004" pitchFamily="34" charset="0"/>
              </a:rPr>
              <a:t>to find out more about these energy savings programs and rebates.</a:t>
            </a:r>
          </a:p>
        </p:txBody>
      </p:sp>
      <p:pic>
        <p:nvPicPr>
          <p:cNvPr id="16" name="Graphic 15" descr="Lightbulb with solid fill">
            <a:extLst>
              <a:ext uri="{FF2B5EF4-FFF2-40B4-BE49-F238E27FC236}">
                <a16:creationId xmlns:a16="http://schemas.microsoft.com/office/drawing/2014/main" id="{D8BDDA68-47BB-C910-462C-A591FB6347B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86600" y="1977409"/>
            <a:ext cx="3638750" cy="3638750"/>
          </a:xfrm>
          <a:prstGeom prst="rect">
            <a:avLst/>
          </a:prstGeom>
        </p:spPr>
      </p:pic>
      <p:pic>
        <p:nvPicPr>
          <p:cNvPr id="18" name="Graphic 17" descr="Dollar with solid fill">
            <a:extLst>
              <a:ext uri="{FF2B5EF4-FFF2-40B4-BE49-F238E27FC236}">
                <a16:creationId xmlns:a16="http://schemas.microsoft.com/office/drawing/2014/main" id="{364E00C0-E367-EAD5-23CD-4A3931C6EF7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20175" y="2569903"/>
            <a:ext cx="1371600" cy="1371600"/>
          </a:xfrm>
          <a:prstGeom prst="rect">
            <a:avLst/>
          </a:prstGeom>
        </p:spPr>
      </p:pic>
    </p:spTree>
    <p:extLst>
      <p:ext uri="{BB962C8B-B14F-4D97-AF65-F5344CB8AC3E}">
        <p14:creationId xmlns:p14="http://schemas.microsoft.com/office/powerpoint/2010/main" val="3329383990"/>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7" descr="Question mark on green pastel background">
            <a:extLst>
              <a:ext uri="{FF2B5EF4-FFF2-40B4-BE49-F238E27FC236}">
                <a16:creationId xmlns:a16="http://schemas.microsoft.com/office/drawing/2014/main" id="{7EE643BD-EE89-4CC1-D8E7-C5C6D4574F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3193" y="914400"/>
            <a:ext cx="6781800" cy="4445213"/>
          </a:xfrm>
          <a:prstGeom prst="rect">
            <a:avLst/>
          </a:prstGeom>
        </p:spPr>
      </p:pic>
      <p:sp>
        <p:nvSpPr>
          <p:cNvPr id="3" name="Rectangle 2">
            <a:extLst>
              <a:ext uri="{FF2B5EF4-FFF2-40B4-BE49-F238E27FC236}">
                <a16:creationId xmlns:a16="http://schemas.microsoft.com/office/drawing/2014/main" id="{79B334B3-6A75-5669-3545-090FFD6A9FAD}"/>
              </a:ext>
            </a:extLst>
          </p:cNvPr>
          <p:cNvSpPr/>
          <p:nvPr/>
        </p:nvSpPr>
        <p:spPr>
          <a:xfrm>
            <a:off x="2937007" y="2590800"/>
            <a:ext cx="3076741"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solidFill>
                  <a:schemeClr val="tx1">
                    <a:lumMod val="65000"/>
                    <a:lumOff val="35000"/>
                  </a:schemeClr>
                </a:solidFill>
                <a:effectLst>
                  <a:outerShdw blurRad="12700" dist="38100" dir="2700000" algn="tl" rotWithShape="0">
                    <a:schemeClr val="accent5">
                      <a:lumMod val="60000"/>
                      <a:lumOff val="40000"/>
                    </a:schemeClr>
                  </a:outerShdw>
                </a:effectLst>
              </a:rPr>
              <a:t>Questions</a:t>
            </a:r>
          </a:p>
        </p:txBody>
      </p:sp>
    </p:spTree>
    <p:extLst>
      <p:ext uri="{BB962C8B-B14F-4D97-AF65-F5344CB8AC3E}">
        <p14:creationId xmlns:p14="http://schemas.microsoft.com/office/powerpoint/2010/main" val="1250481236"/>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309203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EA863-EA6B-38A2-3F49-702D1360A480}"/>
              </a:ext>
            </a:extLst>
          </p:cNvPr>
          <p:cNvSpPr>
            <a:spLocks noGrp="1"/>
          </p:cNvSpPr>
          <p:nvPr>
            <p:ph type="title"/>
          </p:nvPr>
        </p:nvSpPr>
        <p:spPr>
          <a:xfrm>
            <a:off x="609599" y="742750"/>
            <a:ext cx="11006669" cy="533400"/>
          </a:xfrm>
        </p:spPr>
        <p:txBody>
          <a:bodyPr>
            <a:normAutofit/>
          </a:bodyPr>
          <a:lstStyle/>
          <a:p>
            <a:r>
              <a:rPr lang="en-US" sz="2800" b="1" dirty="0">
                <a:solidFill>
                  <a:srgbClr val="007FA4"/>
                </a:solidFill>
                <a:latin typeface="Klavika Basic" panose="020B0506040000020004" pitchFamily="34" charset="0"/>
              </a:rPr>
              <a:t>Serving new Mexicans for over 100 years</a:t>
            </a:r>
          </a:p>
        </p:txBody>
      </p:sp>
      <p:pic>
        <p:nvPicPr>
          <p:cNvPr id="5" name="Content Placeholder 6">
            <a:extLst>
              <a:ext uri="{FF2B5EF4-FFF2-40B4-BE49-F238E27FC236}">
                <a16:creationId xmlns:a16="http://schemas.microsoft.com/office/drawing/2014/main" id="{E8F5928D-E011-5C50-AED5-3CAB4040460B}"/>
              </a:ext>
            </a:extLst>
          </p:cNvPr>
          <p:cNvPicPr>
            <a:picLocks noChangeAspect="1"/>
          </p:cNvPicPr>
          <p:nvPr/>
        </p:nvPicPr>
        <p:blipFill>
          <a:blip r:embed="rId2"/>
          <a:srcRect/>
          <a:stretch/>
        </p:blipFill>
        <p:spPr>
          <a:xfrm>
            <a:off x="609600" y="1886736"/>
            <a:ext cx="3505200" cy="3944898"/>
          </a:xfrm>
          <a:prstGeom prst="rect">
            <a:avLst/>
          </a:prstGeom>
        </p:spPr>
      </p:pic>
      <p:sp>
        <p:nvSpPr>
          <p:cNvPr id="6" name="Content Placeholder 11">
            <a:extLst>
              <a:ext uri="{FF2B5EF4-FFF2-40B4-BE49-F238E27FC236}">
                <a16:creationId xmlns:a16="http://schemas.microsoft.com/office/drawing/2014/main" id="{E9A3F3B8-E0C7-9AEE-0B65-A2A0569C45CB}"/>
              </a:ext>
            </a:extLst>
          </p:cNvPr>
          <p:cNvSpPr>
            <a:spLocks noGrp="1"/>
          </p:cNvSpPr>
          <p:nvPr>
            <p:ph sz="half" idx="1"/>
          </p:nvPr>
        </p:nvSpPr>
        <p:spPr>
          <a:xfrm>
            <a:off x="4343401" y="1922503"/>
            <a:ext cx="5892802" cy="3909131"/>
          </a:xfrm>
        </p:spPr>
        <p:txBody>
          <a:bodyPr>
            <a:normAutofit/>
          </a:bodyPr>
          <a:lstStyle/>
          <a:p>
            <a:pPr marL="285750" lvl="1" defTabSz="577850">
              <a:spcAft>
                <a:spcPts val="1200"/>
              </a:spcAft>
              <a:buFont typeface="Arial" panose="020B0604020202020204" pitchFamily="34" charset="0"/>
              <a:buChar char="•"/>
              <a:defRPr/>
            </a:pPr>
            <a:r>
              <a:rPr lang="en-US" sz="1800" dirty="0">
                <a:solidFill>
                  <a:srgbClr val="595959"/>
                </a:solidFill>
                <a:latin typeface="Klavika Basic" panose="020B0506040000020004" pitchFamily="34" charset="0"/>
                <a:cs typeface="Arial" panose="020B0604020202020204" pitchFamily="34" charset="0"/>
              </a:rPr>
              <a:t>530,000 customers in 40 communities </a:t>
            </a:r>
          </a:p>
          <a:p>
            <a:pPr marL="285750" lvl="1" defTabSz="577850">
              <a:spcAft>
                <a:spcPts val="1200"/>
              </a:spcAft>
              <a:buFont typeface="Arial" panose="020B0604020202020204" pitchFamily="34" charset="0"/>
              <a:buChar char="•"/>
              <a:defRPr/>
            </a:pPr>
            <a:r>
              <a:rPr lang="en-US" sz="1800" dirty="0">
                <a:solidFill>
                  <a:srgbClr val="595959"/>
                </a:solidFill>
                <a:latin typeface="Klavika Basic" panose="020B0506040000020004" pitchFamily="34" charset="0"/>
                <a:cs typeface="Arial" panose="020B0604020202020204" pitchFamily="34" charset="0"/>
              </a:rPr>
              <a:t>Over 15,000 miles of transmission and distribution lines</a:t>
            </a:r>
          </a:p>
          <a:p>
            <a:pPr marL="285750" lvl="1" defTabSz="577850">
              <a:spcAft>
                <a:spcPts val="1200"/>
              </a:spcAft>
              <a:buFont typeface="Arial" panose="020B0604020202020204" pitchFamily="34" charset="0"/>
              <a:buChar char="•"/>
              <a:defRPr/>
            </a:pPr>
            <a:r>
              <a:rPr lang="en-US" sz="1800" dirty="0">
                <a:solidFill>
                  <a:srgbClr val="595959"/>
                </a:solidFill>
                <a:latin typeface="Klavika Basic" panose="020B0506040000020004" pitchFamily="34" charset="0"/>
                <a:cs typeface="Arial" panose="020B0604020202020204" pitchFamily="34" charset="0"/>
              </a:rPr>
              <a:t>Currently the PNM generation portfolio is 61% carbon free</a:t>
            </a:r>
          </a:p>
          <a:p>
            <a:pPr marL="285750" lvl="1" defTabSz="577850">
              <a:spcAft>
                <a:spcPts val="1200"/>
              </a:spcAft>
              <a:buFont typeface="Arial" panose="020B0604020202020204" pitchFamily="34" charset="0"/>
              <a:buChar char="•"/>
              <a:defRPr/>
            </a:pPr>
            <a:r>
              <a:rPr lang="en-US" sz="1800" dirty="0">
                <a:solidFill>
                  <a:srgbClr val="595959"/>
                </a:solidFill>
                <a:latin typeface="Klavika Basic" panose="020B0506040000020004" pitchFamily="34" charset="0"/>
                <a:cs typeface="Arial" panose="020B0604020202020204" pitchFamily="34" charset="0"/>
              </a:rPr>
              <a:t>PNM is committed to becoming a carbon emissions free utility and is already well on their way to achieving that goal</a:t>
            </a:r>
          </a:p>
          <a:p>
            <a:pPr marL="285750" lvl="1" defTabSz="577850">
              <a:lnSpc>
                <a:spcPct val="90000"/>
              </a:lnSpc>
              <a:spcAft>
                <a:spcPts val="1200"/>
              </a:spcAft>
              <a:buFont typeface="Arial" panose="020B0604020202020204" pitchFamily="34" charset="0"/>
              <a:buChar char="•"/>
              <a:defRPr/>
            </a:pPr>
            <a:endParaRPr lang="en-US" dirty="0">
              <a:solidFill>
                <a:srgbClr val="000000"/>
              </a:solidFill>
              <a:latin typeface="Klavika Basic" panose="020B05060400000200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72831280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A1CFA-F457-4D29-9A8E-09454C46D874}"/>
              </a:ext>
            </a:extLst>
          </p:cNvPr>
          <p:cNvSpPr>
            <a:spLocks noGrp="1"/>
          </p:cNvSpPr>
          <p:nvPr>
            <p:ph type="title"/>
          </p:nvPr>
        </p:nvSpPr>
        <p:spPr>
          <a:xfrm>
            <a:off x="609599" y="742750"/>
            <a:ext cx="11006669" cy="533400"/>
          </a:xfrm>
        </p:spPr>
        <p:txBody>
          <a:bodyPr>
            <a:normAutofit/>
          </a:bodyPr>
          <a:lstStyle/>
          <a:p>
            <a:r>
              <a:rPr lang="en-US" sz="2800" b="1" dirty="0">
                <a:solidFill>
                  <a:srgbClr val="007FA4"/>
                </a:solidFill>
                <a:latin typeface="Klavika Basic" panose="020B0506040000020004" pitchFamily="34" charset="0"/>
                <a:cs typeface="Calibri" panose="020F0502020204030204" pitchFamily="34" charset="0"/>
              </a:rPr>
              <a:t>Overview</a:t>
            </a:r>
          </a:p>
        </p:txBody>
      </p:sp>
      <p:sp>
        <p:nvSpPr>
          <p:cNvPr id="5" name="Content Placeholder 4">
            <a:extLst>
              <a:ext uri="{FF2B5EF4-FFF2-40B4-BE49-F238E27FC236}">
                <a16:creationId xmlns:a16="http://schemas.microsoft.com/office/drawing/2014/main" id="{66C3F926-D367-3E6F-CA1E-A00730F93EE6}"/>
              </a:ext>
            </a:extLst>
          </p:cNvPr>
          <p:cNvSpPr>
            <a:spLocks noGrp="1"/>
          </p:cNvSpPr>
          <p:nvPr>
            <p:ph sz="half" idx="2"/>
          </p:nvPr>
        </p:nvSpPr>
        <p:spPr/>
        <p:txBody>
          <a:bodyPr/>
          <a:lstStyle/>
          <a:p>
            <a:pPr marL="0" indent="0">
              <a:buNone/>
            </a:pPr>
            <a:r>
              <a:rPr lang="en-US" sz="1800" b="1" dirty="0">
                <a:solidFill>
                  <a:srgbClr val="007FA4"/>
                </a:solidFill>
                <a:latin typeface="Klavika Basic" panose="020B0506040000020004" pitchFamily="34" charset="0"/>
              </a:rPr>
              <a:t>Goal</a:t>
            </a:r>
          </a:p>
          <a:p>
            <a:pPr marL="0" indent="0">
              <a:buNone/>
            </a:pPr>
            <a:r>
              <a:rPr lang="en-US" sz="1800" dirty="0">
                <a:latin typeface="Klavika Basic" panose="020B0506040000020004" pitchFamily="34" charset="0"/>
              </a:rPr>
              <a:t>To learn about money-saving opportunities for customers, available through the money savings programs offered by PNM.</a:t>
            </a:r>
          </a:p>
          <a:p>
            <a:pPr marL="0" indent="0">
              <a:buNone/>
            </a:pPr>
            <a:endParaRPr lang="en-US" sz="1800" dirty="0">
              <a:latin typeface="Klavika Basic" panose="020B0506040000020004" pitchFamily="34" charset="0"/>
            </a:endParaRPr>
          </a:p>
          <a:p>
            <a:pPr marL="0" indent="0">
              <a:buNone/>
            </a:pPr>
            <a:r>
              <a:rPr lang="en-US" sz="1800" b="1" dirty="0">
                <a:solidFill>
                  <a:srgbClr val="007FA4"/>
                </a:solidFill>
                <a:latin typeface="Klavika Basic" panose="020B0506040000020004" pitchFamily="34" charset="0"/>
              </a:rPr>
              <a:t>There will be several key takeaways from the presentation:</a:t>
            </a:r>
          </a:p>
          <a:p>
            <a:pPr marL="342900" indent="-342900">
              <a:buAutoNum type="arabicPeriod"/>
            </a:pPr>
            <a:r>
              <a:rPr lang="en-US" sz="1800" dirty="0">
                <a:latin typeface="Klavika Basic" panose="020B0506040000020004" pitchFamily="34" charset="0"/>
              </a:rPr>
              <a:t>Find out which rebates you may qualify for</a:t>
            </a:r>
          </a:p>
          <a:p>
            <a:pPr marL="342900" indent="-342900">
              <a:buAutoNum type="arabicPeriod"/>
            </a:pPr>
            <a:r>
              <a:rPr lang="en-US" sz="1800" dirty="0">
                <a:latin typeface="Klavika Basic" panose="020B0506040000020004" pitchFamily="34" charset="0"/>
              </a:rPr>
              <a:t>Understand how the Strategic Energy Management (SEM) Program can help you</a:t>
            </a:r>
          </a:p>
          <a:p>
            <a:pPr marL="342900" indent="-342900">
              <a:buAutoNum type="arabicPeriod"/>
            </a:pPr>
            <a:r>
              <a:rPr lang="en-US" sz="1800" dirty="0">
                <a:latin typeface="Klavika Basic" panose="020B0506040000020004" pitchFamily="34" charset="0"/>
              </a:rPr>
              <a:t>Learn about Peak Saver and other incentives</a:t>
            </a:r>
          </a:p>
          <a:p>
            <a:pPr marL="342900" indent="-342900">
              <a:buAutoNum type="arabicPeriod"/>
            </a:pPr>
            <a:endParaRPr lang="en-US" dirty="0">
              <a:latin typeface="Klavika Basic" panose="020B0506040000020004" pitchFamily="34" charset="0"/>
            </a:endParaRPr>
          </a:p>
        </p:txBody>
      </p:sp>
    </p:spTree>
    <p:extLst>
      <p:ext uri="{BB962C8B-B14F-4D97-AF65-F5344CB8AC3E}">
        <p14:creationId xmlns:p14="http://schemas.microsoft.com/office/powerpoint/2010/main" val="150066178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B0F5D-DE71-4F75-50B7-3AD552FACCAE}"/>
              </a:ext>
            </a:extLst>
          </p:cNvPr>
          <p:cNvSpPr>
            <a:spLocks noGrp="1"/>
          </p:cNvSpPr>
          <p:nvPr>
            <p:ph type="title"/>
          </p:nvPr>
        </p:nvSpPr>
        <p:spPr>
          <a:xfrm>
            <a:off x="620889" y="742750"/>
            <a:ext cx="10985634" cy="533400"/>
          </a:xfrm>
        </p:spPr>
        <p:txBody>
          <a:bodyPr>
            <a:normAutofit/>
          </a:bodyPr>
          <a:lstStyle/>
          <a:p>
            <a:r>
              <a:rPr lang="en-US" sz="2800" b="1" dirty="0">
                <a:solidFill>
                  <a:srgbClr val="007FA4"/>
                </a:solidFill>
                <a:latin typeface="Klavika Basic" panose="020B0506040000020004" pitchFamily="34" charset="0"/>
                <a:cs typeface="Calibri" panose="020F0502020204030204" pitchFamily="34" charset="0"/>
              </a:rPr>
              <a:t>Presenters</a:t>
            </a:r>
          </a:p>
        </p:txBody>
      </p:sp>
      <p:sp>
        <p:nvSpPr>
          <p:cNvPr id="3" name="Content Placeholder 3">
            <a:extLst>
              <a:ext uri="{FF2B5EF4-FFF2-40B4-BE49-F238E27FC236}">
                <a16:creationId xmlns:a16="http://schemas.microsoft.com/office/drawing/2014/main" id="{A219EB0C-A343-7E97-72CA-2F197314708E}"/>
              </a:ext>
            </a:extLst>
          </p:cNvPr>
          <p:cNvSpPr txBox="1">
            <a:spLocks/>
          </p:cNvSpPr>
          <p:nvPr/>
        </p:nvSpPr>
        <p:spPr>
          <a:xfrm>
            <a:off x="3581399" y="1905000"/>
            <a:ext cx="8000999" cy="3890750"/>
          </a:xfrm>
          <a:prstGeom prst="rect">
            <a:avLst/>
          </a:prstGeom>
        </p:spPr>
        <p:txBody>
          <a:bodyPr/>
          <a:lstStyle>
            <a:lvl1pPr marL="0" indent="0" algn="l" defTabSz="914400" rtl="0" eaLnBrk="1" latinLnBrk="0" hangingPunct="1">
              <a:lnSpc>
                <a:spcPct val="120000"/>
              </a:lnSpc>
              <a:spcBef>
                <a:spcPts val="200"/>
              </a:spcBef>
              <a:buFont typeface="Arial" pitchFamily="34" charset="0"/>
              <a:buNone/>
              <a:defRPr sz="1600" kern="1200">
                <a:solidFill>
                  <a:schemeClr val="tx1">
                    <a:lumMod val="65000"/>
                    <a:lumOff val="35000"/>
                  </a:schemeClr>
                </a:solidFill>
                <a:latin typeface="Arial" pitchFamily="34" charset="0"/>
                <a:ea typeface="+mn-ea"/>
                <a:cs typeface="+mn-cs"/>
              </a:defRPr>
            </a:lvl1pPr>
            <a:lvl2pPr marL="0" indent="0" algn="l" defTabSz="914400" rtl="0" eaLnBrk="1" latinLnBrk="0" hangingPunct="1">
              <a:lnSpc>
                <a:spcPct val="120000"/>
              </a:lnSpc>
              <a:spcBef>
                <a:spcPts val="200"/>
              </a:spcBef>
              <a:buFont typeface="Arial" pitchFamily="34" charset="0"/>
              <a:buNone/>
              <a:defRPr sz="1600" kern="1200">
                <a:solidFill>
                  <a:schemeClr val="tx1">
                    <a:lumMod val="65000"/>
                    <a:lumOff val="35000"/>
                  </a:schemeClr>
                </a:solidFill>
                <a:latin typeface="Arial" pitchFamily="34" charset="0"/>
                <a:ea typeface="+mn-ea"/>
                <a:cs typeface="+mn-cs"/>
              </a:defRPr>
            </a:lvl2pPr>
            <a:lvl3pPr marL="0" indent="0" algn="l" defTabSz="914400" rtl="0" eaLnBrk="1" latinLnBrk="0" hangingPunct="1">
              <a:lnSpc>
                <a:spcPct val="120000"/>
              </a:lnSpc>
              <a:spcBef>
                <a:spcPts val="200"/>
              </a:spcBef>
              <a:buFont typeface="Arial" pitchFamily="34" charset="0"/>
              <a:buNone/>
              <a:defRPr sz="1600" kern="1200">
                <a:solidFill>
                  <a:schemeClr val="tx1">
                    <a:lumMod val="65000"/>
                    <a:lumOff val="35000"/>
                  </a:schemeClr>
                </a:solidFill>
                <a:latin typeface="Arial" pitchFamily="34" charset="0"/>
                <a:ea typeface="+mn-ea"/>
                <a:cs typeface="+mn-cs"/>
              </a:defRPr>
            </a:lvl3pPr>
            <a:lvl4pPr marL="0" indent="0" algn="l" defTabSz="914400" rtl="0" eaLnBrk="1" latinLnBrk="0" hangingPunct="1">
              <a:lnSpc>
                <a:spcPct val="120000"/>
              </a:lnSpc>
              <a:spcBef>
                <a:spcPts val="200"/>
              </a:spcBef>
              <a:buFont typeface="Arial" pitchFamily="34" charset="0"/>
              <a:buNone/>
              <a:defRPr sz="1600" kern="1200">
                <a:solidFill>
                  <a:schemeClr val="tx1">
                    <a:lumMod val="65000"/>
                    <a:lumOff val="35000"/>
                  </a:schemeClr>
                </a:solidFill>
                <a:latin typeface="Arial" pitchFamily="34" charset="0"/>
                <a:ea typeface="+mn-ea"/>
                <a:cs typeface="+mn-cs"/>
              </a:defRPr>
            </a:lvl4pPr>
            <a:lvl5pPr marL="0" indent="0" algn="l" defTabSz="914400" rtl="0" eaLnBrk="1" latinLnBrk="0" hangingPunct="1">
              <a:lnSpc>
                <a:spcPct val="120000"/>
              </a:lnSpc>
              <a:spcBef>
                <a:spcPts val="200"/>
              </a:spcBef>
              <a:buFont typeface="Arial" pitchFamily="34" charset="0"/>
              <a:buNone/>
              <a:defRPr sz="1600" kern="1200">
                <a:solidFill>
                  <a:schemeClr val="tx1">
                    <a:lumMod val="65000"/>
                    <a:lumOff val="35000"/>
                  </a:schemeClr>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2200" b="1" dirty="0">
                <a:solidFill>
                  <a:srgbClr val="007FA4"/>
                </a:solidFill>
                <a:latin typeface="Klavika Basic" panose="020B0506040000020004" pitchFamily="34" charset="0"/>
                <a:cs typeface="Calibri" panose="020F0502020204030204" pitchFamily="34" charset="0"/>
              </a:rPr>
              <a:t>Jason Norris, Senior Account Manager</a:t>
            </a:r>
          </a:p>
          <a:p>
            <a:pPr>
              <a:lnSpc>
                <a:spcPct val="100000"/>
              </a:lnSpc>
            </a:pPr>
            <a:r>
              <a:rPr lang="en-US" sz="1800" dirty="0">
                <a:latin typeface="Klavika Basic" panose="020B0506040000020004" pitchFamily="34" charset="0"/>
                <a:cs typeface="Calibri" panose="020F0502020204030204" pitchFamily="34" charset="0"/>
              </a:rPr>
              <a:t>Jason has spent the last 25 years working with PNM customers. He now works with our Power Quality segment which includes Hospitals and Data Centers. Jason’s role is to be an advisor, a problem solver, and a thought partner. His goal is to cultivate meaningful relationships that lead to positive customer outcomes.  </a:t>
            </a:r>
          </a:p>
        </p:txBody>
      </p:sp>
      <p:pic>
        <p:nvPicPr>
          <p:cNvPr id="9" name="Picture 8" descr="A person smiling at the camera&#10;&#10;Description automatically generated">
            <a:extLst>
              <a:ext uri="{FF2B5EF4-FFF2-40B4-BE49-F238E27FC236}">
                <a16:creationId xmlns:a16="http://schemas.microsoft.com/office/drawing/2014/main" id="{8384BE0F-1883-DE16-B688-7A3554DDAF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8223" y="1988587"/>
            <a:ext cx="2724577" cy="3807163"/>
          </a:xfrm>
          <a:prstGeom prst="rect">
            <a:avLst/>
          </a:prstGeom>
        </p:spPr>
      </p:pic>
    </p:spTree>
    <p:extLst>
      <p:ext uri="{BB962C8B-B14F-4D97-AF65-F5344CB8AC3E}">
        <p14:creationId xmlns:p14="http://schemas.microsoft.com/office/powerpoint/2010/main" val="335029708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4373A-D7B4-5DEC-B0EA-ADA269531A80}"/>
              </a:ext>
            </a:extLst>
          </p:cNvPr>
          <p:cNvSpPr>
            <a:spLocks noGrp="1"/>
          </p:cNvSpPr>
          <p:nvPr>
            <p:ph type="title"/>
          </p:nvPr>
        </p:nvSpPr>
        <p:spPr>
          <a:xfrm>
            <a:off x="609600" y="742750"/>
            <a:ext cx="11112900" cy="533400"/>
          </a:xfrm>
        </p:spPr>
        <p:txBody>
          <a:bodyPr>
            <a:normAutofit/>
          </a:bodyPr>
          <a:lstStyle/>
          <a:p>
            <a:r>
              <a:rPr lang="en-US" sz="2800" b="1" dirty="0">
                <a:solidFill>
                  <a:srgbClr val="007FA4"/>
                </a:solidFill>
                <a:latin typeface="Klavika Basic" panose="020B0506040000020004" pitchFamily="34" charset="0"/>
              </a:rPr>
              <a:t>RETROFIT REBATES</a:t>
            </a:r>
          </a:p>
        </p:txBody>
      </p:sp>
      <p:sp>
        <p:nvSpPr>
          <p:cNvPr id="7" name="TextBox 6">
            <a:extLst>
              <a:ext uri="{FF2B5EF4-FFF2-40B4-BE49-F238E27FC236}">
                <a16:creationId xmlns:a16="http://schemas.microsoft.com/office/drawing/2014/main" id="{85E647B5-AF21-3BA2-E336-45C21F8A18BE}"/>
              </a:ext>
            </a:extLst>
          </p:cNvPr>
          <p:cNvSpPr txBox="1"/>
          <p:nvPr/>
        </p:nvSpPr>
        <p:spPr>
          <a:xfrm>
            <a:off x="609600" y="1905000"/>
            <a:ext cx="4495800" cy="3139321"/>
          </a:xfrm>
          <a:prstGeom prst="rect">
            <a:avLst/>
          </a:prstGeom>
          <a:noFill/>
        </p:spPr>
        <p:txBody>
          <a:bodyPr wrap="square" rtlCol="0">
            <a:spAutoFit/>
          </a:bodyPr>
          <a:lstStyle/>
          <a:p>
            <a:r>
              <a:rPr lang="en-US" sz="1800" dirty="0">
                <a:solidFill>
                  <a:srgbClr val="595959"/>
                </a:solidFill>
                <a:effectLst/>
                <a:latin typeface="Klavika Basic" panose="020B0506040000020004" pitchFamily="34" charset="0"/>
                <a:ea typeface="Calibri" panose="020F0502020204030204" pitchFamily="34" charset="0"/>
                <a:cs typeface="Calibri" panose="020F0502020204030204" pitchFamily="34" charset="0"/>
              </a:rPr>
              <a:t>Improve your existing facility with prescriptive or custom energy-efficient improvements. </a:t>
            </a:r>
          </a:p>
          <a:p>
            <a:endParaRPr lang="en-US" dirty="0">
              <a:solidFill>
                <a:srgbClr val="595959"/>
              </a:solidFill>
              <a:latin typeface="Klavika Basic" panose="020B0506040000020004" pitchFamily="34" charset="0"/>
              <a:ea typeface="Calibri" panose="020F0502020204030204" pitchFamily="34" charset="0"/>
              <a:cs typeface="Calibri" panose="020F0502020204030204" pitchFamily="34" charset="0"/>
            </a:endParaRPr>
          </a:p>
          <a:p>
            <a:r>
              <a:rPr lang="en-US" sz="1800" dirty="0">
                <a:solidFill>
                  <a:srgbClr val="595959"/>
                </a:solidFill>
                <a:effectLst/>
                <a:latin typeface="Klavika Basic" panose="020B0506040000020004" pitchFamily="34" charset="0"/>
                <a:ea typeface="Calibri" panose="020F0502020204030204" pitchFamily="34" charset="0"/>
                <a:cs typeface="Calibri" panose="020F0502020204030204" pitchFamily="34" charset="0"/>
              </a:rPr>
              <a:t>PNM customers receive rebates for installing energy-efficient equipment such as lighting, heating, ventilation, and air conditioning (HVAC), refrigeration, and food service equipment that help you reduce your energy bill and save you money in the long run.</a:t>
            </a:r>
            <a:endParaRPr lang="en-US" sz="1800" dirty="0">
              <a:solidFill>
                <a:srgbClr val="595959"/>
              </a:solidFill>
              <a:effectLst/>
              <a:latin typeface="Klavika Basic" panose="020B0506040000020004" pitchFamily="34" charset="0"/>
              <a:ea typeface="Calibri" panose="020F0502020204030204" pitchFamily="34" charset="0"/>
              <a:cs typeface="Times New Roman" panose="02020603050405020304" pitchFamily="18" charset="0"/>
            </a:endParaRPr>
          </a:p>
          <a:p>
            <a:endParaRPr lang="en-US" dirty="0"/>
          </a:p>
        </p:txBody>
      </p:sp>
      <p:pic>
        <p:nvPicPr>
          <p:cNvPr id="4" name="Picture 3" descr="A couple of men pushing a cart with a large object&#10;&#10;Description automatically generated">
            <a:extLst>
              <a:ext uri="{FF2B5EF4-FFF2-40B4-BE49-F238E27FC236}">
                <a16:creationId xmlns:a16="http://schemas.microsoft.com/office/drawing/2014/main" id="{EBF55C60-07B8-7476-8015-72583EBE35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36809" y="1447799"/>
            <a:ext cx="5621791" cy="440308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5315315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4373A-D7B4-5DEC-B0EA-ADA269531A80}"/>
              </a:ext>
            </a:extLst>
          </p:cNvPr>
          <p:cNvSpPr>
            <a:spLocks noGrp="1"/>
          </p:cNvSpPr>
          <p:nvPr>
            <p:ph type="title"/>
          </p:nvPr>
        </p:nvSpPr>
        <p:spPr>
          <a:xfrm>
            <a:off x="609600" y="742750"/>
            <a:ext cx="11112900" cy="533400"/>
          </a:xfrm>
        </p:spPr>
        <p:txBody>
          <a:bodyPr>
            <a:normAutofit/>
          </a:bodyPr>
          <a:lstStyle/>
          <a:p>
            <a:r>
              <a:rPr lang="en-US" sz="2800" b="1" dirty="0">
                <a:solidFill>
                  <a:srgbClr val="007FA4"/>
                </a:solidFill>
                <a:latin typeface="Klavika Basic" panose="020B0506040000020004" pitchFamily="34" charset="0"/>
              </a:rPr>
              <a:t>New construction rebates</a:t>
            </a:r>
          </a:p>
        </p:txBody>
      </p:sp>
      <p:sp>
        <p:nvSpPr>
          <p:cNvPr id="3" name="TextBox 2">
            <a:extLst>
              <a:ext uri="{FF2B5EF4-FFF2-40B4-BE49-F238E27FC236}">
                <a16:creationId xmlns:a16="http://schemas.microsoft.com/office/drawing/2014/main" id="{468E0084-D6A5-93E8-C010-2487A6E59000}"/>
              </a:ext>
            </a:extLst>
          </p:cNvPr>
          <p:cNvSpPr txBox="1"/>
          <p:nvPr/>
        </p:nvSpPr>
        <p:spPr>
          <a:xfrm>
            <a:off x="609600" y="2127011"/>
            <a:ext cx="3771900" cy="1477328"/>
          </a:xfrm>
          <a:prstGeom prst="rect">
            <a:avLst/>
          </a:prstGeom>
          <a:noFill/>
        </p:spPr>
        <p:txBody>
          <a:bodyPr wrap="square" rtlCol="0">
            <a:spAutoFit/>
          </a:bodyPr>
          <a:lstStyle/>
          <a:p>
            <a:r>
              <a:rPr lang="en-US" sz="1800" dirty="0">
                <a:solidFill>
                  <a:srgbClr val="595959"/>
                </a:solidFill>
                <a:effectLst/>
                <a:latin typeface="Klavika Basic" panose="020B0506040000020004" pitchFamily="34" charset="0"/>
                <a:ea typeface="Calibri" panose="020F0502020204030204" pitchFamily="34" charset="0"/>
                <a:cs typeface="Calibri" panose="020F0502020204030204" pitchFamily="34" charset="0"/>
              </a:rPr>
              <a:t>PNM business customers can apply for incentives for implementing more efficient designs and for conducting enhanced building commissioning in new construction. </a:t>
            </a:r>
            <a:endParaRPr lang="en-US" sz="1800" dirty="0">
              <a:solidFill>
                <a:srgbClr val="595959"/>
              </a:solidFill>
              <a:effectLst/>
              <a:latin typeface="Klavika Basic" panose="020B0506040000020004" pitchFamily="34" charset="0"/>
              <a:ea typeface="Calibri" panose="020F0502020204030204" pitchFamily="34" charset="0"/>
              <a:cs typeface="Times New Roman" panose="02020603050405020304" pitchFamily="18" charset="0"/>
            </a:endParaRPr>
          </a:p>
        </p:txBody>
      </p:sp>
      <p:pic>
        <p:nvPicPr>
          <p:cNvPr id="8" name="Picture 7" descr="A person working on a roof&#10;&#10;Description automatically generated">
            <a:extLst>
              <a:ext uri="{FF2B5EF4-FFF2-40B4-BE49-F238E27FC236}">
                <a16:creationId xmlns:a16="http://schemas.microsoft.com/office/drawing/2014/main" id="{82C77AB7-5571-533C-EB2C-0E93AFEA84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1456296"/>
            <a:ext cx="5741437" cy="441110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2247410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4373A-D7B4-5DEC-B0EA-ADA269531A80}"/>
              </a:ext>
            </a:extLst>
          </p:cNvPr>
          <p:cNvSpPr>
            <a:spLocks noGrp="1"/>
          </p:cNvSpPr>
          <p:nvPr>
            <p:ph type="title"/>
          </p:nvPr>
        </p:nvSpPr>
        <p:spPr>
          <a:xfrm>
            <a:off x="609600" y="742750"/>
            <a:ext cx="11112900" cy="533400"/>
          </a:xfrm>
        </p:spPr>
        <p:txBody>
          <a:bodyPr>
            <a:normAutofit/>
          </a:bodyPr>
          <a:lstStyle/>
          <a:p>
            <a:r>
              <a:rPr lang="en-US" sz="2800" b="1" dirty="0">
                <a:solidFill>
                  <a:srgbClr val="007FA4"/>
                </a:solidFill>
                <a:latin typeface="Klavika Basic" panose="020B0506040000020004" pitchFamily="34" charset="0"/>
              </a:rPr>
              <a:t>BUILDING TUNE-UP PROGRAM</a:t>
            </a:r>
          </a:p>
        </p:txBody>
      </p:sp>
      <p:sp>
        <p:nvSpPr>
          <p:cNvPr id="5" name="TextBox 4">
            <a:extLst>
              <a:ext uri="{FF2B5EF4-FFF2-40B4-BE49-F238E27FC236}">
                <a16:creationId xmlns:a16="http://schemas.microsoft.com/office/drawing/2014/main" id="{094C3B84-5C22-396A-6F15-B65B2E5E9C1C}"/>
              </a:ext>
            </a:extLst>
          </p:cNvPr>
          <p:cNvSpPr txBox="1"/>
          <p:nvPr/>
        </p:nvSpPr>
        <p:spPr>
          <a:xfrm>
            <a:off x="587829" y="1997839"/>
            <a:ext cx="3771900" cy="3416320"/>
          </a:xfrm>
          <a:prstGeom prst="rect">
            <a:avLst/>
          </a:prstGeom>
          <a:noFill/>
        </p:spPr>
        <p:txBody>
          <a:bodyPr wrap="square" rtlCol="0">
            <a:spAutoFit/>
          </a:bodyPr>
          <a:lstStyle/>
          <a:p>
            <a:r>
              <a:rPr lang="en-US" sz="1800" dirty="0">
                <a:solidFill>
                  <a:srgbClr val="484848"/>
                </a:solidFill>
                <a:effectLst/>
                <a:latin typeface="Klavika Basic" panose="020B0506040000020004" pitchFamily="34" charset="0"/>
                <a:ea typeface="Calibri" panose="020F0502020204030204" pitchFamily="34" charset="0"/>
                <a:cs typeface="Calibri" panose="020F0502020204030204" pitchFamily="34" charset="0"/>
              </a:rPr>
              <a:t>Optimize your facility's performance by improving the efficiency of your existing operations through the retro commissioning program. </a:t>
            </a:r>
          </a:p>
          <a:p>
            <a:endParaRPr lang="en-US" dirty="0">
              <a:solidFill>
                <a:srgbClr val="484848"/>
              </a:solidFill>
              <a:latin typeface="Klavika Basic" panose="020B0506040000020004" pitchFamily="34" charset="0"/>
              <a:ea typeface="Calibri" panose="020F0502020204030204" pitchFamily="34" charset="0"/>
              <a:cs typeface="Calibri" panose="020F0502020204030204" pitchFamily="34" charset="0"/>
            </a:endParaRPr>
          </a:p>
          <a:p>
            <a:r>
              <a:rPr lang="en-US" sz="1800" dirty="0">
                <a:solidFill>
                  <a:srgbClr val="484848"/>
                </a:solidFill>
                <a:effectLst/>
                <a:latin typeface="Klavika Basic" panose="020B0506040000020004" pitchFamily="34" charset="0"/>
                <a:ea typeface="Calibri" panose="020F0502020204030204" pitchFamily="34" charset="0"/>
                <a:cs typeface="Calibri" panose="020F0502020204030204" pitchFamily="34" charset="0"/>
              </a:rPr>
              <a:t>If you manage an older facility, it may be time for a tune-up.</a:t>
            </a:r>
          </a:p>
          <a:p>
            <a:endParaRPr lang="en-US" dirty="0">
              <a:solidFill>
                <a:srgbClr val="484848"/>
              </a:solidFill>
              <a:latin typeface="Klavika Basic" panose="020B0506040000020004" pitchFamily="34" charset="0"/>
              <a:ea typeface="Calibri" panose="020F0502020204030204" pitchFamily="34" charset="0"/>
              <a:cs typeface="Calibri" panose="020F0502020204030204" pitchFamily="34" charset="0"/>
            </a:endParaRPr>
          </a:p>
          <a:p>
            <a:r>
              <a:rPr lang="en-US" sz="1800" dirty="0">
                <a:solidFill>
                  <a:srgbClr val="484848"/>
                </a:solidFill>
                <a:effectLst/>
                <a:latin typeface="Klavika Basic" panose="020B0506040000020004" pitchFamily="34" charset="0"/>
                <a:ea typeface="Calibri" panose="020F0502020204030204" pitchFamily="34" charset="0"/>
                <a:cs typeface="Calibri" panose="020F0502020204030204" pitchFamily="34" charset="0"/>
              </a:rPr>
              <a:t>Rebates are available to help offset the costs of the upgrades, helping you to save money.</a:t>
            </a:r>
            <a:endParaRPr lang="en-US" sz="1800" dirty="0">
              <a:effectLst/>
              <a:latin typeface="Klavika Basic" panose="020B0506040000020004" pitchFamily="34" charset="0"/>
              <a:ea typeface="Calibri" panose="020F0502020204030204" pitchFamily="34" charset="0"/>
              <a:cs typeface="Times New Roman" panose="02020603050405020304" pitchFamily="18" charset="0"/>
            </a:endParaRPr>
          </a:p>
          <a:p>
            <a:endParaRPr lang="en-US" dirty="0"/>
          </a:p>
        </p:txBody>
      </p:sp>
      <p:pic>
        <p:nvPicPr>
          <p:cNvPr id="4" name="Picture 3" descr="A group of men wearing hard hats and vests looking at a paper&#10;&#10;Description automatically generated">
            <a:extLst>
              <a:ext uri="{FF2B5EF4-FFF2-40B4-BE49-F238E27FC236}">
                <a16:creationId xmlns:a16="http://schemas.microsoft.com/office/drawing/2014/main" id="{1233FCCF-B6AF-1C2D-89D5-21ADD34F92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1447800"/>
            <a:ext cx="6955660" cy="43434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52925493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4373A-D7B4-5DEC-B0EA-ADA269531A80}"/>
              </a:ext>
            </a:extLst>
          </p:cNvPr>
          <p:cNvSpPr>
            <a:spLocks noGrp="1"/>
          </p:cNvSpPr>
          <p:nvPr>
            <p:ph type="title"/>
          </p:nvPr>
        </p:nvSpPr>
        <p:spPr>
          <a:xfrm>
            <a:off x="609600" y="742750"/>
            <a:ext cx="11112900" cy="533400"/>
          </a:xfrm>
        </p:spPr>
        <p:txBody>
          <a:bodyPr>
            <a:normAutofit/>
          </a:bodyPr>
          <a:lstStyle/>
          <a:p>
            <a:r>
              <a:rPr lang="en-US" sz="2800" b="1" dirty="0">
                <a:solidFill>
                  <a:srgbClr val="007FA4"/>
                </a:solidFill>
                <a:latin typeface="Klavika Basic" panose="020B0506040000020004" pitchFamily="34" charset="0"/>
              </a:rPr>
              <a:t>BUILDING operator certification program</a:t>
            </a:r>
          </a:p>
        </p:txBody>
      </p:sp>
      <p:sp>
        <p:nvSpPr>
          <p:cNvPr id="3" name="TextBox 2">
            <a:extLst>
              <a:ext uri="{FF2B5EF4-FFF2-40B4-BE49-F238E27FC236}">
                <a16:creationId xmlns:a16="http://schemas.microsoft.com/office/drawing/2014/main" id="{721DA108-3CD3-B17A-F749-96DB972C3709}"/>
              </a:ext>
            </a:extLst>
          </p:cNvPr>
          <p:cNvSpPr txBox="1"/>
          <p:nvPr/>
        </p:nvSpPr>
        <p:spPr>
          <a:xfrm>
            <a:off x="587829" y="1904999"/>
            <a:ext cx="3876674" cy="3139321"/>
          </a:xfrm>
          <a:prstGeom prst="rect">
            <a:avLst/>
          </a:prstGeom>
          <a:noFill/>
        </p:spPr>
        <p:txBody>
          <a:bodyPr wrap="square" rtlCol="0">
            <a:spAutoFit/>
          </a:bodyPr>
          <a:lstStyle/>
          <a:p>
            <a:r>
              <a:rPr lang="en-US" sz="1800" dirty="0">
                <a:solidFill>
                  <a:srgbClr val="595959"/>
                </a:solidFill>
                <a:effectLst/>
                <a:latin typeface="Klavika Basic" panose="020B0506040000020004" pitchFamily="34" charset="0"/>
                <a:ea typeface="Calibri" panose="020F0502020204030204" pitchFamily="34" charset="0"/>
              </a:rPr>
              <a:t>Certify your team through the Building Operator Certification Program. </a:t>
            </a:r>
          </a:p>
          <a:p>
            <a:endParaRPr lang="en-US" dirty="0">
              <a:solidFill>
                <a:srgbClr val="595959"/>
              </a:solidFill>
              <a:latin typeface="Klavika Basic" panose="020B0506040000020004" pitchFamily="34" charset="0"/>
              <a:ea typeface="Calibri" panose="020F0502020204030204" pitchFamily="34" charset="0"/>
            </a:endParaRPr>
          </a:p>
          <a:p>
            <a:r>
              <a:rPr lang="en-US" sz="1800" dirty="0">
                <a:solidFill>
                  <a:srgbClr val="595959"/>
                </a:solidFill>
                <a:effectLst/>
                <a:latin typeface="Klavika Basic" panose="020B0506040000020004" pitchFamily="34" charset="0"/>
                <a:ea typeface="Calibri" panose="020F0502020204030204" pitchFamily="34" charset="0"/>
              </a:rPr>
              <a:t>Tuition reimbursement for qualified building operators and facility managers to complete a national training program</a:t>
            </a:r>
          </a:p>
          <a:p>
            <a:endParaRPr lang="en-US" dirty="0">
              <a:solidFill>
                <a:srgbClr val="595959"/>
              </a:solidFill>
              <a:latin typeface="Klavika Basic" panose="020B0506040000020004" pitchFamily="34" charset="0"/>
              <a:ea typeface="Calibri" panose="020F0502020204030204" pitchFamily="34" charset="0"/>
            </a:endParaRPr>
          </a:p>
          <a:p>
            <a:r>
              <a:rPr lang="en-US" sz="1800" dirty="0">
                <a:solidFill>
                  <a:srgbClr val="595959"/>
                </a:solidFill>
                <a:effectLst/>
                <a:latin typeface="Klavika Basic" panose="020B0506040000020004" pitchFamily="34" charset="0"/>
                <a:ea typeface="Calibri" panose="020F0502020204030204" pitchFamily="34" charset="0"/>
              </a:rPr>
              <a:t>This program improves skills and knowledge of energy-efficient building maintenance.</a:t>
            </a:r>
            <a:endParaRPr lang="en-US" dirty="0">
              <a:solidFill>
                <a:srgbClr val="595959"/>
              </a:solidFill>
              <a:latin typeface="Klavika Basic" panose="020B0506040000020004" pitchFamily="34" charset="0"/>
            </a:endParaRPr>
          </a:p>
        </p:txBody>
      </p:sp>
      <p:pic>
        <p:nvPicPr>
          <p:cNvPr id="6" name="Picture 5" descr="A person in a safety vest and helmet working on a ceiling&#10;&#10;Description automatically generated">
            <a:extLst>
              <a:ext uri="{FF2B5EF4-FFF2-40B4-BE49-F238E27FC236}">
                <a16:creationId xmlns:a16="http://schemas.microsoft.com/office/drawing/2014/main" id="{0647A2EA-91B2-5FA2-CDAF-9DC04D3052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0540" y="1524000"/>
            <a:ext cx="6833631" cy="42672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284009625"/>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90CFA420077C241B281E6644D73DAAB" ma:contentTypeVersion="22" ma:contentTypeDescription="Create a new document." ma:contentTypeScope="" ma:versionID="4fcc5721118ccbacb5109ecb6f849f51">
  <xsd:schema xmlns:xsd="http://www.w3.org/2001/XMLSchema" xmlns:xs="http://www.w3.org/2001/XMLSchema" xmlns:p="http://schemas.microsoft.com/office/2006/metadata/properties" xmlns:ns1="http://schemas.microsoft.com/sharepoint/v3" xmlns:ns2="49c0fe90-4a38-4463-af6a-f51219a47b31" xmlns:ns3="31eb90b6-8c8c-4137-9dbf-a021367ae5dd" targetNamespace="http://schemas.microsoft.com/office/2006/metadata/properties" ma:root="true" ma:fieldsID="6041b604ba753effac8015174945caa8" ns1:_="" ns2:_="" ns3:_="">
    <xsd:import namespace="http://schemas.microsoft.com/sharepoint/v3"/>
    <xsd:import namespace="49c0fe90-4a38-4463-af6a-f51219a47b31"/>
    <xsd:import namespace="31eb90b6-8c8c-4137-9dbf-a021367ae5dd"/>
    <xsd:element name="properties">
      <xsd:complexType>
        <xsd:sequence>
          <xsd:element name="documentManagement">
            <xsd:complexType>
              <xsd:all>
                <xsd:element ref="ns2:_Flow_SignoffStatus" minOccurs="0"/>
                <xsd:element ref="ns3:SharedWithUsers" minOccurs="0"/>
                <xsd:element ref="ns3:SharedWithDetails" minOccurs="0"/>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1:_ip_UnifiedCompliancePolicyProperties" minOccurs="0"/>
                <xsd:element ref="ns1:_ip_UnifiedCompliancePolicyUIActio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Original_x0020_assignee" minOccurs="0"/>
                <xsd:element ref="ns2:OrgModifi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9c0fe90-4a38-4463-af6a-f51219a47b31" elementFormDefault="qualified">
    <xsd:import namespace="http://schemas.microsoft.com/office/2006/documentManagement/types"/>
    <xsd:import namespace="http://schemas.microsoft.com/office/infopath/2007/PartnerControls"/>
    <xsd:element name="_Flow_SignoffStatus" ma:index="4" nillable="true" ma:displayName="Sign-off status" ma:internalName="Sign_x002d_off_x0020_status" ma:readOnly="false">
      <xsd:simpleType>
        <xsd:restriction base="dms:Text"/>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22c4878-0739-4a08-9098-f17230e3b20d"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Original_x0020_assignee" ma:index="24" nillable="true" ma:displayName="Original assignee" ma:internalName="Original_x0020_assignee">
      <xsd:simpleType>
        <xsd:restriction base="dms:Text">
          <xsd:maxLength value="255"/>
        </xsd:restriction>
      </xsd:simpleType>
    </xsd:element>
    <xsd:element name="OrgModifiedBy" ma:index="25" nillable="true" ma:displayName="Org ModifiedBy" ma:format="Dropdown" ma:internalName="OrgModifiedBy">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1eb90b6-8c8c-4137-9dbf-a021367ae5dd" elementFormDefault="qualified">
    <xsd:import namespace="http://schemas.microsoft.com/office/2006/documentManagement/types"/>
    <xsd:import namespace="http://schemas.microsoft.com/office/infopath/2007/PartnerControls"/>
    <xsd:element name="SharedWithUsers" ma:index="9" nillable="true" ma:displayName="Shared With" ma:description=""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ac145fff-7e8a-429b-a7aa-23e136c2f009}" ma:internalName="TaxCatchAll" ma:showField="CatchAllData" ma:web="31eb90b6-8c8c-4137-9dbf-a021367ae5d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Flow_SignoffStatus xmlns="49c0fe90-4a38-4463-af6a-f51219a47b31" xsi:nil="true"/>
    <_ip_UnifiedCompliancePolicyProperties xmlns="http://schemas.microsoft.com/sharepoint/v3" xsi:nil="true"/>
    <OrgModifiedBy xmlns="49c0fe90-4a38-4463-af6a-f51219a47b31" xsi:nil="true"/>
    <lcf76f155ced4ddcb4097134ff3c332f xmlns="49c0fe90-4a38-4463-af6a-f51219a47b31">
      <Terms xmlns="http://schemas.microsoft.com/office/infopath/2007/PartnerControls"/>
    </lcf76f155ced4ddcb4097134ff3c332f>
    <TaxCatchAll xmlns="31eb90b6-8c8c-4137-9dbf-a021367ae5dd" xsi:nil="true"/>
    <Original_x0020_assignee xmlns="49c0fe90-4a38-4463-af6a-f51219a47b31" xsi:nil="true"/>
  </documentManagement>
</p:properties>
</file>

<file path=customXml/itemProps1.xml><?xml version="1.0" encoding="utf-8"?>
<ds:datastoreItem xmlns:ds="http://schemas.openxmlformats.org/officeDocument/2006/customXml" ds:itemID="{896DC43B-2F79-4722-BDA2-A9AA3C12F64F}">
  <ds:schemaRefs>
    <ds:schemaRef ds:uri="http://schemas.microsoft.com/sharepoint/v3/contenttype/forms"/>
  </ds:schemaRefs>
</ds:datastoreItem>
</file>

<file path=customXml/itemProps2.xml><?xml version="1.0" encoding="utf-8"?>
<ds:datastoreItem xmlns:ds="http://schemas.openxmlformats.org/officeDocument/2006/customXml" ds:itemID="{E37A6236-6FF9-4578-9888-20D545D4D3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9c0fe90-4a38-4463-af6a-f51219a47b31"/>
    <ds:schemaRef ds:uri="31eb90b6-8c8c-4137-9dbf-a021367ae5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059F4A8-413D-45D6-B3CC-67F664A0B4C0}">
  <ds:schemaRefs>
    <ds:schemaRef ds:uri="http://schemas.microsoft.com/office/2006/documentManagement/types"/>
    <ds:schemaRef ds:uri="49c0fe90-4a38-4463-af6a-f51219a47b31"/>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31eb90b6-8c8c-4137-9dbf-a021367ae5dd"/>
    <ds:schemaRef ds:uri="http://schemas.microsoft.com/sharepoint/v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12760</TotalTime>
  <Words>1034</Words>
  <Application>Microsoft Office PowerPoint</Application>
  <PresentationFormat>Widescreen</PresentationFormat>
  <Paragraphs>133</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Klavika Basic</vt:lpstr>
      <vt:lpstr>Times New Roman</vt:lpstr>
      <vt:lpstr>Office Theme</vt:lpstr>
      <vt:lpstr>Money-savings Programs for Your Business: How PNM Can Help You</vt:lpstr>
      <vt:lpstr>Who We are</vt:lpstr>
      <vt:lpstr>Serving new Mexicans for over 100 years</vt:lpstr>
      <vt:lpstr>Overview</vt:lpstr>
      <vt:lpstr>Presenters</vt:lpstr>
      <vt:lpstr>RETROFIT REBATES</vt:lpstr>
      <vt:lpstr>New construction rebates</vt:lpstr>
      <vt:lpstr>BUILDING TUNE-UP PROGRAM</vt:lpstr>
      <vt:lpstr>BUILDING operator certification program</vt:lpstr>
      <vt:lpstr>Strategic energy management</vt:lpstr>
      <vt:lpstr>Strategic energy management</vt:lpstr>
      <vt:lpstr>Peak saver</vt:lpstr>
      <vt:lpstr>Transportation electrification</vt:lpstr>
      <vt:lpstr>Level 2 chargers</vt:lpstr>
      <vt:lpstr>DC fast chargers</vt:lpstr>
      <vt:lpstr>pnm sky blue</vt:lpstr>
      <vt:lpstr>pnm sky blue cont’d</vt:lpstr>
      <vt:lpstr>Rebates awarded (2010 – 2023)</vt:lpstr>
      <vt:lpstr>Clean energy resources</vt:lpstr>
      <vt:lpstr>For more information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dc:creator>
  <cp:lastModifiedBy>White, James</cp:lastModifiedBy>
  <cp:revision>213</cp:revision>
  <cp:lastPrinted>2024-02-28T21:05:46Z</cp:lastPrinted>
  <dcterms:created xsi:type="dcterms:W3CDTF">2013-05-06T15:17:05Z</dcterms:created>
  <dcterms:modified xsi:type="dcterms:W3CDTF">2024-03-21T20:28:03Z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0x0101000F6439F8B4EF614D907DAFE57BFD43D7</vt:lpwstr>
  </property>
  <property fmtid="{D5CDD505-2E9C-101B-9397-08002B2CF9AE}" pid="3" name="MSIP_Label_f367428c-8df2-41b3-925f-2e32f93f53ed_Enabled">
    <vt:lpwstr>true</vt:lpwstr>
  </property>
  <property fmtid="{D5CDD505-2E9C-101B-9397-08002B2CF9AE}" pid="4" name="MSIP_Label_f367428c-8df2-41b3-925f-2e32f93f53ed_SetDate">
    <vt:lpwstr>2022-09-15T20:28:32Z</vt:lpwstr>
  </property>
  <property fmtid="{D5CDD505-2E9C-101B-9397-08002B2CF9AE}" pid="5" name="MSIP_Label_f367428c-8df2-41b3-925f-2e32f93f53ed_Method">
    <vt:lpwstr>Standard</vt:lpwstr>
  </property>
  <property fmtid="{D5CDD505-2E9C-101B-9397-08002B2CF9AE}" pid="6" name="MSIP_Label_f367428c-8df2-41b3-925f-2e32f93f53ed_Name">
    <vt:lpwstr>f367428c-8df2-41b3-925f-2e32f93f53ed</vt:lpwstr>
  </property>
  <property fmtid="{D5CDD505-2E9C-101B-9397-08002B2CF9AE}" pid="7" name="MSIP_Label_f367428c-8df2-41b3-925f-2e32f93f53ed_SiteId">
    <vt:lpwstr>6c1ea1fd-d5ee-4dc8-bcfe-8877bd40388b</vt:lpwstr>
  </property>
  <property fmtid="{D5CDD505-2E9C-101B-9397-08002B2CF9AE}" pid="8" name="MSIP_Label_f367428c-8df2-41b3-925f-2e32f93f53ed_ActionId">
    <vt:lpwstr>bba7a698-195e-4ea3-9d63-81445ac5d915</vt:lpwstr>
  </property>
  <property fmtid="{D5CDD505-2E9C-101B-9397-08002B2CF9AE}" pid="9" name="MSIP_Label_f367428c-8df2-41b3-925f-2e32f93f53ed_ContentBits">
    <vt:lpwstr>0</vt:lpwstr>
  </property>
  <property fmtid="{D5CDD505-2E9C-101B-9397-08002B2CF9AE}" pid="10" name="MediaServiceImageTags">
    <vt:lpwstr/>
  </property>
</Properties>
</file>