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9" r:id="rId5"/>
    <p:sldId id="258" r:id="rId6"/>
    <p:sldId id="260" r:id="rId7"/>
    <p:sldId id="267" r:id="rId8"/>
    <p:sldId id="263" r:id="rId9"/>
    <p:sldId id="262" r:id="rId10"/>
    <p:sldId id="266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474" y="4201308"/>
            <a:ext cx="8825658" cy="3329581"/>
          </a:xfrm>
        </p:spPr>
        <p:txBody>
          <a:bodyPr/>
          <a:lstStyle/>
          <a:p>
            <a:pPr algn="ctr"/>
            <a:r>
              <a:rPr lang="en-US" sz="4400" b="1" dirty="0"/>
              <a:t>Detective  E. Ibarra </a:t>
            </a:r>
            <a:br>
              <a:rPr lang="en-US" sz="4400" b="1" dirty="0"/>
            </a:br>
            <a:r>
              <a:rPr lang="en-US" sz="4400" b="1" dirty="0"/>
              <a:t>Organized crime unit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474" y="2309664"/>
            <a:ext cx="8825658" cy="861420"/>
          </a:xfrm>
        </p:spPr>
        <p:txBody>
          <a:bodyPr/>
          <a:lstStyle/>
          <a:p>
            <a:pPr algn="ctr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222" y="274161"/>
            <a:ext cx="5977056" cy="47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189671"/>
            <a:ext cx="9404723" cy="1400530"/>
          </a:xfrm>
        </p:spPr>
        <p:txBody>
          <a:bodyPr/>
          <a:lstStyle/>
          <a:p>
            <a:pPr algn="ctr"/>
            <a:r>
              <a:rPr lang="en-US" sz="5400" b="1" dirty="0" smtClean="0"/>
              <a:t>Case Reference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953" y="1151044"/>
            <a:ext cx="8946541" cy="5262282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 smtClean="0"/>
              <a:t>Offender Mr. Chavez</a:t>
            </a:r>
          </a:p>
          <a:p>
            <a:r>
              <a:rPr lang="en-US" sz="3000" b="1" dirty="0" smtClean="0"/>
              <a:t>2018 City Light Poles’ Copper Stripped (over 30k </a:t>
            </a:r>
            <a:r>
              <a:rPr lang="en-US" sz="3000" b="1" dirty="0" err="1" smtClean="0"/>
              <a:t>lbs</a:t>
            </a:r>
            <a:r>
              <a:rPr lang="en-US" sz="3000" b="1" dirty="0" smtClean="0"/>
              <a:t>)</a:t>
            </a:r>
          </a:p>
          <a:p>
            <a:pPr lvl="1"/>
            <a:r>
              <a:rPr lang="en-US" sz="2600" b="1" dirty="0" err="1" smtClean="0"/>
              <a:t>Citelum</a:t>
            </a:r>
            <a:r>
              <a:rPr lang="en-US" sz="2600" b="1" dirty="0" smtClean="0"/>
              <a:t>, Sup. Sean Popp</a:t>
            </a:r>
          </a:p>
          <a:p>
            <a:r>
              <a:rPr lang="en-US" sz="2800" b="1" dirty="0" smtClean="0"/>
              <a:t>Dates, Times, 5704 </a:t>
            </a:r>
            <a:r>
              <a:rPr lang="en-US" sz="2800" b="1" dirty="0" err="1" smtClean="0"/>
              <a:t>L.ft</a:t>
            </a:r>
            <a:r>
              <a:rPr lang="en-US" sz="2800" b="1" dirty="0" smtClean="0"/>
              <a:t> of # 8 = 2,566.8 </a:t>
            </a:r>
            <a:r>
              <a:rPr lang="en-US" sz="2800" b="1" dirty="0" err="1" smtClean="0"/>
              <a:t>lbs</a:t>
            </a:r>
            <a:r>
              <a:rPr lang="en-US" sz="2800" b="1" dirty="0" smtClean="0"/>
              <a:t> were taken, the next day 2,560 </a:t>
            </a:r>
            <a:r>
              <a:rPr lang="en-US" sz="2800" b="1" dirty="0" err="1" smtClean="0"/>
              <a:t>lbs</a:t>
            </a:r>
            <a:r>
              <a:rPr lang="en-US" sz="2800" b="1" dirty="0" smtClean="0"/>
              <a:t> were sold.  Multiple entries.   Damage totals.  Owner markings</a:t>
            </a:r>
          </a:p>
          <a:p>
            <a:r>
              <a:rPr lang="en-US" sz="3000" b="1" dirty="0"/>
              <a:t>Regulation Licensing Dept. Metal Database</a:t>
            </a:r>
          </a:p>
          <a:p>
            <a:pPr lvl="1"/>
            <a:r>
              <a:rPr lang="en-US" sz="2600" b="1" dirty="0"/>
              <a:t>Records of Mr. Chavez’ </a:t>
            </a:r>
            <a:r>
              <a:rPr lang="en-US" sz="2600" b="1" dirty="0" smtClean="0"/>
              <a:t>Sales</a:t>
            </a:r>
            <a:endParaRPr lang="en-US" sz="2800" b="1" dirty="0" smtClean="0"/>
          </a:p>
          <a:p>
            <a:r>
              <a:rPr lang="en-US" sz="2800" b="1" dirty="0" smtClean="0"/>
              <a:t>Name, Pictures of silence plates, wire, condition, pattern, Vehicle descriptions.  </a:t>
            </a:r>
          </a:p>
          <a:p>
            <a:r>
              <a:rPr lang="en-US" sz="2800" b="1" dirty="0" smtClean="0"/>
              <a:t>Surveillance</a:t>
            </a:r>
          </a:p>
          <a:p>
            <a:r>
              <a:rPr lang="en-US" sz="2800" b="1" dirty="0" smtClean="0"/>
              <a:t>Probable Cause for Search Warrants</a:t>
            </a:r>
          </a:p>
          <a:p>
            <a:r>
              <a:rPr lang="en-US" sz="2800" b="1" dirty="0" smtClean="0"/>
              <a:t>Arrest Warrants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3000" b="1" dirty="0" smtClean="0"/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597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b="1" dirty="0" smtClean="0"/>
              <a:t>Need Your Assistance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351460"/>
            <a:ext cx="8946541" cy="5074392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 smtClean="0"/>
              <a:t>Report</a:t>
            </a:r>
          </a:p>
          <a:p>
            <a:r>
              <a:rPr lang="en-US" sz="2200" b="1" dirty="0" smtClean="0"/>
              <a:t>Good Witness</a:t>
            </a:r>
          </a:p>
          <a:p>
            <a:r>
              <a:rPr lang="en-US" sz="2200" b="1" dirty="0" smtClean="0"/>
              <a:t>Have Evidence Ready</a:t>
            </a:r>
          </a:p>
          <a:p>
            <a:pPr lvl="1"/>
            <a:r>
              <a:rPr lang="en-US" sz="2200" b="1" dirty="0" smtClean="0"/>
              <a:t>Help gather as much as possible</a:t>
            </a:r>
          </a:p>
          <a:p>
            <a:pPr lvl="1"/>
            <a:r>
              <a:rPr lang="en-US" sz="2200" b="1" dirty="0" smtClean="0"/>
              <a:t>Video in readable format</a:t>
            </a:r>
          </a:p>
          <a:p>
            <a:pPr lvl="1"/>
            <a:r>
              <a:rPr lang="en-US" sz="2200" b="1" dirty="0" smtClean="0"/>
              <a:t>Documents</a:t>
            </a:r>
          </a:p>
          <a:p>
            <a:r>
              <a:rPr lang="en-US" sz="2200" b="1" dirty="0" smtClean="0"/>
              <a:t>Be Available to Answer Additional Questions</a:t>
            </a:r>
          </a:p>
          <a:p>
            <a:r>
              <a:rPr lang="en-US" sz="2200" b="1" dirty="0" smtClean="0"/>
              <a:t>Direct Contact Information/phone numbers</a:t>
            </a:r>
          </a:p>
          <a:p>
            <a:pPr lvl="1"/>
            <a:r>
              <a:rPr lang="en-US" sz="2200" b="1" dirty="0" smtClean="0"/>
              <a:t>For follow up</a:t>
            </a:r>
          </a:p>
          <a:p>
            <a:pPr lvl="1"/>
            <a:r>
              <a:rPr lang="en-US" sz="2200" b="1" dirty="0" smtClean="0"/>
              <a:t>For District Attorney (DA will </a:t>
            </a:r>
            <a:r>
              <a:rPr lang="en-US" sz="2200" b="1" smtClean="0"/>
              <a:t>call once)</a:t>
            </a:r>
            <a:endParaRPr lang="en-US" sz="2200" b="1" dirty="0" smtClean="0"/>
          </a:p>
          <a:p>
            <a:r>
              <a:rPr lang="en-US" sz="2200" b="1" dirty="0" smtClean="0"/>
              <a:t>Share Information CICA (Construction Industry Crime Alliance)</a:t>
            </a:r>
          </a:p>
          <a:p>
            <a:r>
              <a:rPr lang="en-US" sz="2200" b="1" dirty="0" smtClean="0"/>
              <a:t>Show up to Court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" y="0"/>
            <a:ext cx="1109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Disclaimer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8715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Personal training and experience</a:t>
            </a:r>
          </a:p>
          <a:p>
            <a:r>
              <a:rPr lang="en-US" sz="3000" b="1" dirty="0"/>
              <a:t>Cases pertaining to OCU </a:t>
            </a:r>
            <a:r>
              <a:rPr lang="en-US" sz="3000" b="1" dirty="0" smtClean="0"/>
              <a:t>investigations</a:t>
            </a:r>
          </a:p>
          <a:p>
            <a:r>
              <a:rPr lang="en-US" sz="3000" b="1" dirty="0" smtClean="0"/>
              <a:t>Personal experience with victims/reporting parties</a:t>
            </a:r>
          </a:p>
          <a:p>
            <a:r>
              <a:rPr lang="en-US" sz="3000" b="1" dirty="0" smtClean="0"/>
              <a:t>Personal experience with the District Attorney’s Office</a:t>
            </a:r>
          </a:p>
          <a:p>
            <a:r>
              <a:rPr lang="en-US" sz="3000" b="1" dirty="0" smtClean="0"/>
              <a:t>Contact with Offenders</a:t>
            </a:r>
          </a:p>
          <a:p>
            <a:r>
              <a:rPr lang="en-US" sz="3000" b="1" dirty="0" smtClean="0"/>
              <a:t>(not PP expert, I created this presentation)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60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600" b="1" dirty="0" smtClean="0"/>
              <a:t>Case Assigned for Investigation</a:t>
            </a:r>
            <a:endParaRPr lang="en-US" sz="4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81968"/>
            <a:ext cx="8946541" cy="4841658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Crime Occurs </a:t>
            </a:r>
          </a:p>
          <a:p>
            <a:r>
              <a:rPr lang="en-US" sz="3000" b="1" dirty="0" smtClean="0"/>
              <a:t>Report to Police</a:t>
            </a:r>
          </a:p>
          <a:p>
            <a:pPr marL="0" indent="0">
              <a:buNone/>
            </a:pPr>
            <a:r>
              <a:rPr lang="en-US" sz="3000" b="1" dirty="0" smtClean="0"/>
              <a:t>       1</a:t>
            </a:r>
            <a:r>
              <a:rPr lang="en-US" sz="3000" b="1" dirty="0"/>
              <a:t>. Calls for </a:t>
            </a:r>
            <a:r>
              <a:rPr lang="en-US" sz="3000" b="1" dirty="0" smtClean="0"/>
              <a:t>Service (911 or 242 COPS)</a:t>
            </a:r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	</a:t>
            </a:r>
            <a:r>
              <a:rPr lang="en-US" sz="3000" b="1" dirty="0" smtClean="0"/>
              <a:t>  2</a:t>
            </a:r>
            <a:r>
              <a:rPr lang="en-US" sz="3000" b="1" dirty="0"/>
              <a:t>. Online/Telephone Reporting </a:t>
            </a:r>
            <a:r>
              <a:rPr lang="en-US" sz="3000" b="1" dirty="0" smtClean="0"/>
              <a:t>Unit</a:t>
            </a:r>
          </a:p>
          <a:p>
            <a:r>
              <a:rPr lang="en-US" sz="3000" b="1" dirty="0" smtClean="0"/>
              <a:t>Officer responds, report</a:t>
            </a:r>
          </a:p>
          <a:p>
            <a:r>
              <a:rPr lang="en-US" sz="3000" b="1" dirty="0" smtClean="0"/>
              <a:t>Case Number Generated </a:t>
            </a:r>
          </a:p>
          <a:p>
            <a:pPr lvl="1"/>
            <a:r>
              <a:rPr lang="en-US" sz="2800" b="1" dirty="0" smtClean="0"/>
              <a:t>Online Temporary Number </a:t>
            </a:r>
          </a:p>
          <a:p>
            <a:r>
              <a:rPr lang="en-US" sz="3000" b="1" dirty="0" smtClean="0"/>
              <a:t>Case forwarded to the OCU</a:t>
            </a:r>
            <a:r>
              <a:rPr lang="en-US" sz="3000" b="1" dirty="0"/>
              <a:t>	</a:t>
            </a:r>
            <a:endParaRPr lang="en-US" sz="3000" b="1" dirty="0" smtClean="0"/>
          </a:p>
          <a:p>
            <a:r>
              <a:rPr lang="en-US" sz="3000" b="1" dirty="0" smtClean="0"/>
              <a:t>Case Assigned to Detective for Follow up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74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Investigation Goal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30178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Ultimate Resolution - </a:t>
            </a:r>
            <a:r>
              <a:rPr lang="en-US" sz="4000" b="1" dirty="0" smtClean="0"/>
              <a:t>Arrest</a:t>
            </a:r>
          </a:p>
          <a:p>
            <a:r>
              <a:rPr lang="en-US" sz="3400" b="1" dirty="0" smtClean="0"/>
              <a:t>Get the Case to District Attorney </a:t>
            </a:r>
            <a:endParaRPr lang="en-US" sz="3400" b="1" dirty="0"/>
          </a:p>
          <a:p>
            <a:r>
              <a:rPr lang="en-US" sz="3400" b="1" dirty="0" smtClean="0"/>
              <a:t>Prosecution of the Offender</a:t>
            </a:r>
          </a:p>
          <a:p>
            <a:r>
              <a:rPr lang="en-US" sz="3400" b="1" dirty="0" smtClean="0"/>
              <a:t>Stop Criminal Activity</a:t>
            </a:r>
          </a:p>
          <a:p>
            <a:r>
              <a:rPr lang="en-US" sz="3400" b="1" dirty="0" smtClean="0"/>
              <a:t>Recover Losses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38819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Transparency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15045"/>
            <a:ext cx="8946541" cy="5048593"/>
          </a:xfrm>
        </p:spPr>
        <p:txBody>
          <a:bodyPr>
            <a:normAutofit fontScale="62500" lnSpcReduction="20000"/>
          </a:bodyPr>
          <a:lstStyle/>
          <a:p>
            <a:r>
              <a:rPr lang="en-US" sz="4800" b="1" dirty="0" smtClean="0"/>
              <a:t>Case Load</a:t>
            </a:r>
          </a:p>
          <a:p>
            <a:r>
              <a:rPr lang="en-US" sz="4800" b="1" dirty="0" smtClean="0"/>
              <a:t>Detective Availability (2)</a:t>
            </a:r>
          </a:p>
          <a:p>
            <a:r>
              <a:rPr lang="en-US" sz="4800" b="1" dirty="0"/>
              <a:t>Case </a:t>
            </a:r>
            <a:r>
              <a:rPr lang="en-US" sz="4800" b="1" dirty="0" smtClean="0"/>
              <a:t>Priority </a:t>
            </a:r>
          </a:p>
          <a:p>
            <a:r>
              <a:rPr lang="en-US" sz="4800" b="1" dirty="0" smtClean="0"/>
              <a:t>Solvability</a:t>
            </a:r>
          </a:p>
          <a:p>
            <a:pPr lvl="1"/>
            <a:r>
              <a:rPr lang="en-US" sz="4800" b="1" dirty="0" smtClean="0"/>
              <a:t>Workable Leads, Supporting evidence</a:t>
            </a:r>
          </a:p>
          <a:p>
            <a:r>
              <a:rPr lang="en-US" sz="4800" b="1" dirty="0" smtClean="0"/>
              <a:t>Arrest Warrant Approval </a:t>
            </a:r>
          </a:p>
          <a:p>
            <a:r>
              <a:rPr lang="en-US" sz="4800" b="1" dirty="0" smtClean="0"/>
              <a:t>Case Submitted to DA’s Intake</a:t>
            </a:r>
          </a:p>
          <a:p>
            <a:r>
              <a:rPr lang="en-US" sz="4800" b="1" dirty="0" smtClean="0"/>
              <a:t>Case priority for DA’s Office (violent)</a:t>
            </a:r>
          </a:p>
          <a:p>
            <a:r>
              <a:rPr lang="en-US" sz="4800" b="1" dirty="0" smtClean="0"/>
              <a:t>Will the case be Reviewed, When</a:t>
            </a:r>
          </a:p>
          <a:p>
            <a:r>
              <a:rPr lang="en-US" sz="4800" b="1" dirty="0" smtClean="0"/>
              <a:t>Conviction Probability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200" b="1" dirty="0" smtClean="0"/>
              <a:t>Investigation</a:t>
            </a:r>
            <a:endParaRPr lang="en-US" sz="5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71005"/>
            <a:ext cx="8946541" cy="4195481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Elements for a Criminal Charges</a:t>
            </a:r>
          </a:p>
          <a:p>
            <a:pPr lvl="1"/>
            <a:r>
              <a:rPr lang="en-US" sz="3000" b="1" dirty="0" smtClean="0"/>
              <a:t>Offender(s) Identity</a:t>
            </a:r>
          </a:p>
          <a:p>
            <a:pPr lvl="2"/>
            <a:r>
              <a:rPr lang="en-US" sz="3000" b="1" dirty="0" smtClean="0"/>
              <a:t>Positively Identifiable for Court Purposes</a:t>
            </a:r>
          </a:p>
          <a:p>
            <a:pPr lvl="1"/>
            <a:r>
              <a:rPr lang="en-US" sz="3000" b="1" dirty="0" smtClean="0"/>
              <a:t>Evidence of the crime</a:t>
            </a:r>
          </a:p>
          <a:p>
            <a:pPr lvl="2"/>
            <a:r>
              <a:rPr lang="en-US" sz="3000" b="1" dirty="0" smtClean="0"/>
              <a:t>Video </a:t>
            </a:r>
          </a:p>
          <a:p>
            <a:pPr lvl="2"/>
            <a:r>
              <a:rPr lang="en-US" sz="3000" b="1" dirty="0" smtClean="0"/>
              <a:t>Documentation </a:t>
            </a:r>
          </a:p>
          <a:p>
            <a:pPr lvl="2"/>
            <a:r>
              <a:rPr lang="en-US" sz="3000" b="1" dirty="0" smtClean="0"/>
              <a:t>Victim/Witness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5017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0" y="199634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b="1" dirty="0"/>
              <a:t>Key Documentation</a:t>
            </a:r>
            <a:br>
              <a:rPr lang="en-US" sz="5000" b="1" dirty="0"/>
            </a:br>
            <a:r>
              <a:rPr lang="en-US" sz="5000" b="1" dirty="0"/>
              <a:t>for Successful Prosecution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133" y="2417191"/>
            <a:ext cx="4396339" cy="4195763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Clear video</a:t>
            </a:r>
          </a:p>
          <a:p>
            <a:pPr lvl="1"/>
            <a:r>
              <a:rPr lang="en-US" sz="2800" b="1" dirty="0" smtClean="0"/>
              <a:t>What ever exists</a:t>
            </a:r>
            <a:endParaRPr lang="en-US" sz="2800" b="1" dirty="0"/>
          </a:p>
          <a:p>
            <a:r>
              <a:rPr lang="en-US" sz="3000" b="1" dirty="0"/>
              <a:t>What was taken</a:t>
            </a:r>
          </a:p>
          <a:p>
            <a:r>
              <a:rPr lang="en-US" sz="3000" b="1" dirty="0"/>
              <a:t>Type of Wire</a:t>
            </a:r>
          </a:p>
          <a:p>
            <a:r>
              <a:rPr lang="en-US" sz="3000" b="1" dirty="0"/>
              <a:t>Linear feet</a:t>
            </a:r>
          </a:p>
          <a:p>
            <a:r>
              <a:rPr lang="en-US" sz="3000" b="1" dirty="0" smtClean="0"/>
              <a:t>Weight</a:t>
            </a:r>
          </a:p>
          <a:p>
            <a:r>
              <a:rPr lang="en-US" sz="3000" b="1" dirty="0" smtClean="0"/>
              <a:t>Damage Totals</a:t>
            </a:r>
            <a:endParaRPr lang="en-US" sz="3000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412709"/>
            <a:ext cx="6232707" cy="4200245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Serial Numbers/Owner markings</a:t>
            </a:r>
          </a:p>
          <a:p>
            <a:r>
              <a:rPr lang="en-US" sz="3000" b="1" dirty="0" smtClean="0"/>
              <a:t>Time Line</a:t>
            </a:r>
          </a:p>
          <a:p>
            <a:pPr lvl="1"/>
            <a:r>
              <a:rPr lang="en-US" sz="2800" b="1" dirty="0" smtClean="0"/>
              <a:t>Accurate Dates and Times</a:t>
            </a:r>
          </a:p>
          <a:p>
            <a:r>
              <a:rPr lang="en-US" sz="3000" b="1" dirty="0" smtClean="0"/>
              <a:t>Locations</a:t>
            </a:r>
          </a:p>
          <a:p>
            <a:r>
              <a:rPr lang="en-US" sz="3000" b="1" dirty="0" smtClean="0"/>
              <a:t>Reliable Witness</a:t>
            </a:r>
          </a:p>
          <a:p>
            <a:r>
              <a:rPr lang="en-US" sz="3000" b="1" dirty="0" smtClean="0"/>
              <a:t>Report All Incidents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2025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Recycling Yard Mandates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Regulation Licensing Department</a:t>
            </a:r>
          </a:p>
          <a:p>
            <a:pPr lvl="1"/>
            <a:r>
              <a:rPr lang="en-US" sz="3000" b="1" dirty="0" smtClean="0">
                <a:solidFill>
                  <a:srgbClr val="FFC000"/>
                </a:solidFill>
              </a:rPr>
              <a:t>Take a picture of the driver’s license</a:t>
            </a:r>
          </a:p>
          <a:p>
            <a:pPr lvl="1"/>
            <a:r>
              <a:rPr lang="en-US" sz="3000" b="1" dirty="0" smtClean="0">
                <a:solidFill>
                  <a:srgbClr val="FFC000"/>
                </a:solidFill>
              </a:rPr>
              <a:t>Take a picture of the silence plate</a:t>
            </a:r>
          </a:p>
          <a:p>
            <a:r>
              <a:rPr lang="en-US" sz="3200" b="1" dirty="0" smtClean="0"/>
              <a:t>Not Mandated, but some take a picture of the seller</a:t>
            </a:r>
          </a:p>
          <a:p>
            <a:r>
              <a:rPr lang="en-US" sz="3200" b="1" dirty="0" smtClean="0"/>
              <a:t>Not Mandated, Condition of the Wire (New, Clean)</a:t>
            </a:r>
          </a:p>
          <a:p>
            <a:r>
              <a:rPr lang="en-US" sz="3200" b="1" dirty="0" smtClean="0"/>
              <a:t>Banned Items </a:t>
            </a:r>
          </a:p>
          <a:p>
            <a:r>
              <a:rPr lang="en-US" sz="3200" b="1" dirty="0" smtClean="0"/>
              <a:t>Bad Actors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1304</TotalTime>
  <Words>409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Detective  E. Ibarra  Organized crime unit  </vt:lpstr>
      <vt:lpstr>Disclaimer</vt:lpstr>
      <vt:lpstr>Case Assigned for Investigation</vt:lpstr>
      <vt:lpstr>Investigation Goal</vt:lpstr>
      <vt:lpstr>Transparency </vt:lpstr>
      <vt:lpstr>Investigation</vt:lpstr>
      <vt:lpstr>PowerPoint Presentation</vt:lpstr>
      <vt:lpstr>Key Documentation for Successful Prosecution</vt:lpstr>
      <vt:lpstr>Recycling Yard Mandates</vt:lpstr>
      <vt:lpstr>Case Reference</vt:lpstr>
      <vt:lpstr>Need Your Assistance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Review</dc:title>
  <dc:creator>Ibarra, Eduardo</dc:creator>
  <cp:lastModifiedBy>Ibarra, Eduardo</cp:lastModifiedBy>
  <cp:revision>41</cp:revision>
  <dcterms:created xsi:type="dcterms:W3CDTF">2022-08-04T20:25:14Z</dcterms:created>
  <dcterms:modified xsi:type="dcterms:W3CDTF">2022-09-21T13:08:35Z</dcterms:modified>
</cp:coreProperties>
</file>