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263" r:id="rId5"/>
    <p:sldId id="353" r:id="rId6"/>
    <p:sldId id="258" r:id="rId7"/>
    <p:sldId id="293" r:id="rId8"/>
    <p:sldId id="318" r:id="rId9"/>
    <p:sldId id="319" r:id="rId10"/>
    <p:sldId id="320" r:id="rId11"/>
    <p:sldId id="352" r:id="rId12"/>
    <p:sldId id="344" r:id="rId13"/>
    <p:sldId id="343" r:id="rId14"/>
    <p:sldId id="321" r:id="rId15"/>
    <p:sldId id="322" r:id="rId16"/>
    <p:sldId id="323" r:id="rId17"/>
    <p:sldId id="324" r:id="rId18"/>
    <p:sldId id="325" r:id="rId19"/>
    <p:sldId id="341" r:id="rId20"/>
    <p:sldId id="345" r:id="rId21"/>
    <p:sldId id="326" r:id="rId22"/>
    <p:sldId id="348" r:id="rId23"/>
    <p:sldId id="327" r:id="rId24"/>
    <p:sldId id="328" r:id="rId25"/>
    <p:sldId id="340" r:id="rId26"/>
    <p:sldId id="342" r:id="rId27"/>
    <p:sldId id="329" r:id="rId28"/>
    <p:sldId id="330" r:id="rId29"/>
    <p:sldId id="332" r:id="rId30"/>
    <p:sldId id="346" r:id="rId31"/>
    <p:sldId id="347" r:id="rId32"/>
    <p:sldId id="349" r:id="rId33"/>
    <p:sldId id="350" r:id="rId34"/>
    <p:sldId id="351" r:id="rId35"/>
    <p:sldId id="331" r:id="rId36"/>
    <p:sldId id="333" r:id="rId37"/>
    <p:sldId id="334" r:id="rId38"/>
    <p:sldId id="335" r:id="rId39"/>
    <p:sldId id="336" r:id="rId40"/>
    <p:sldId id="337" r:id="rId41"/>
    <p:sldId id="339" r:id="rId42"/>
    <p:sldId id="271" r:id="rId43"/>
    <p:sldId id="355" r:id="rId44"/>
    <p:sldId id="356" r:id="rId45"/>
    <p:sldId id="359" r:id="rId46"/>
    <p:sldId id="360" r:id="rId47"/>
    <p:sldId id="361" r:id="rId48"/>
    <p:sldId id="268"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2C3"/>
    <a:srgbClr val="1738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60"/>
  </p:normalViewPr>
  <p:slideViewPr>
    <p:cSldViewPr>
      <p:cViewPr varScale="1">
        <p:scale>
          <a:sx n="106" d="100"/>
          <a:sy n="106" d="100"/>
        </p:scale>
        <p:origin x="168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B53635F-7A67-4CBE-8D61-D4640491CA2A}" type="datetimeFigureOut">
              <a:rPr lang="en-US" smtClean="0"/>
              <a:pPr/>
              <a:t>9/20/2022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308BFB7-A97A-457D-BC0C-9E3C535FBB55}" type="slidenum">
              <a:rPr lang="en-US" smtClean="0"/>
              <a:pPr/>
              <a:t>‹#›</a:t>
            </a:fld>
            <a:endParaRPr lang="en-US" dirty="0"/>
          </a:p>
        </p:txBody>
      </p:sp>
    </p:spTree>
    <p:extLst>
      <p:ext uri="{BB962C8B-B14F-4D97-AF65-F5344CB8AC3E}">
        <p14:creationId xmlns:p14="http://schemas.microsoft.com/office/powerpoint/2010/main" val="3726966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7CA0D-EA1C-4E51-9E63-536FA3BFC7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2920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13</a:t>
            </a:fld>
            <a:endParaRPr lang="en-US" dirty="0"/>
          </a:p>
        </p:txBody>
      </p:sp>
    </p:spTree>
    <p:extLst>
      <p:ext uri="{BB962C8B-B14F-4D97-AF65-F5344CB8AC3E}">
        <p14:creationId xmlns:p14="http://schemas.microsoft.com/office/powerpoint/2010/main" val="1646807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14</a:t>
            </a:fld>
            <a:endParaRPr lang="en-US" dirty="0"/>
          </a:p>
        </p:txBody>
      </p:sp>
    </p:spTree>
    <p:extLst>
      <p:ext uri="{BB962C8B-B14F-4D97-AF65-F5344CB8AC3E}">
        <p14:creationId xmlns:p14="http://schemas.microsoft.com/office/powerpoint/2010/main" val="2001556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15</a:t>
            </a:fld>
            <a:endParaRPr lang="en-US" dirty="0"/>
          </a:p>
        </p:txBody>
      </p:sp>
    </p:spTree>
    <p:extLst>
      <p:ext uri="{BB962C8B-B14F-4D97-AF65-F5344CB8AC3E}">
        <p14:creationId xmlns:p14="http://schemas.microsoft.com/office/powerpoint/2010/main" val="1849779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16</a:t>
            </a:fld>
            <a:endParaRPr lang="en-US" dirty="0"/>
          </a:p>
        </p:txBody>
      </p:sp>
    </p:spTree>
    <p:extLst>
      <p:ext uri="{BB962C8B-B14F-4D97-AF65-F5344CB8AC3E}">
        <p14:creationId xmlns:p14="http://schemas.microsoft.com/office/powerpoint/2010/main" val="1905738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17</a:t>
            </a:fld>
            <a:endParaRPr lang="en-US" dirty="0"/>
          </a:p>
        </p:txBody>
      </p:sp>
    </p:spTree>
    <p:extLst>
      <p:ext uri="{BB962C8B-B14F-4D97-AF65-F5344CB8AC3E}">
        <p14:creationId xmlns:p14="http://schemas.microsoft.com/office/powerpoint/2010/main" val="2914940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18</a:t>
            </a:fld>
            <a:endParaRPr lang="en-US" dirty="0"/>
          </a:p>
        </p:txBody>
      </p:sp>
    </p:spTree>
    <p:extLst>
      <p:ext uri="{BB962C8B-B14F-4D97-AF65-F5344CB8AC3E}">
        <p14:creationId xmlns:p14="http://schemas.microsoft.com/office/powerpoint/2010/main" val="2812331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19</a:t>
            </a:fld>
            <a:endParaRPr lang="en-US" dirty="0"/>
          </a:p>
        </p:txBody>
      </p:sp>
    </p:spTree>
    <p:extLst>
      <p:ext uri="{BB962C8B-B14F-4D97-AF65-F5344CB8AC3E}">
        <p14:creationId xmlns:p14="http://schemas.microsoft.com/office/powerpoint/2010/main" val="2928194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20</a:t>
            </a:fld>
            <a:endParaRPr lang="en-US" dirty="0"/>
          </a:p>
        </p:txBody>
      </p:sp>
    </p:spTree>
    <p:extLst>
      <p:ext uri="{BB962C8B-B14F-4D97-AF65-F5344CB8AC3E}">
        <p14:creationId xmlns:p14="http://schemas.microsoft.com/office/powerpoint/2010/main" val="904447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21</a:t>
            </a:fld>
            <a:endParaRPr lang="en-US" dirty="0"/>
          </a:p>
        </p:txBody>
      </p:sp>
    </p:spTree>
    <p:extLst>
      <p:ext uri="{BB962C8B-B14F-4D97-AF65-F5344CB8AC3E}">
        <p14:creationId xmlns:p14="http://schemas.microsoft.com/office/powerpoint/2010/main" val="3760735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22</a:t>
            </a:fld>
            <a:endParaRPr lang="en-US" dirty="0"/>
          </a:p>
        </p:txBody>
      </p:sp>
    </p:spTree>
    <p:extLst>
      <p:ext uri="{BB962C8B-B14F-4D97-AF65-F5344CB8AC3E}">
        <p14:creationId xmlns:p14="http://schemas.microsoft.com/office/powerpoint/2010/main" val="25102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5</a:t>
            </a:fld>
            <a:endParaRPr lang="en-US" dirty="0"/>
          </a:p>
        </p:txBody>
      </p:sp>
    </p:spTree>
    <p:extLst>
      <p:ext uri="{BB962C8B-B14F-4D97-AF65-F5344CB8AC3E}">
        <p14:creationId xmlns:p14="http://schemas.microsoft.com/office/powerpoint/2010/main" val="2748953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23</a:t>
            </a:fld>
            <a:endParaRPr lang="en-US" dirty="0"/>
          </a:p>
        </p:txBody>
      </p:sp>
    </p:spTree>
    <p:extLst>
      <p:ext uri="{BB962C8B-B14F-4D97-AF65-F5344CB8AC3E}">
        <p14:creationId xmlns:p14="http://schemas.microsoft.com/office/powerpoint/2010/main" val="2190362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24</a:t>
            </a:fld>
            <a:endParaRPr lang="en-US" dirty="0"/>
          </a:p>
        </p:txBody>
      </p:sp>
    </p:spTree>
    <p:extLst>
      <p:ext uri="{BB962C8B-B14F-4D97-AF65-F5344CB8AC3E}">
        <p14:creationId xmlns:p14="http://schemas.microsoft.com/office/powerpoint/2010/main" val="3514279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25</a:t>
            </a:fld>
            <a:endParaRPr lang="en-US" dirty="0"/>
          </a:p>
        </p:txBody>
      </p:sp>
    </p:spTree>
    <p:extLst>
      <p:ext uri="{BB962C8B-B14F-4D97-AF65-F5344CB8AC3E}">
        <p14:creationId xmlns:p14="http://schemas.microsoft.com/office/powerpoint/2010/main" val="996401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26</a:t>
            </a:fld>
            <a:endParaRPr lang="en-US" dirty="0"/>
          </a:p>
        </p:txBody>
      </p:sp>
    </p:spTree>
    <p:extLst>
      <p:ext uri="{BB962C8B-B14F-4D97-AF65-F5344CB8AC3E}">
        <p14:creationId xmlns:p14="http://schemas.microsoft.com/office/powerpoint/2010/main" val="2429270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27</a:t>
            </a:fld>
            <a:endParaRPr lang="en-US" dirty="0"/>
          </a:p>
        </p:txBody>
      </p:sp>
    </p:spTree>
    <p:extLst>
      <p:ext uri="{BB962C8B-B14F-4D97-AF65-F5344CB8AC3E}">
        <p14:creationId xmlns:p14="http://schemas.microsoft.com/office/powerpoint/2010/main" val="3137306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28</a:t>
            </a:fld>
            <a:endParaRPr lang="en-US" dirty="0"/>
          </a:p>
        </p:txBody>
      </p:sp>
    </p:spTree>
    <p:extLst>
      <p:ext uri="{BB962C8B-B14F-4D97-AF65-F5344CB8AC3E}">
        <p14:creationId xmlns:p14="http://schemas.microsoft.com/office/powerpoint/2010/main" val="860933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29</a:t>
            </a:fld>
            <a:endParaRPr lang="en-US" dirty="0"/>
          </a:p>
        </p:txBody>
      </p:sp>
    </p:spTree>
    <p:extLst>
      <p:ext uri="{BB962C8B-B14F-4D97-AF65-F5344CB8AC3E}">
        <p14:creationId xmlns:p14="http://schemas.microsoft.com/office/powerpoint/2010/main" val="1984739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30</a:t>
            </a:fld>
            <a:endParaRPr lang="en-US" dirty="0"/>
          </a:p>
        </p:txBody>
      </p:sp>
    </p:spTree>
    <p:extLst>
      <p:ext uri="{BB962C8B-B14F-4D97-AF65-F5344CB8AC3E}">
        <p14:creationId xmlns:p14="http://schemas.microsoft.com/office/powerpoint/2010/main" val="948790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31</a:t>
            </a:fld>
            <a:endParaRPr lang="en-US" dirty="0"/>
          </a:p>
        </p:txBody>
      </p:sp>
    </p:spTree>
    <p:extLst>
      <p:ext uri="{BB962C8B-B14F-4D97-AF65-F5344CB8AC3E}">
        <p14:creationId xmlns:p14="http://schemas.microsoft.com/office/powerpoint/2010/main" val="20640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32</a:t>
            </a:fld>
            <a:endParaRPr lang="en-US" dirty="0"/>
          </a:p>
        </p:txBody>
      </p:sp>
    </p:spTree>
    <p:extLst>
      <p:ext uri="{BB962C8B-B14F-4D97-AF65-F5344CB8AC3E}">
        <p14:creationId xmlns:p14="http://schemas.microsoft.com/office/powerpoint/2010/main" val="137583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6</a:t>
            </a:fld>
            <a:endParaRPr lang="en-US" dirty="0"/>
          </a:p>
        </p:txBody>
      </p:sp>
    </p:spTree>
    <p:extLst>
      <p:ext uri="{BB962C8B-B14F-4D97-AF65-F5344CB8AC3E}">
        <p14:creationId xmlns:p14="http://schemas.microsoft.com/office/powerpoint/2010/main" val="2885169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33</a:t>
            </a:fld>
            <a:endParaRPr lang="en-US" dirty="0"/>
          </a:p>
        </p:txBody>
      </p:sp>
    </p:spTree>
    <p:extLst>
      <p:ext uri="{BB962C8B-B14F-4D97-AF65-F5344CB8AC3E}">
        <p14:creationId xmlns:p14="http://schemas.microsoft.com/office/powerpoint/2010/main" val="2474677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34</a:t>
            </a:fld>
            <a:endParaRPr lang="en-US" dirty="0"/>
          </a:p>
        </p:txBody>
      </p:sp>
    </p:spTree>
    <p:extLst>
      <p:ext uri="{BB962C8B-B14F-4D97-AF65-F5344CB8AC3E}">
        <p14:creationId xmlns:p14="http://schemas.microsoft.com/office/powerpoint/2010/main" val="3465524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35</a:t>
            </a:fld>
            <a:endParaRPr lang="en-US" dirty="0"/>
          </a:p>
        </p:txBody>
      </p:sp>
    </p:spTree>
    <p:extLst>
      <p:ext uri="{BB962C8B-B14F-4D97-AF65-F5344CB8AC3E}">
        <p14:creationId xmlns:p14="http://schemas.microsoft.com/office/powerpoint/2010/main" val="1749981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36</a:t>
            </a:fld>
            <a:endParaRPr lang="en-US" dirty="0"/>
          </a:p>
        </p:txBody>
      </p:sp>
    </p:spTree>
    <p:extLst>
      <p:ext uri="{BB962C8B-B14F-4D97-AF65-F5344CB8AC3E}">
        <p14:creationId xmlns:p14="http://schemas.microsoft.com/office/powerpoint/2010/main" val="2841489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37</a:t>
            </a:fld>
            <a:endParaRPr lang="en-US" dirty="0"/>
          </a:p>
        </p:txBody>
      </p:sp>
    </p:spTree>
    <p:extLst>
      <p:ext uri="{BB962C8B-B14F-4D97-AF65-F5344CB8AC3E}">
        <p14:creationId xmlns:p14="http://schemas.microsoft.com/office/powerpoint/2010/main" val="2403166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38</a:t>
            </a:fld>
            <a:endParaRPr lang="en-US" dirty="0"/>
          </a:p>
        </p:txBody>
      </p:sp>
    </p:spTree>
    <p:extLst>
      <p:ext uri="{BB962C8B-B14F-4D97-AF65-F5344CB8AC3E}">
        <p14:creationId xmlns:p14="http://schemas.microsoft.com/office/powerpoint/2010/main" val="3820203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7</a:t>
            </a:fld>
            <a:endParaRPr lang="en-US" dirty="0"/>
          </a:p>
        </p:txBody>
      </p:sp>
    </p:spTree>
    <p:extLst>
      <p:ext uri="{BB962C8B-B14F-4D97-AF65-F5344CB8AC3E}">
        <p14:creationId xmlns:p14="http://schemas.microsoft.com/office/powerpoint/2010/main" val="239707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8</a:t>
            </a:fld>
            <a:endParaRPr lang="en-US" dirty="0"/>
          </a:p>
        </p:txBody>
      </p:sp>
    </p:spTree>
    <p:extLst>
      <p:ext uri="{BB962C8B-B14F-4D97-AF65-F5344CB8AC3E}">
        <p14:creationId xmlns:p14="http://schemas.microsoft.com/office/powerpoint/2010/main" val="1079687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9</a:t>
            </a:fld>
            <a:endParaRPr lang="en-US" dirty="0"/>
          </a:p>
        </p:txBody>
      </p:sp>
    </p:spTree>
    <p:extLst>
      <p:ext uri="{BB962C8B-B14F-4D97-AF65-F5344CB8AC3E}">
        <p14:creationId xmlns:p14="http://schemas.microsoft.com/office/powerpoint/2010/main" val="2290239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10</a:t>
            </a:fld>
            <a:endParaRPr lang="en-US" dirty="0"/>
          </a:p>
        </p:txBody>
      </p:sp>
    </p:spTree>
    <p:extLst>
      <p:ext uri="{BB962C8B-B14F-4D97-AF65-F5344CB8AC3E}">
        <p14:creationId xmlns:p14="http://schemas.microsoft.com/office/powerpoint/2010/main" val="565352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11</a:t>
            </a:fld>
            <a:endParaRPr lang="en-US" dirty="0"/>
          </a:p>
        </p:txBody>
      </p:sp>
    </p:spTree>
    <p:extLst>
      <p:ext uri="{BB962C8B-B14F-4D97-AF65-F5344CB8AC3E}">
        <p14:creationId xmlns:p14="http://schemas.microsoft.com/office/powerpoint/2010/main" val="139839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3308BFB7-A97A-457D-BC0C-9E3C535FBB55}" type="slidenum">
              <a:rPr lang="en-US" smtClean="0"/>
              <a:pPr/>
              <a:t>12</a:t>
            </a:fld>
            <a:endParaRPr lang="en-US" dirty="0"/>
          </a:p>
        </p:txBody>
      </p:sp>
    </p:spTree>
    <p:extLst>
      <p:ext uri="{BB962C8B-B14F-4D97-AF65-F5344CB8AC3E}">
        <p14:creationId xmlns:p14="http://schemas.microsoft.com/office/powerpoint/2010/main" val="2093338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148" y="-5863"/>
            <a:ext cx="9161917" cy="6877783"/>
          </a:xfrm>
          <a:prstGeom prst="rect">
            <a:avLst/>
          </a:prstGeom>
        </p:spPr>
      </p:pic>
      <p:sp>
        <p:nvSpPr>
          <p:cNvPr id="2" name="Title 1"/>
          <p:cNvSpPr>
            <a:spLocks noGrp="1"/>
          </p:cNvSpPr>
          <p:nvPr>
            <p:ph type="ctrTitle"/>
          </p:nvPr>
        </p:nvSpPr>
        <p:spPr>
          <a:xfrm>
            <a:off x="824742" y="838200"/>
            <a:ext cx="7591125" cy="1676400"/>
          </a:xfrm>
          <a:prstGeom prst="rect">
            <a:avLst/>
          </a:prstGeom>
        </p:spPr>
        <p:txBody>
          <a:bodyPr anchor="b" anchorCtr="0">
            <a:noAutofit/>
          </a:bodyPr>
          <a:lstStyle>
            <a:lvl1pPr algn="l">
              <a:lnSpc>
                <a:spcPct val="110000"/>
              </a:lnSpc>
              <a:defRPr sz="5000" b="0" cap="none" spc="100" baseline="0">
                <a:solidFill>
                  <a:schemeClr val="bg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825101" y="2590800"/>
            <a:ext cx="7620000" cy="457200"/>
          </a:xfrm>
          <a:prstGeom prst="rect">
            <a:avLst/>
          </a:prstGeom>
        </p:spPr>
        <p:txBody>
          <a:bodyPr anchor="ctr"/>
          <a:lstStyle>
            <a:lvl1pPr marL="0" indent="0" algn="l">
              <a:buNone/>
              <a:defRPr sz="1600" b="1" cap="all" baseline="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2" name="Straight Connector 11"/>
          <p:cNvCxnSpPr/>
          <p:nvPr userDrawn="1"/>
        </p:nvCxnSpPr>
        <p:spPr>
          <a:xfrm flipV="1">
            <a:off x="914400" y="2590800"/>
            <a:ext cx="7315200" cy="0"/>
          </a:xfrm>
          <a:prstGeom prst="line">
            <a:avLst/>
          </a:prstGeom>
          <a:ln w="3175"/>
        </p:spPr>
        <p:style>
          <a:lnRef idx="2">
            <a:schemeClr val="accent5"/>
          </a:lnRef>
          <a:fillRef idx="0">
            <a:schemeClr val="accent5"/>
          </a:fillRef>
          <a:effectRef idx="1">
            <a:schemeClr val="accent5"/>
          </a:effectRef>
          <a:fontRef idx="minor">
            <a:schemeClr val="tx1"/>
          </a:fontRef>
        </p:style>
      </p:cxnSp>
      <p:cxnSp>
        <p:nvCxnSpPr>
          <p:cNvPr id="13" name="Straight Connector 12"/>
          <p:cNvCxnSpPr/>
          <p:nvPr userDrawn="1"/>
        </p:nvCxnSpPr>
        <p:spPr>
          <a:xfrm flipV="1">
            <a:off x="914400" y="3048000"/>
            <a:ext cx="7315200" cy="0"/>
          </a:xfrm>
          <a:prstGeom prst="line">
            <a:avLst/>
          </a:prstGeom>
          <a:ln w="3175"/>
        </p:spPr>
        <p:style>
          <a:lnRef idx="2">
            <a:schemeClr val="accent5"/>
          </a:lnRef>
          <a:fillRef idx="0">
            <a:schemeClr val="accent5"/>
          </a:fillRef>
          <a:effectRef idx="1">
            <a:schemeClr val="accent5"/>
          </a:effectRef>
          <a:fontRef idx="minor">
            <a:schemeClr val="tx1"/>
          </a:fontRef>
        </p:style>
      </p:cxnSp>
      <p:sp>
        <p:nvSpPr>
          <p:cNvPr id="15" name="TextBox 14"/>
          <p:cNvSpPr txBox="1"/>
          <p:nvPr userDrawn="1"/>
        </p:nvSpPr>
        <p:spPr>
          <a:xfrm>
            <a:off x="824742" y="6324600"/>
            <a:ext cx="3095325" cy="228600"/>
          </a:xfrm>
          <a:prstGeom prst="rect">
            <a:avLst/>
          </a:prstGeom>
          <a:noFill/>
        </p:spPr>
        <p:txBody>
          <a:bodyPr wrap="square" rtlCol="0">
            <a:spAutoFit/>
          </a:bodyPr>
          <a:lstStyle/>
          <a:p>
            <a:pPr algn="l"/>
            <a:r>
              <a:rPr lang="en-US" sz="900" b="0" cap="all" spc="100" baseline="0" dirty="0">
                <a:solidFill>
                  <a:schemeClr val="tx1">
                    <a:lumMod val="65000"/>
                    <a:lumOff val="35000"/>
                  </a:schemeClr>
                </a:solidFill>
                <a:latin typeface="Arial" pitchFamily="34" charset="0"/>
                <a:cs typeface="Arial" pitchFamily="34" charset="0"/>
              </a:rPr>
              <a:t> </a:t>
            </a:r>
            <a:fld id="{3F528397-F874-445B-BE8F-848615000AB2}" type="datetime4">
              <a:rPr lang="en-US" sz="900" b="1" cap="all" spc="100" baseline="0" smtClean="0">
                <a:solidFill>
                  <a:schemeClr val="tx1">
                    <a:lumMod val="65000"/>
                    <a:lumOff val="35000"/>
                  </a:schemeClr>
                </a:solidFill>
                <a:latin typeface="Arial" pitchFamily="34" charset="0"/>
                <a:cs typeface="Arial" pitchFamily="34" charset="0"/>
              </a:rPr>
              <a:pPr algn="l"/>
              <a:t>September 20, 2022</a:t>
            </a:fld>
            <a:endParaRPr lang="en-US" sz="900" b="1" cap="all" spc="100" baseline="0" dirty="0">
              <a:solidFill>
                <a:schemeClr val="tx1">
                  <a:lumMod val="65000"/>
                  <a:lumOff val="35000"/>
                </a:schemeClr>
              </a:solidFill>
              <a:latin typeface="Arial" pitchFamily="34" charset="0"/>
              <a:cs typeface="Arial" pitchFamily="34" charset="0"/>
            </a:endParaRPr>
          </a:p>
        </p:txBody>
      </p:sp>
    </p:spTree>
  </p:cSld>
  <p:clrMapOvr>
    <a:masterClrMapping/>
  </p:clrMapOvr>
  <p:transition>
    <p:fade/>
  </p:transition>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Standard Content with Copy">
    <p:spTree>
      <p:nvGrpSpPr>
        <p:cNvPr id="1" name=""/>
        <p:cNvGrpSpPr/>
        <p:nvPr/>
      </p:nvGrpSpPr>
      <p:grpSpPr>
        <a:xfrm>
          <a:off x="0" y="0"/>
          <a:ext cx="0" cy="0"/>
          <a:chOff x="0" y="0"/>
          <a:chExt cx="0" cy="0"/>
        </a:xfrm>
      </p:grpSpPr>
      <p:sp>
        <p:nvSpPr>
          <p:cNvPr id="2" name="Title 1"/>
          <p:cNvSpPr>
            <a:spLocks noGrp="1"/>
          </p:cNvSpPr>
          <p:nvPr>
            <p:ph type="title"/>
          </p:nvPr>
        </p:nvSpPr>
        <p:spPr>
          <a:xfrm>
            <a:off x="370217" y="742750"/>
            <a:ext cx="8334675" cy="533400"/>
          </a:xfrm>
          <a:prstGeom prst="rect">
            <a:avLst/>
          </a:prstGeom>
        </p:spPr>
        <p:txBody>
          <a:bodyPr anchor="ctr" anchorCtr="0">
            <a:normAutofit/>
          </a:bodyPr>
          <a:lstStyle>
            <a:lvl1pPr algn="l">
              <a:defRPr sz="2200" b="0" cap="all" spc="100" baseline="0">
                <a:solidFill>
                  <a:schemeClr val="tx1">
                    <a:lumMod val="65000"/>
                    <a:lumOff val="35000"/>
                  </a:schemeClr>
                </a:solidFill>
                <a:latin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370217" y="1372400"/>
            <a:ext cx="8325050" cy="428325"/>
          </a:xfrm>
          <a:prstGeom prst="rect">
            <a:avLst/>
          </a:prstGeom>
        </p:spPr>
        <p:txBody>
          <a:bodyPr anchor="ctr"/>
          <a:lstStyle>
            <a:lvl1pPr marL="0" indent="0">
              <a:lnSpc>
                <a:spcPct val="120000"/>
              </a:lnSpc>
              <a:spcBef>
                <a:spcPts val="0"/>
              </a:spcBef>
              <a:buNone/>
              <a:defRPr sz="1400" b="1" cap="all" baseline="0">
                <a:solidFill>
                  <a:schemeClr val="accent5">
                    <a:lumMod val="75000"/>
                  </a:schemeClr>
                </a:solidFill>
                <a:latin typeface="Arial" pitchFamily="34" charset="0"/>
                <a:cs typeface="Arial" pitchFamily="34" charset="0"/>
              </a:defRPr>
            </a:lvl1pPr>
            <a:lvl2pPr>
              <a:defRPr sz="2200">
                <a:solidFill>
                  <a:schemeClr val="tx1">
                    <a:lumMod val="75000"/>
                    <a:lumOff val="25000"/>
                  </a:schemeClr>
                </a:solidFill>
                <a:latin typeface="Times New Roman" pitchFamily="18" charset="0"/>
                <a:cs typeface="Times New Roman" pitchFamily="18" charset="0"/>
              </a:defRPr>
            </a:lvl2pPr>
            <a:lvl3pPr>
              <a:defRPr sz="2200">
                <a:solidFill>
                  <a:schemeClr val="tx1">
                    <a:lumMod val="75000"/>
                    <a:lumOff val="25000"/>
                  </a:schemeClr>
                </a:solidFill>
                <a:latin typeface="Times New Roman" pitchFamily="18" charset="0"/>
                <a:cs typeface="Times New Roman" pitchFamily="18" charset="0"/>
              </a:defRPr>
            </a:lvl3pPr>
            <a:lvl4pPr>
              <a:defRPr sz="2200">
                <a:solidFill>
                  <a:schemeClr val="tx1">
                    <a:lumMod val="75000"/>
                    <a:lumOff val="25000"/>
                  </a:schemeClr>
                </a:solidFill>
                <a:latin typeface="Times New Roman" pitchFamily="18" charset="0"/>
                <a:cs typeface="Times New Roman" pitchFamily="18" charset="0"/>
              </a:defRPr>
            </a:lvl4pPr>
            <a:lvl5pPr>
              <a:defRPr sz="2200">
                <a:solidFill>
                  <a:schemeClr val="tx1">
                    <a:lumMod val="75000"/>
                    <a:lumOff val="25000"/>
                  </a:schemeClr>
                </a:solidFill>
                <a:latin typeface="Times New Roman" pitchFamily="18" charset="0"/>
                <a:cs typeface="Times New Roman" pitchFamily="18" charset="0"/>
              </a:defRPr>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372533" y="2057400"/>
            <a:ext cx="8305800" cy="3657600"/>
          </a:xfrm>
          <a:prstGeom prst="rect">
            <a:avLst/>
          </a:prstGeom>
        </p:spPr>
        <p:txBody>
          <a:bodyPr/>
          <a:lstStyle>
            <a:lvl1pPr marL="0" indent="0">
              <a:lnSpc>
                <a:spcPct val="120000"/>
              </a:lnSpc>
              <a:spcBef>
                <a:spcPts val="200"/>
              </a:spcBef>
              <a:buNone/>
              <a:defRPr sz="1600">
                <a:solidFill>
                  <a:schemeClr val="tx1">
                    <a:lumMod val="65000"/>
                    <a:lumOff val="35000"/>
                  </a:schemeClr>
                </a:solidFill>
                <a:latin typeface="Arial" pitchFamily="34" charset="0"/>
              </a:defRPr>
            </a:lvl1pPr>
            <a:lvl2pPr marL="0" indent="0">
              <a:lnSpc>
                <a:spcPct val="120000"/>
              </a:lnSpc>
              <a:spcBef>
                <a:spcPts val="200"/>
              </a:spcBef>
              <a:buNone/>
              <a:defRPr sz="1600">
                <a:solidFill>
                  <a:schemeClr val="tx1">
                    <a:lumMod val="65000"/>
                    <a:lumOff val="35000"/>
                  </a:schemeClr>
                </a:solidFill>
                <a:latin typeface="Arial" pitchFamily="34" charset="0"/>
              </a:defRPr>
            </a:lvl2pPr>
            <a:lvl3pPr marL="0" indent="0">
              <a:lnSpc>
                <a:spcPct val="120000"/>
              </a:lnSpc>
              <a:spcBef>
                <a:spcPts val="200"/>
              </a:spcBef>
              <a:buNone/>
              <a:defRPr sz="1600">
                <a:solidFill>
                  <a:schemeClr val="tx1">
                    <a:lumMod val="65000"/>
                    <a:lumOff val="35000"/>
                  </a:schemeClr>
                </a:solidFill>
                <a:latin typeface="Arial" pitchFamily="34" charset="0"/>
              </a:defRPr>
            </a:lvl3pPr>
            <a:lvl4pPr marL="0" indent="0">
              <a:lnSpc>
                <a:spcPct val="120000"/>
              </a:lnSpc>
              <a:spcBef>
                <a:spcPts val="200"/>
              </a:spcBef>
              <a:buNone/>
              <a:defRPr sz="1600">
                <a:solidFill>
                  <a:schemeClr val="tx1">
                    <a:lumMod val="65000"/>
                    <a:lumOff val="35000"/>
                  </a:schemeClr>
                </a:solidFill>
                <a:latin typeface="Arial" pitchFamily="34" charset="0"/>
              </a:defRPr>
            </a:lvl4pPr>
            <a:lvl5pPr marL="0" indent="0">
              <a:lnSpc>
                <a:spcPct val="120000"/>
              </a:lnSpc>
              <a:spcBef>
                <a:spcPts val="200"/>
              </a:spcBef>
              <a:buNone/>
              <a:defRPr sz="1600">
                <a:solidFill>
                  <a:schemeClr val="tx1">
                    <a:lumMod val="65000"/>
                    <a:lumOff val="35000"/>
                  </a:schemeClr>
                </a:solidFill>
                <a:latin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a:off x="476450" y="1352350"/>
            <a:ext cx="8229600" cy="0"/>
          </a:xfrm>
          <a:prstGeom prst="line">
            <a:avLst/>
          </a:prstGeom>
          <a:ln w="19050">
            <a:solidFill>
              <a:schemeClr val="bg1">
                <a:lumMod val="75000"/>
              </a:schemeClr>
            </a:solidFill>
          </a:ln>
          <a:effectLst/>
        </p:spPr>
        <p:style>
          <a:lnRef idx="2">
            <a:schemeClr val="dk1"/>
          </a:lnRef>
          <a:fillRef idx="0">
            <a:schemeClr val="dk1"/>
          </a:fillRef>
          <a:effectRef idx="1">
            <a:schemeClr val="dk1"/>
          </a:effectRef>
          <a:fontRef idx="minor">
            <a:schemeClr val="tx1"/>
          </a:fontRef>
        </p:style>
      </p:cxnSp>
      <p:cxnSp>
        <p:nvCxnSpPr>
          <p:cNvPr id="14" name="Straight Connector 13"/>
          <p:cNvCxnSpPr/>
          <p:nvPr userDrawn="1"/>
        </p:nvCxnSpPr>
        <p:spPr>
          <a:xfrm>
            <a:off x="486075" y="1822375"/>
            <a:ext cx="8229600" cy="0"/>
          </a:xfrm>
          <a:prstGeom prst="line">
            <a:avLst/>
          </a:prstGeom>
          <a:ln w="19050">
            <a:solidFill>
              <a:schemeClr val="bg1">
                <a:lumMod val="75000"/>
              </a:schemeClr>
            </a:solidFill>
          </a:ln>
          <a:effectLst/>
        </p:spPr>
        <p:style>
          <a:lnRef idx="2">
            <a:schemeClr val="dk1"/>
          </a:lnRef>
          <a:fillRef idx="0">
            <a:schemeClr val="dk1"/>
          </a:fillRef>
          <a:effectRef idx="1">
            <a:schemeClr val="dk1"/>
          </a:effectRef>
          <a:fontRef idx="minor">
            <a:schemeClr val="tx1"/>
          </a:fontRef>
        </p:style>
      </p:cxnSp>
      <p:sp>
        <p:nvSpPr>
          <p:cNvPr id="15" name="TextBox 14"/>
          <p:cNvSpPr txBox="1"/>
          <p:nvPr userDrawn="1"/>
        </p:nvSpPr>
        <p:spPr>
          <a:xfrm>
            <a:off x="398432" y="6248400"/>
            <a:ext cx="4048225" cy="230832"/>
          </a:xfrm>
          <a:prstGeom prst="rect">
            <a:avLst/>
          </a:prstGeom>
          <a:noFill/>
        </p:spPr>
        <p:txBody>
          <a:bodyPr wrap="square" rtlCol="0">
            <a:spAutoFit/>
          </a:bodyPr>
          <a:lstStyle/>
          <a:p>
            <a:pPr algn="l"/>
            <a:r>
              <a:rPr lang="en-US" sz="900" b="0" cap="all" spc="100" baseline="0" dirty="0">
                <a:solidFill>
                  <a:schemeClr val="tx1">
                    <a:lumMod val="65000"/>
                    <a:lumOff val="35000"/>
                  </a:schemeClr>
                </a:solidFill>
                <a:latin typeface="Arial" pitchFamily="34" charset="0"/>
                <a:cs typeface="Arial" pitchFamily="34" charset="0"/>
              </a:rPr>
              <a:t>Slide </a:t>
            </a:r>
            <a:fld id="{E3D8E51D-5B59-45E4-AFF8-CE614DB7212D}" type="slidenum">
              <a:rPr lang="en-US" sz="900" b="0" cap="all" spc="100" baseline="0" smtClean="0">
                <a:solidFill>
                  <a:schemeClr val="tx1">
                    <a:lumMod val="65000"/>
                    <a:lumOff val="35000"/>
                  </a:schemeClr>
                </a:solidFill>
                <a:latin typeface="Arial" pitchFamily="34" charset="0"/>
                <a:cs typeface="Arial" pitchFamily="34" charset="0"/>
              </a:rPr>
              <a:pPr algn="l"/>
              <a:t>‹#›</a:t>
            </a:fld>
            <a:r>
              <a:rPr lang="en-US" sz="900" b="0" cap="all" spc="100" baseline="0" dirty="0">
                <a:solidFill>
                  <a:schemeClr val="tx1">
                    <a:lumMod val="65000"/>
                    <a:lumOff val="35000"/>
                  </a:schemeClr>
                </a:solidFill>
                <a:latin typeface="Arial" pitchFamily="34" charset="0"/>
                <a:cs typeface="Arial" pitchFamily="34" charset="0"/>
              </a:rPr>
              <a:t> | </a:t>
            </a:r>
            <a:fld id="{C0BD2473-2625-4E03-A633-A5DABDD7898B}" type="datetime4">
              <a:rPr lang="en-US" sz="900" b="0" cap="all" spc="100" baseline="0" smtClean="0">
                <a:solidFill>
                  <a:schemeClr val="tx1">
                    <a:lumMod val="65000"/>
                    <a:lumOff val="35000"/>
                  </a:schemeClr>
                </a:solidFill>
                <a:latin typeface="Arial" pitchFamily="34" charset="0"/>
                <a:cs typeface="Arial" pitchFamily="34" charset="0"/>
              </a:rPr>
              <a:pPr algn="l"/>
              <a:t>September 20, 2022</a:t>
            </a:fld>
            <a:endParaRPr lang="en-US" sz="900" b="0" cap="all" spc="100" baseline="0" dirty="0">
              <a:solidFill>
                <a:schemeClr val="tx1">
                  <a:lumMod val="65000"/>
                  <a:lumOff val="35000"/>
                </a:schemeClr>
              </a:solidFill>
              <a:latin typeface="Arial" pitchFamily="34" charset="0"/>
              <a:cs typeface="Arial" pitchFamily="34" charset="0"/>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Standard Conten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377526" y="742750"/>
            <a:ext cx="8334675" cy="533400"/>
          </a:xfrm>
          <a:prstGeom prst="rect">
            <a:avLst/>
          </a:prstGeom>
        </p:spPr>
        <p:txBody>
          <a:bodyPr anchor="ctr" anchorCtr="0">
            <a:normAutofit/>
          </a:bodyPr>
          <a:lstStyle>
            <a:lvl1pPr algn="l">
              <a:defRPr sz="2200" b="0" cap="all" spc="100" baseline="0">
                <a:solidFill>
                  <a:schemeClr val="tx1">
                    <a:lumMod val="65000"/>
                    <a:lumOff val="35000"/>
                  </a:schemeClr>
                </a:solidFill>
                <a:latin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378684" y="1372400"/>
            <a:ext cx="8325050" cy="428325"/>
          </a:xfrm>
          <a:prstGeom prst="rect">
            <a:avLst/>
          </a:prstGeom>
        </p:spPr>
        <p:txBody>
          <a:bodyPr anchor="ctr"/>
          <a:lstStyle>
            <a:lvl1pPr marL="0" indent="0">
              <a:lnSpc>
                <a:spcPct val="120000"/>
              </a:lnSpc>
              <a:spcBef>
                <a:spcPts val="0"/>
              </a:spcBef>
              <a:buNone/>
              <a:defRPr sz="1400" b="1" cap="all" baseline="0">
                <a:solidFill>
                  <a:schemeClr val="accent5">
                    <a:lumMod val="75000"/>
                  </a:schemeClr>
                </a:solidFill>
                <a:latin typeface="Arial" pitchFamily="34" charset="0"/>
                <a:cs typeface="Arial" pitchFamily="34" charset="0"/>
              </a:defRPr>
            </a:lvl1pPr>
            <a:lvl2pPr>
              <a:defRPr sz="2200">
                <a:solidFill>
                  <a:schemeClr val="tx1">
                    <a:lumMod val="75000"/>
                    <a:lumOff val="25000"/>
                  </a:schemeClr>
                </a:solidFill>
                <a:latin typeface="Times New Roman" pitchFamily="18" charset="0"/>
                <a:cs typeface="Times New Roman" pitchFamily="18" charset="0"/>
              </a:defRPr>
            </a:lvl2pPr>
            <a:lvl3pPr>
              <a:defRPr sz="2200">
                <a:solidFill>
                  <a:schemeClr val="tx1">
                    <a:lumMod val="75000"/>
                    <a:lumOff val="25000"/>
                  </a:schemeClr>
                </a:solidFill>
                <a:latin typeface="Times New Roman" pitchFamily="18" charset="0"/>
                <a:cs typeface="Times New Roman" pitchFamily="18" charset="0"/>
              </a:defRPr>
            </a:lvl3pPr>
            <a:lvl4pPr>
              <a:defRPr sz="2200">
                <a:solidFill>
                  <a:schemeClr val="tx1">
                    <a:lumMod val="75000"/>
                    <a:lumOff val="25000"/>
                  </a:schemeClr>
                </a:solidFill>
                <a:latin typeface="Times New Roman" pitchFamily="18" charset="0"/>
                <a:cs typeface="Times New Roman" pitchFamily="18" charset="0"/>
              </a:defRPr>
            </a:lvl4pPr>
            <a:lvl5pPr>
              <a:defRPr sz="2200">
                <a:solidFill>
                  <a:schemeClr val="tx1">
                    <a:lumMod val="75000"/>
                    <a:lumOff val="25000"/>
                  </a:schemeClr>
                </a:solidFill>
                <a:latin typeface="Times New Roman" pitchFamily="18" charset="0"/>
                <a:cs typeface="Times New Roman" pitchFamily="18" charset="0"/>
              </a:defRPr>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381000" y="2057400"/>
            <a:ext cx="8305800" cy="3657600"/>
          </a:xfrm>
          <a:prstGeom prst="rect">
            <a:avLst/>
          </a:prstGeom>
        </p:spPr>
        <p:txBody>
          <a:bodyPr/>
          <a:lstStyle>
            <a:lvl1pPr marL="228600" indent="-228600">
              <a:lnSpc>
                <a:spcPct val="120000"/>
              </a:lnSpc>
              <a:spcBef>
                <a:spcPts val="200"/>
              </a:spcBef>
              <a:defRPr sz="1600">
                <a:solidFill>
                  <a:schemeClr val="tx1">
                    <a:lumMod val="65000"/>
                    <a:lumOff val="35000"/>
                  </a:schemeClr>
                </a:solidFill>
                <a:latin typeface="Arial" pitchFamily="34" charset="0"/>
              </a:defRPr>
            </a:lvl1pPr>
            <a:lvl2pPr marL="228600" indent="-228600">
              <a:lnSpc>
                <a:spcPct val="120000"/>
              </a:lnSpc>
              <a:spcBef>
                <a:spcPts val="200"/>
              </a:spcBef>
              <a:defRPr sz="1600">
                <a:solidFill>
                  <a:schemeClr val="tx1">
                    <a:lumMod val="65000"/>
                    <a:lumOff val="35000"/>
                  </a:schemeClr>
                </a:solidFill>
                <a:latin typeface="Arial" pitchFamily="34" charset="0"/>
              </a:defRPr>
            </a:lvl2pPr>
            <a:lvl3pPr marL="228600" indent="-228600">
              <a:lnSpc>
                <a:spcPct val="120000"/>
              </a:lnSpc>
              <a:spcBef>
                <a:spcPts val="200"/>
              </a:spcBef>
              <a:defRPr sz="1600">
                <a:solidFill>
                  <a:schemeClr val="tx1">
                    <a:lumMod val="65000"/>
                    <a:lumOff val="35000"/>
                  </a:schemeClr>
                </a:solidFill>
                <a:latin typeface="Arial" pitchFamily="34" charset="0"/>
              </a:defRPr>
            </a:lvl3pPr>
            <a:lvl4pPr marL="228600" indent="-228600">
              <a:lnSpc>
                <a:spcPct val="120000"/>
              </a:lnSpc>
              <a:spcBef>
                <a:spcPts val="200"/>
              </a:spcBef>
              <a:defRPr sz="1600">
                <a:solidFill>
                  <a:schemeClr val="tx1">
                    <a:lumMod val="65000"/>
                    <a:lumOff val="35000"/>
                  </a:schemeClr>
                </a:solidFill>
                <a:latin typeface="Arial" pitchFamily="34" charset="0"/>
              </a:defRPr>
            </a:lvl4pPr>
            <a:lvl5pPr marL="228600" indent="-228600">
              <a:lnSpc>
                <a:spcPct val="120000"/>
              </a:lnSpc>
              <a:spcBef>
                <a:spcPts val="200"/>
              </a:spcBef>
              <a:defRPr sz="1600">
                <a:solidFill>
                  <a:schemeClr val="tx1">
                    <a:lumMod val="65000"/>
                    <a:lumOff val="35000"/>
                  </a:schemeClr>
                </a:solidFill>
                <a:latin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a:off x="476450" y="1352350"/>
            <a:ext cx="8229600" cy="0"/>
          </a:xfrm>
          <a:prstGeom prst="line">
            <a:avLst/>
          </a:prstGeom>
          <a:ln w="19050">
            <a:solidFill>
              <a:schemeClr val="bg1">
                <a:lumMod val="75000"/>
              </a:schemeClr>
            </a:solidFill>
          </a:ln>
          <a:effectLst/>
        </p:spPr>
        <p:style>
          <a:lnRef idx="2">
            <a:schemeClr val="dk1"/>
          </a:lnRef>
          <a:fillRef idx="0">
            <a:schemeClr val="dk1"/>
          </a:fillRef>
          <a:effectRef idx="1">
            <a:schemeClr val="dk1"/>
          </a:effectRef>
          <a:fontRef idx="minor">
            <a:schemeClr val="tx1"/>
          </a:fontRef>
        </p:style>
      </p:cxnSp>
      <p:cxnSp>
        <p:nvCxnSpPr>
          <p:cNvPr id="14" name="Straight Connector 13"/>
          <p:cNvCxnSpPr/>
          <p:nvPr userDrawn="1"/>
        </p:nvCxnSpPr>
        <p:spPr>
          <a:xfrm>
            <a:off x="486075" y="1822375"/>
            <a:ext cx="8229600" cy="0"/>
          </a:xfrm>
          <a:prstGeom prst="line">
            <a:avLst/>
          </a:prstGeom>
          <a:ln w="19050">
            <a:solidFill>
              <a:schemeClr val="bg1">
                <a:lumMod val="75000"/>
              </a:schemeClr>
            </a:solidFill>
          </a:ln>
          <a:effectLst/>
        </p:spPr>
        <p:style>
          <a:lnRef idx="2">
            <a:schemeClr val="dk1"/>
          </a:lnRef>
          <a:fillRef idx="0">
            <a:schemeClr val="dk1"/>
          </a:fillRef>
          <a:effectRef idx="1">
            <a:schemeClr val="dk1"/>
          </a:effectRef>
          <a:fontRef idx="minor">
            <a:schemeClr val="tx1"/>
          </a:fontRef>
        </p:style>
      </p:cxnSp>
      <p:sp>
        <p:nvSpPr>
          <p:cNvPr id="15" name="TextBox 14"/>
          <p:cNvSpPr txBox="1"/>
          <p:nvPr userDrawn="1"/>
        </p:nvSpPr>
        <p:spPr>
          <a:xfrm>
            <a:off x="371375" y="6324600"/>
            <a:ext cx="4124425" cy="230832"/>
          </a:xfrm>
          <a:prstGeom prst="rect">
            <a:avLst/>
          </a:prstGeom>
          <a:noFill/>
        </p:spPr>
        <p:txBody>
          <a:bodyPr wrap="square" rtlCol="0">
            <a:spAutoFit/>
          </a:bodyPr>
          <a:lstStyle/>
          <a:p>
            <a:pPr algn="l"/>
            <a:r>
              <a:rPr lang="en-US" sz="900" b="0" cap="all" spc="100" baseline="0" dirty="0">
                <a:solidFill>
                  <a:schemeClr val="tx1">
                    <a:lumMod val="65000"/>
                    <a:lumOff val="35000"/>
                  </a:schemeClr>
                </a:solidFill>
                <a:latin typeface="Arial" pitchFamily="34" charset="0"/>
                <a:cs typeface="Arial" pitchFamily="34" charset="0"/>
              </a:rPr>
              <a:t>Slide </a:t>
            </a:r>
            <a:fld id="{E3D8E51D-5B59-45E4-AFF8-CE614DB7212D}" type="slidenum">
              <a:rPr lang="en-US" sz="900" b="0" cap="all" spc="100" baseline="0" smtClean="0">
                <a:solidFill>
                  <a:schemeClr val="tx1">
                    <a:lumMod val="65000"/>
                    <a:lumOff val="35000"/>
                  </a:schemeClr>
                </a:solidFill>
                <a:latin typeface="Arial" pitchFamily="34" charset="0"/>
                <a:cs typeface="Arial" pitchFamily="34" charset="0"/>
              </a:rPr>
              <a:pPr algn="l"/>
              <a:t>‹#›</a:t>
            </a:fld>
            <a:r>
              <a:rPr lang="en-US" sz="900" b="0" cap="all" spc="100" baseline="0" dirty="0">
                <a:solidFill>
                  <a:schemeClr val="tx1">
                    <a:lumMod val="65000"/>
                    <a:lumOff val="35000"/>
                  </a:schemeClr>
                </a:solidFill>
                <a:latin typeface="Arial" pitchFamily="34" charset="0"/>
                <a:cs typeface="Arial" pitchFamily="34" charset="0"/>
              </a:rPr>
              <a:t> | </a:t>
            </a:r>
            <a:fld id="{03CB0A84-1B5F-4F8C-A1F0-9691D9DD6B6A}" type="datetime4">
              <a:rPr lang="en-US" sz="900" b="0" cap="all" spc="100" baseline="0" smtClean="0">
                <a:solidFill>
                  <a:schemeClr val="tx1">
                    <a:lumMod val="65000"/>
                    <a:lumOff val="35000"/>
                  </a:schemeClr>
                </a:solidFill>
                <a:latin typeface="Arial" pitchFamily="34" charset="0"/>
                <a:cs typeface="Arial" pitchFamily="34" charset="0"/>
              </a:rPr>
              <a:pPr algn="l"/>
              <a:t>September 20, 2022</a:t>
            </a:fld>
            <a:endParaRPr lang="en-US" sz="900" b="0" cap="all" spc="100" baseline="0" dirty="0">
              <a:solidFill>
                <a:schemeClr val="tx1">
                  <a:lumMod val="65000"/>
                  <a:lumOff val="35000"/>
                </a:schemeClr>
              </a:solidFill>
              <a:latin typeface="Arial" pitchFamily="34" charset="0"/>
              <a:cs typeface="Arial" pitchFamily="34" charset="0"/>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asi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0217" y="753175"/>
            <a:ext cx="8325050" cy="533399"/>
          </a:xfrm>
          <a:prstGeom prst="rect">
            <a:avLst/>
          </a:prstGeom>
        </p:spPr>
        <p:txBody>
          <a:bodyPr anchor="ctr" anchorCtr="0">
            <a:normAutofit/>
          </a:bodyPr>
          <a:lstStyle>
            <a:lvl1pPr algn="l">
              <a:defRPr sz="2200" b="0" cap="all" spc="100" baseline="0">
                <a:solidFill>
                  <a:schemeClr val="accent5">
                    <a:lumMod val="75000"/>
                  </a:schemeClr>
                </a:solidFill>
                <a:latin typeface="Arial" pitchFamily="34" charset="0"/>
              </a:defRPr>
            </a:lvl1pPr>
          </a:lstStyle>
          <a:p>
            <a:r>
              <a:rPr lang="en-US" dirty="0"/>
              <a:t>Click to edit Master title style</a:t>
            </a:r>
          </a:p>
        </p:txBody>
      </p:sp>
      <p:sp>
        <p:nvSpPr>
          <p:cNvPr id="3" name="Content Placeholder 2"/>
          <p:cNvSpPr>
            <a:spLocks noGrp="1"/>
          </p:cNvSpPr>
          <p:nvPr>
            <p:ph idx="1"/>
          </p:nvPr>
        </p:nvSpPr>
        <p:spPr>
          <a:xfrm>
            <a:off x="379841" y="1524000"/>
            <a:ext cx="8315425" cy="4343400"/>
          </a:xfrm>
          <a:prstGeom prst="rect">
            <a:avLst/>
          </a:prstGeom>
        </p:spPr>
        <p:txBody>
          <a:bodyPr/>
          <a:lstStyle>
            <a:lvl1pPr marL="0" indent="0">
              <a:lnSpc>
                <a:spcPct val="120000"/>
              </a:lnSpc>
              <a:spcBef>
                <a:spcPts val="0"/>
              </a:spcBef>
              <a:buNone/>
              <a:defRPr sz="1800" b="0">
                <a:solidFill>
                  <a:schemeClr val="tx1">
                    <a:lumMod val="75000"/>
                    <a:lumOff val="25000"/>
                  </a:schemeClr>
                </a:solidFill>
                <a:latin typeface="Arial" pitchFamily="34" charset="0"/>
                <a:cs typeface="Arial" pitchFamily="34" charset="0"/>
              </a:defRPr>
            </a:lvl1pPr>
            <a:lvl2pPr>
              <a:defRPr sz="2200" b="0">
                <a:solidFill>
                  <a:schemeClr val="tx1">
                    <a:lumMod val="75000"/>
                    <a:lumOff val="25000"/>
                  </a:schemeClr>
                </a:solidFill>
                <a:latin typeface="Times New Roman" pitchFamily="18" charset="0"/>
                <a:cs typeface="Times New Roman" pitchFamily="18" charset="0"/>
              </a:defRPr>
            </a:lvl2pPr>
            <a:lvl3pPr>
              <a:defRPr sz="2200" b="0">
                <a:solidFill>
                  <a:schemeClr val="tx1">
                    <a:lumMod val="75000"/>
                    <a:lumOff val="25000"/>
                  </a:schemeClr>
                </a:solidFill>
                <a:latin typeface="Times New Roman" pitchFamily="18" charset="0"/>
                <a:cs typeface="Times New Roman" pitchFamily="18" charset="0"/>
              </a:defRPr>
            </a:lvl3pPr>
            <a:lvl4pPr>
              <a:defRPr sz="2200" b="0">
                <a:solidFill>
                  <a:schemeClr val="tx1">
                    <a:lumMod val="75000"/>
                    <a:lumOff val="25000"/>
                  </a:schemeClr>
                </a:solidFill>
                <a:latin typeface="Times New Roman" pitchFamily="18" charset="0"/>
                <a:cs typeface="Times New Roman" pitchFamily="18" charset="0"/>
              </a:defRPr>
            </a:lvl4pPr>
            <a:lvl5pPr>
              <a:defRPr sz="2200" b="0">
                <a:solidFill>
                  <a:schemeClr val="tx1">
                    <a:lumMod val="75000"/>
                    <a:lumOff val="25000"/>
                  </a:schemeClr>
                </a:solidFill>
                <a:latin typeface="Times New Roman" pitchFamily="18" charset="0"/>
                <a:cs typeface="Times New Roman" pitchFamily="18" charset="0"/>
              </a:defRPr>
            </a:lvl5pPr>
          </a:lstStyle>
          <a:p>
            <a:pPr lvl="0"/>
            <a:r>
              <a:rPr lang="en-US" dirty="0"/>
              <a:t>Click to edit Master text styles</a:t>
            </a:r>
          </a:p>
        </p:txBody>
      </p:sp>
      <p:cxnSp>
        <p:nvCxnSpPr>
          <p:cNvPr id="10" name="Straight Connector 9"/>
          <p:cNvCxnSpPr/>
          <p:nvPr userDrawn="1"/>
        </p:nvCxnSpPr>
        <p:spPr>
          <a:xfrm>
            <a:off x="476450" y="762000"/>
            <a:ext cx="8229600" cy="0"/>
          </a:xfrm>
          <a:prstGeom prst="line">
            <a:avLst/>
          </a:prstGeom>
          <a:ln w="19050">
            <a:solidFill>
              <a:schemeClr val="bg1">
                <a:lumMod val="75000"/>
              </a:schemeClr>
            </a:solidFill>
          </a:ln>
          <a:effectLst/>
        </p:spPr>
        <p:style>
          <a:lnRef idx="2">
            <a:schemeClr val="dk1"/>
          </a:lnRef>
          <a:fillRef idx="0">
            <a:schemeClr val="dk1"/>
          </a:fillRef>
          <a:effectRef idx="1">
            <a:schemeClr val="dk1"/>
          </a:effectRef>
          <a:fontRef idx="minor">
            <a:schemeClr val="tx1"/>
          </a:fontRef>
        </p:style>
      </p:cxnSp>
      <p:cxnSp>
        <p:nvCxnSpPr>
          <p:cNvPr id="9" name="Straight Connector 8"/>
          <p:cNvCxnSpPr/>
          <p:nvPr userDrawn="1"/>
        </p:nvCxnSpPr>
        <p:spPr>
          <a:xfrm>
            <a:off x="486075" y="1295400"/>
            <a:ext cx="8229600" cy="0"/>
          </a:xfrm>
          <a:prstGeom prst="line">
            <a:avLst/>
          </a:prstGeom>
          <a:ln w="19050">
            <a:solidFill>
              <a:schemeClr val="bg1">
                <a:lumMod val="75000"/>
              </a:schemeClr>
            </a:solidFill>
          </a:ln>
          <a:effectLst/>
        </p:spPr>
        <p:style>
          <a:lnRef idx="2">
            <a:schemeClr val="dk1"/>
          </a:lnRef>
          <a:fillRef idx="0">
            <a:schemeClr val="dk1"/>
          </a:fillRef>
          <a:effectRef idx="1">
            <a:schemeClr val="dk1"/>
          </a:effectRef>
          <a:fontRef idx="minor">
            <a:schemeClr val="tx1"/>
          </a:fontRef>
        </p:style>
      </p:cxnSp>
      <p:sp>
        <p:nvSpPr>
          <p:cNvPr id="11" name="TextBox 10"/>
          <p:cNvSpPr txBox="1"/>
          <p:nvPr userDrawn="1"/>
        </p:nvSpPr>
        <p:spPr>
          <a:xfrm>
            <a:off x="371375" y="6324600"/>
            <a:ext cx="3895825" cy="230832"/>
          </a:xfrm>
          <a:prstGeom prst="rect">
            <a:avLst/>
          </a:prstGeom>
          <a:noFill/>
        </p:spPr>
        <p:txBody>
          <a:bodyPr wrap="square" rtlCol="0">
            <a:spAutoFit/>
          </a:bodyPr>
          <a:lstStyle/>
          <a:p>
            <a:pPr algn="l"/>
            <a:r>
              <a:rPr lang="en-US" sz="900" b="0" cap="all" spc="100" baseline="0" dirty="0">
                <a:solidFill>
                  <a:schemeClr val="tx1">
                    <a:lumMod val="65000"/>
                    <a:lumOff val="35000"/>
                  </a:schemeClr>
                </a:solidFill>
                <a:latin typeface="Arial" pitchFamily="34" charset="0"/>
                <a:cs typeface="Arial" pitchFamily="34" charset="0"/>
              </a:rPr>
              <a:t> Slide </a:t>
            </a:r>
            <a:fld id="{E3D8E51D-5B59-45E4-AFF8-CE614DB7212D}" type="slidenum">
              <a:rPr lang="en-US" sz="900" b="0" cap="all" spc="100" baseline="0" smtClean="0">
                <a:solidFill>
                  <a:schemeClr val="tx1">
                    <a:lumMod val="65000"/>
                    <a:lumOff val="35000"/>
                  </a:schemeClr>
                </a:solidFill>
                <a:latin typeface="Arial" pitchFamily="34" charset="0"/>
                <a:cs typeface="Arial" pitchFamily="34" charset="0"/>
              </a:rPr>
              <a:pPr algn="l"/>
              <a:t>‹#›</a:t>
            </a:fld>
            <a:r>
              <a:rPr lang="en-US" sz="900" b="0" cap="all" spc="100" baseline="0" dirty="0">
                <a:solidFill>
                  <a:schemeClr val="tx1">
                    <a:lumMod val="65000"/>
                    <a:lumOff val="35000"/>
                  </a:schemeClr>
                </a:solidFill>
                <a:latin typeface="Arial" pitchFamily="34" charset="0"/>
                <a:cs typeface="Arial" pitchFamily="34" charset="0"/>
              </a:rPr>
              <a:t> | </a:t>
            </a:r>
            <a:fld id="{B793DEAE-D4F6-432D-AB66-61203C6CBC2F}" type="datetime4">
              <a:rPr lang="en-US" sz="900" b="0" cap="all" spc="100" baseline="0" smtClean="0">
                <a:solidFill>
                  <a:schemeClr val="tx1">
                    <a:lumMod val="65000"/>
                    <a:lumOff val="35000"/>
                  </a:schemeClr>
                </a:solidFill>
                <a:latin typeface="Arial" pitchFamily="34" charset="0"/>
                <a:cs typeface="Arial" pitchFamily="34" charset="0"/>
              </a:rPr>
              <a:pPr algn="l"/>
              <a:t>September 20, 2022</a:t>
            </a:fld>
            <a:endParaRPr lang="en-US" sz="900" b="0" cap="all" spc="100" baseline="0" dirty="0">
              <a:solidFill>
                <a:schemeClr val="tx1">
                  <a:lumMod val="65000"/>
                  <a:lumOff val="35000"/>
                </a:schemeClr>
              </a:solidFill>
              <a:latin typeface="Arial" pitchFamily="34" charset="0"/>
              <a:cs typeface="Arial" pitchFamily="34" charset="0"/>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with Graphic">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427038"/>
          </a:xfrm>
          <a:prstGeom prst="rect">
            <a:avLst/>
          </a:prstGeom>
        </p:spPr>
        <p:txBody>
          <a:bodyPr anchor="ctr"/>
          <a:lstStyle>
            <a:lvl1pPr algn="l">
              <a:defRPr sz="1400" b="1" cap="all" spc="100" baseline="0">
                <a:solidFill>
                  <a:schemeClr val="accent5">
                    <a:lumMod val="75000"/>
                  </a:schemeClr>
                </a:solidFill>
                <a:latin typeface="Arial" pitchFamily="34" charset="0"/>
              </a:defRPr>
            </a:lvl1pPr>
          </a:lstStyle>
          <a:p>
            <a:r>
              <a:rPr lang="en-US" dirty="0"/>
              <a:t>Click to edit Master title style</a:t>
            </a:r>
          </a:p>
        </p:txBody>
      </p:sp>
      <p:cxnSp>
        <p:nvCxnSpPr>
          <p:cNvPr id="4" name="Straight Connector 3"/>
          <p:cNvCxnSpPr/>
          <p:nvPr userDrawn="1"/>
        </p:nvCxnSpPr>
        <p:spPr>
          <a:xfrm>
            <a:off x="486075" y="1041399"/>
            <a:ext cx="8229600" cy="0"/>
          </a:xfrm>
          <a:prstGeom prst="line">
            <a:avLst/>
          </a:prstGeom>
          <a:ln w="19050">
            <a:solidFill>
              <a:schemeClr val="bg1">
                <a:lumMod val="75000"/>
              </a:schemeClr>
            </a:solidFill>
          </a:ln>
          <a:effectLst/>
        </p:spPr>
        <p:style>
          <a:lnRef idx="2">
            <a:schemeClr val="dk1"/>
          </a:lnRef>
          <a:fillRef idx="0">
            <a:schemeClr val="dk1"/>
          </a:fillRef>
          <a:effectRef idx="1">
            <a:schemeClr val="dk1"/>
          </a:effectRef>
          <a:fontRef idx="minor">
            <a:schemeClr val="tx1"/>
          </a:fontRef>
        </p:style>
      </p:cxnSp>
      <p:sp>
        <p:nvSpPr>
          <p:cNvPr id="5" name="TextBox 4"/>
          <p:cNvSpPr txBox="1"/>
          <p:nvPr userDrawn="1"/>
        </p:nvSpPr>
        <p:spPr>
          <a:xfrm>
            <a:off x="371375" y="6324600"/>
            <a:ext cx="4048225" cy="230832"/>
          </a:xfrm>
          <a:prstGeom prst="rect">
            <a:avLst/>
          </a:prstGeom>
          <a:noFill/>
        </p:spPr>
        <p:txBody>
          <a:bodyPr wrap="square" rtlCol="0">
            <a:spAutoFit/>
          </a:bodyPr>
          <a:lstStyle/>
          <a:p>
            <a:pPr algn="l"/>
            <a:r>
              <a:rPr lang="en-US" sz="900" b="0" cap="all" spc="100" baseline="0" dirty="0">
                <a:solidFill>
                  <a:schemeClr val="tx1">
                    <a:lumMod val="65000"/>
                    <a:lumOff val="35000"/>
                  </a:schemeClr>
                </a:solidFill>
                <a:latin typeface="Arial" pitchFamily="34" charset="0"/>
                <a:cs typeface="Arial" pitchFamily="34" charset="0"/>
              </a:rPr>
              <a:t> Slide </a:t>
            </a:r>
            <a:fld id="{E3D8E51D-5B59-45E4-AFF8-CE614DB7212D}" type="slidenum">
              <a:rPr lang="en-US" sz="900" b="0" cap="all" spc="100" baseline="0" smtClean="0">
                <a:solidFill>
                  <a:schemeClr val="tx1">
                    <a:lumMod val="65000"/>
                    <a:lumOff val="35000"/>
                  </a:schemeClr>
                </a:solidFill>
                <a:latin typeface="Arial" pitchFamily="34" charset="0"/>
                <a:cs typeface="Arial" pitchFamily="34" charset="0"/>
              </a:rPr>
              <a:pPr algn="l"/>
              <a:t>‹#›</a:t>
            </a:fld>
            <a:r>
              <a:rPr lang="en-US" sz="900" b="0" cap="all" spc="100" baseline="0" dirty="0">
                <a:solidFill>
                  <a:schemeClr val="tx1">
                    <a:lumMod val="65000"/>
                    <a:lumOff val="35000"/>
                  </a:schemeClr>
                </a:solidFill>
                <a:latin typeface="Arial" pitchFamily="34" charset="0"/>
                <a:cs typeface="Arial" pitchFamily="34" charset="0"/>
              </a:rPr>
              <a:t> | </a:t>
            </a:r>
            <a:fld id="{A3F88214-2782-49C6-AF54-19344B4B5569}" type="datetime4">
              <a:rPr lang="en-US" sz="900" b="0" cap="all" spc="100" baseline="0" smtClean="0">
                <a:solidFill>
                  <a:schemeClr val="tx1">
                    <a:lumMod val="65000"/>
                    <a:lumOff val="35000"/>
                  </a:schemeClr>
                </a:solidFill>
                <a:latin typeface="Arial" pitchFamily="34" charset="0"/>
                <a:cs typeface="Arial" pitchFamily="34" charset="0"/>
              </a:rPr>
              <a:pPr algn="l"/>
              <a:t>September 20, 2022</a:t>
            </a:fld>
            <a:endParaRPr lang="en-US" sz="900" b="0" cap="all" spc="100" baseline="0" dirty="0">
              <a:solidFill>
                <a:schemeClr val="tx1">
                  <a:lumMod val="65000"/>
                  <a:lumOff val="35000"/>
                </a:schemeClr>
              </a:solidFill>
              <a:latin typeface="Arial" pitchFamily="34" charset="0"/>
              <a:cs typeface="Arial" pitchFamily="34" charset="0"/>
            </a:endParaRPr>
          </a:p>
        </p:txBody>
      </p:sp>
      <p:cxnSp>
        <p:nvCxnSpPr>
          <p:cNvPr id="7" name="Straight Connector 6"/>
          <p:cNvCxnSpPr/>
          <p:nvPr userDrawn="1"/>
        </p:nvCxnSpPr>
        <p:spPr>
          <a:xfrm>
            <a:off x="499535" y="609600"/>
            <a:ext cx="8229600" cy="0"/>
          </a:xfrm>
          <a:prstGeom prst="line">
            <a:avLst/>
          </a:prstGeom>
          <a:ln w="19050">
            <a:solidFill>
              <a:schemeClr val="bg1">
                <a:lumMod val="75000"/>
              </a:schemeClr>
            </a:solidFill>
          </a:ln>
          <a:effectLst/>
        </p:spPr>
        <p:style>
          <a:lnRef idx="2">
            <a:schemeClr val="dk1"/>
          </a:lnRef>
          <a:fillRef idx="0">
            <a:schemeClr val="dk1"/>
          </a:fillRef>
          <a:effectRef idx="1">
            <a:schemeClr val="dk1"/>
          </a:effectRef>
          <a:fontRef idx="minor">
            <a:schemeClr val="tx1"/>
          </a:fontRef>
        </p:style>
      </p:cxn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pic>
        <p:nvPicPr>
          <p:cNvPr id="3" name="Picture 2" descr="CHA-PowerPoint-Innerpage.jpg"/>
          <p:cNvPicPr>
            <a:picLocks noChangeAspect="1"/>
          </p:cNvPicPr>
          <p:nvPr userDrawn="1"/>
        </p:nvPicPr>
        <p:blipFill>
          <a:blip r:embed="rId2" cstate="print"/>
          <a:srcRect l="18333" r="6786" b="7778"/>
          <a:stretch>
            <a:fillRect/>
          </a:stretch>
        </p:blipFill>
        <p:spPr>
          <a:xfrm>
            <a:off x="-1" y="0"/>
            <a:ext cx="9144001" cy="6858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8" r:id="rId2"/>
    <p:sldLayoutId id="2147483652" r:id="rId3"/>
    <p:sldLayoutId id="2147483650" r:id="rId4"/>
    <p:sldLayoutId id="2147483654" r:id="rId5"/>
    <p:sldLayoutId id="2147483659" r:id="rId6"/>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nmchamber.org/nmorca"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4.png"/><Relationship Id="rId7" Type="http://schemas.openxmlformats.org/officeDocument/2006/relationships/image" Target="cid:image003.jpg@01D63B2A.8598D7E0"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cid:image001.png@01D62DE5.01D2A0F0" TargetMode="External"/><Relationship Id="rId9"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e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cid:image002.jpg@01D7BB7D.67DA8800" TargetMode="External"/><Relationship Id="rId5" Type="http://schemas.openxmlformats.org/officeDocument/2006/relationships/image" Target="../media/image40.jpeg"/><Relationship Id="rId4" Type="http://schemas.openxmlformats.org/officeDocument/2006/relationships/image" Target="cid:image001.jpg@01D7BB7D.67DA8800" TargetMode="External"/><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cid:image009.jpg@01D7B131.5A40D0B0"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cid:image008.jpg@01D7B131.5A40D0B0" TargetMode="Externa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8" Type="http://schemas.openxmlformats.org/officeDocument/2006/relationships/image" Target="cid:15E38FC4-028A-4A3B-83C2-264484C2C0A2" TargetMode="External"/><Relationship Id="rId3" Type="http://schemas.openxmlformats.org/officeDocument/2006/relationships/image" Target="../media/image62.png"/><Relationship Id="rId7"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cid:D0FB322D-5483-4BC9-A87A-8AE1612F2EF5" TargetMode="External"/><Relationship Id="rId5" Type="http://schemas.openxmlformats.org/officeDocument/2006/relationships/image" Target="../media/image64.jpeg"/><Relationship Id="rId4" Type="http://schemas.openxmlformats.org/officeDocument/2006/relationships/image" Target="../media/image63.pn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pnm.com/energy-and-copper-theft"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mailto:metropermits@pnm.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cid:image002.jpg@01CF28BB.57402250" TargetMode="External"/><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mailto:zz-ElectricDispatch@pnmresources.com" TargetMode="External"/><Relationship Id="rId2" Type="http://schemas.openxmlformats.org/officeDocument/2006/relationships/hyperlink" Target="https://www.pnm.com/documents/28767612/28773876/PNM+Statement+of+Fact+-+NSD.pdf/b344a719-546a-4618-996f-a0c6f5e7f7c0?t=1547053765123" TargetMode="External"/><Relationship Id="rId1" Type="http://schemas.openxmlformats.org/officeDocument/2006/relationships/slideLayout" Target="../slideLayouts/slideLayout3.xml"/><Relationship Id="rId5" Type="http://schemas.openxmlformats.org/officeDocument/2006/relationships/hyperlink" Target="https://www.pnm.com/esg" TargetMode="External"/><Relationship Id="rId4" Type="http://schemas.openxmlformats.org/officeDocument/2006/relationships/hyperlink" Target="mailto:metropermits@pnm.co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www.pbs.org/newshour/nation/much-scrap-metal-collect-make-minimum-wag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2400" dirty="0"/>
              <a:t>2022 PNM Copper Theft Awareness Seminar</a:t>
            </a:r>
          </a:p>
        </p:txBody>
      </p:sp>
      <p:sp>
        <p:nvSpPr>
          <p:cNvPr id="5" name="Subtitle 4"/>
          <p:cNvSpPr>
            <a:spLocks noGrp="1"/>
          </p:cNvSpPr>
          <p:nvPr>
            <p:ph type="subTitle" idx="1"/>
          </p:nvPr>
        </p:nvSpPr>
        <p:spPr/>
        <p:txBody>
          <a:bodyPr/>
          <a:lstStyle/>
          <a:p>
            <a:r>
              <a:rPr lang="en-US" dirty="0"/>
              <a:t>Welcome!</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p:txBody>
          <a:bodyPr/>
          <a:lstStyle/>
          <a:p>
            <a:r>
              <a:rPr lang="en-US" sz="2400" dirty="0"/>
              <a:t>Overhead Configuration, Typical Layout</a:t>
            </a:r>
            <a:endParaRPr lang="en-US" dirty="0"/>
          </a:p>
        </p:txBody>
      </p:sp>
      <p:pic>
        <p:nvPicPr>
          <p:cNvPr id="6" name="Picture 5">
            <a:extLst>
              <a:ext uri="{FF2B5EF4-FFF2-40B4-BE49-F238E27FC236}">
                <a16:creationId xmlns:a16="http://schemas.microsoft.com/office/drawing/2014/main" id="{98848268-0367-40BD-A7DE-F4E863AA27D6}"/>
              </a:ext>
            </a:extLst>
          </p:cNvPr>
          <p:cNvPicPr>
            <a:picLocks noChangeAspect="1"/>
          </p:cNvPicPr>
          <p:nvPr/>
        </p:nvPicPr>
        <p:blipFill>
          <a:blip r:embed="rId3"/>
          <a:stretch>
            <a:fillRect/>
          </a:stretch>
        </p:blipFill>
        <p:spPr>
          <a:xfrm>
            <a:off x="0" y="1299712"/>
            <a:ext cx="6589725" cy="4572000"/>
          </a:xfrm>
          <a:prstGeom prst="rect">
            <a:avLst/>
          </a:prstGeom>
        </p:spPr>
      </p:pic>
      <p:sp>
        <p:nvSpPr>
          <p:cNvPr id="7" name="TextBox 6">
            <a:extLst>
              <a:ext uri="{FF2B5EF4-FFF2-40B4-BE49-F238E27FC236}">
                <a16:creationId xmlns:a16="http://schemas.microsoft.com/office/drawing/2014/main" id="{E094435E-816B-40A9-9FE2-CE9CAF9027E6}"/>
              </a:ext>
            </a:extLst>
          </p:cNvPr>
          <p:cNvSpPr txBox="1"/>
          <p:nvPr/>
        </p:nvSpPr>
        <p:spPr>
          <a:xfrm>
            <a:off x="6589725" y="1612037"/>
            <a:ext cx="2478075"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Primary Voltage, 12,470 Volts Phase to Phase, 7,200 Volts Phase to ground,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Primary voltage is reduced, end use voltage of 120/240 volts,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 transformer reduces the voltage, for commercial and residential use</a:t>
            </a:r>
          </a:p>
        </p:txBody>
      </p:sp>
      <p:sp>
        <p:nvSpPr>
          <p:cNvPr id="3" name="Arrow: Right 2">
            <a:extLst>
              <a:ext uri="{FF2B5EF4-FFF2-40B4-BE49-F238E27FC236}">
                <a16:creationId xmlns:a16="http://schemas.microsoft.com/office/drawing/2014/main" id="{7D104689-B2DF-4D1B-A2C1-CD85AD553B5C}"/>
              </a:ext>
            </a:extLst>
          </p:cNvPr>
          <p:cNvSpPr/>
          <p:nvPr/>
        </p:nvSpPr>
        <p:spPr>
          <a:xfrm>
            <a:off x="2743558" y="2959387"/>
            <a:ext cx="1524000" cy="98403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F91F6D70-E185-4C04-9EED-F883DD5D5CE5}"/>
              </a:ext>
            </a:extLst>
          </p:cNvPr>
          <p:cNvSpPr/>
          <p:nvPr/>
        </p:nvSpPr>
        <p:spPr>
          <a:xfrm rot="10800000">
            <a:off x="607330" y="2968515"/>
            <a:ext cx="1524000" cy="984031"/>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0D9D2F3B-F3FA-424C-AC96-58833C5B932F}"/>
              </a:ext>
            </a:extLst>
          </p:cNvPr>
          <p:cNvCxnSpPr/>
          <p:nvPr/>
        </p:nvCxnSpPr>
        <p:spPr>
          <a:xfrm flipV="1">
            <a:off x="2362200" y="3879632"/>
            <a:ext cx="0" cy="616168"/>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9E5CB89-0252-4952-BC61-6925D39BFF99}"/>
              </a:ext>
            </a:extLst>
          </p:cNvPr>
          <p:cNvSpPr txBox="1"/>
          <p:nvPr/>
        </p:nvSpPr>
        <p:spPr>
          <a:xfrm>
            <a:off x="391238" y="1286574"/>
            <a:ext cx="4800600"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One of many configurations</a:t>
            </a:r>
          </a:p>
        </p:txBody>
      </p:sp>
      <p:sp>
        <p:nvSpPr>
          <p:cNvPr id="14" name="TextBox 13">
            <a:extLst>
              <a:ext uri="{FF2B5EF4-FFF2-40B4-BE49-F238E27FC236}">
                <a16:creationId xmlns:a16="http://schemas.microsoft.com/office/drawing/2014/main" id="{94646A48-A635-4DEF-AC8B-D93352EE05BB}"/>
              </a:ext>
            </a:extLst>
          </p:cNvPr>
          <p:cNvSpPr txBox="1"/>
          <p:nvPr/>
        </p:nvSpPr>
        <p:spPr>
          <a:xfrm>
            <a:off x="2790387" y="3159016"/>
            <a:ext cx="1665738" cy="6030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PNM Responsibility</a:t>
            </a:r>
          </a:p>
        </p:txBody>
      </p:sp>
      <p:sp>
        <p:nvSpPr>
          <p:cNvPr id="15" name="TextBox 14">
            <a:extLst>
              <a:ext uri="{FF2B5EF4-FFF2-40B4-BE49-F238E27FC236}">
                <a16:creationId xmlns:a16="http://schemas.microsoft.com/office/drawing/2014/main" id="{1F5F3D6B-AA96-4177-A8FF-33C55B546924}"/>
              </a:ext>
            </a:extLst>
          </p:cNvPr>
          <p:cNvSpPr txBox="1"/>
          <p:nvPr/>
        </p:nvSpPr>
        <p:spPr>
          <a:xfrm>
            <a:off x="796255" y="3159016"/>
            <a:ext cx="1665738"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Customer’s Responsibility</a:t>
            </a:r>
          </a:p>
        </p:txBody>
      </p:sp>
      <p:sp>
        <p:nvSpPr>
          <p:cNvPr id="11" name="TextBox 10">
            <a:extLst>
              <a:ext uri="{FF2B5EF4-FFF2-40B4-BE49-F238E27FC236}">
                <a16:creationId xmlns:a16="http://schemas.microsoft.com/office/drawing/2014/main" id="{8C1460AB-F875-4F52-B6CA-EFE9EF08FEA9}"/>
              </a:ext>
            </a:extLst>
          </p:cNvPr>
          <p:cNvSpPr txBox="1"/>
          <p:nvPr/>
        </p:nvSpPr>
        <p:spPr>
          <a:xfrm>
            <a:off x="3962400" y="6550223"/>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167313819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a:xfrm>
            <a:off x="152400" y="494109"/>
            <a:ext cx="3896983" cy="1051529"/>
          </a:xfrm>
        </p:spPr>
        <p:txBody>
          <a:bodyPr/>
          <a:lstStyle/>
          <a:p>
            <a:r>
              <a:rPr lang="en-US" dirty="0"/>
              <a:t>A Real-life example</a:t>
            </a:r>
          </a:p>
        </p:txBody>
      </p:sp>
      <p:pic>
        <p:nvPicPr>
          <p:cNvPr id="6" name="Picture 5">
            <a:extLst>
              <a:ext uri="{FF2B5EF4-FFF2-40B4-BE49-F238E27FC236}">
                <a16:creationId xmlns:a16="http://schemas.microsoft.com/office/drawing/2014/main" id="{90B16AB8-0DC2-4235-B030-2514E4C182CC}"/>
              </a:ext>
            </a:extLst>
          </p:cNvPr>
          <p:cNvPicPr>
            <a:picLocks noChangeAspect="1"/>
          </p:cNvPicPr>
          <p:nvPr/>
        </p:nvPicPr>
        <p:blipFill>
          <a:blip r:embed="rId3"/>
          <a:stretch>
            <a:fillRect/>
          </a:stretch>
        </p:blipFill>
        <p:spPr>
          <a:xfrm>
            <a:off x="36786" y="2209800"/>
            <a:ext cx="8915400" cy="3790950"/>
          </a:xfrm>
          <a:prstGeom prst="rect">
            <a:avLst/>
          </a:prstGeom>
        </p:spPr>
      </p:pic>
      <p:sp>
        <p:nvSpPr>
          <p:cNvPr id="7" name="TextBox 6">
            <a:extLst>
              <a:ext uri="{FF2B5EF4-FFF2-40B4-BE49-F238E27FC236}">
                <a16:creationId xmlns:a16="http://schemas.microsoft.com/office/drawing/2014/main" id="{F0532EBA-93D3-4B7B-A58B-5263A7B483AC}"/>
              </a:ext>
            </a:extLst>
          </p:cNvPr>
          <p:cNvSpPr txBox="1"/>
          <p:nvPr/>
        </p:nvSpPr>
        <p:spPr>
          <a:xfrm>
            <a:off x="3649133" y="235044"/>
            <a:ext cx="5494867"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Primary Voltage, 12,470 Volts Phase to Phase, 7,200 Volts Phase to ground,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Primary voltage is reduced, end use voltage of 120/240 volts,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 transformer reduces the voltage, for commercial and residential use</a:t>
            </a:r>
          </a:p>
        </p:txBody>
      </p:sp>
      <p:sp>
        <p:nvSpPr>
          <p:cNvPr id="5" name="TextBox 4">
            <a:extLst>
              <a:ext uri="{FF2B5EF4-FFF2-40B4-BE49-F238E27FC236}">
                <a16:creationId xmlns:a16="http://schemas.microsoft.com/office/drawing/2014/main" id="{570DC58B-F924-4FD7-81AA-1D75F5838A64}"/>
              </a:ext>
            </a:extLst>
          </p:cNvPr>
          <p:cNvSpPr txBox="1"/>
          <p:nvPr/>
        </p:nvSpPr>
        <p:spPr>
          <a:xfrm>
            <a:off x="3962400" y="6550223"/>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333861692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p:txBody>
          <a:bodyPr/>
          <a:lstStyle/>
          <a:p>
            <a:r>
              <a:rPr lang="en-US" dirty="0"/>
              <a:t>A real-life example (Customer side)</a:t>
            </a:r>
          </a:p>
        </p:txBody>
      </p:sp>
      <p:pic>
        <p:nvPicPr>
          <p:cNvPr id="3" name="Picture 2">
            <a:extLst>
              <a:ext uri="{FF2B5EF4-FFF2-40B4-BE49-F238E27FC236}">
                <a16:creationId xmlns:a16="http://schemas.microsoft.com/office/drawing/2014/main" id="{9BC01F5A-2DB3-464F-BA97-86BA718C5431}"/>
              </a:ext>
            </a:extLst>
          </p:cNvPr>
          <p:cNvPicPr>
            <a:picLocks noChangeAspect="1"/>
          </p:cNvPicPr>
          <p:nvPr/>
        </p:nvPicPr>
        <p:blipFill>
          <a:blip r:embed="rId3"/>
          <a:stretch>
            <a:fillRect/>
          </a:stretch>
        </p:blipFill>
        <p:spPr>
          <a:xfrm>
            <a:off x="304799" y="1600200"/>
            <a:ext cx="7673547" cy="4572000"/>
          </a:xfrm>
          <a:prstGeom prst="rect">
            <a:avLst/>
          </a:prstGeom>
        </p:spPr>
      </p:pic>
      <p:sp>
        <p:nvSpPr>
          <p:cNvPr id="4" name="TextBox 3">
            <a:extLst>
              <a:ext uri="{FF2B5EF4-FFF2-40B4-BE49-F238E27FC236}">
                <a16:creationId xmlns:a16="http://schemas.microsoft.com/office/drawing/2014/main" id="{CEBF5B42-58AB-49D1-A47A-09BAD02F12B1}"/>
              </a:ext>
            </a:extLst>
          </p:cNvPr>
          <p:cNvSpPr txBox="1"/>
          <p:nvPr/>
        </p:nvSpPr>
        <p:spPr>
          <a:xfrm>
            <a:off x="3733800" y="6550223"/>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172097722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4C522A-6945-4226-B62E-6FC22785017F}"/>
              </a:ext>
            </a:extLst>
          </p:cNvPr>
          <p:cNvSpPr txBox="1">
            <a:spLocks/>
          </p:cNvSpPr>
          <p:nvPr/>
        </p:nvSpPr>
        <p:spPr>
          <a:xfrm>
            <a:off x="252785" y="-152400"/>
            <a:ext cx="8638430" cy="1051133"/>
          </a:xfrm>
          <a:prstGeom prst="rect">
            <a:avLst/>
          </a:prstGeom>
        </p:spPr>
        <p:txBody>
          <a:bodyPr anchor="ctr" anchorCtr="0">
            <a:normAutofit fontScale="97500"/>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dirty="0"/>
              <a:t>NESC Section 38, Rule 381G 2, Pad-Mounted and Other Above-Ground Equipment</a:t>
            </a:r>
          </a:p>
        </p:txBody>
      </p:sp>
      <p:pic>
        <p:nvPicPr>
          <p:cNvPr id="6" name="Picture 5">
            <a:extLst>
              <a:ext uri="{FF2B5EF4-FFF2-40B4-BE49-F238E27FC236}">
                <a16:creationId xmlns:a16="http://schemas.microsoft.com/office/drawing/2014/main" id="{1813A012-36F1-413A-BE9E-9F0E59E6E725}"/>
              </a:ext>
            </a:extLst>
          </p:cNvPr>
          <p:cNvPicPr>
            <a:picLocks noChangeAspect="1"/>
          </p:cNvPicPr>
          <p:nvPr/>
        </p:nvPicPr>
        <p:blipFill rotWithShape="1">
          <a:blip r:embed="rId3"/>
          <a:srcRect l="802" t="944" r="1282" b="1"/>
          <a:stretch/>
        </p:blipFill>
        <p:spPr bwMode="auto">
          <a:xfrm>
            <a:off x="234392" y="1447800"/>
            <a:ext cx="6388167" cy="4389120"/>
          </a:xfrm>
          <a:prstGeom prst="rect">
            <a:avLst/>
          </a:prstGeom>
          <a:ln>
            <a:noFill/>
          </a:ln>
          <a:extLst>
            <a:ext uri="{53640926-AAD7-44D8-BBD7-CCE9431645EC}">
              <a14:shadowObscured xmlns:a14="http://schemas.microsoft.com/office/drawing/2010/main"/>
            </a:ext>
          </a:extLst>
        </p:spPr>
      </p:pic>
      <p:pic>
        <p:nvPicPr>
          <p:cNvPr id="7" name="Picture 3" descr="image005">
            <a:extLst>
              <a:ext uri="{FF2B5EF4-FFF2-40B4-BE49-F238E27FC236}">
                <a16:creationId xmlns:a16="http://schemas.microsoft.com/office/drawing/2014/main" id="{982A9309-86A2-42A7-B414-7B6D530776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4942" y="1676400"/>
            <a:ext cx="19526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image008">
            <a:extLst>
              <a:ext uri="{FF2B5EF4-FFF2-40B4-BE49-F238E27FC236}">
                <a16:creationId xmlns:a16="http://schemas.microsoft.com/office/drawing/2014/main" id="{688EE085-BDE9-4F66-93A6-54A05F30B4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047" b="4000"/>
          <a:stretch/>
        </p:blipFill>
        <p:spPr bwMode="auto">
          <a:xfrm>
            <a:off x="6617304" y="4038600"/>
            <a:ext cx="2448858"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8D31CFB-20F4-4F1F-B014-279BD190DB17}"/>
              </a:ext>
            </a:extLst>
          </p:cNvPr>
          <p:cNvSpPr txBox="1"/>
          <p:nvPr/>
        </p:nvSpPr>
        <p:spPr>
          <a:xfrm>
            <a:off x="4876800" y="1411014"/>
            <a:ext cx="2448858"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Note the door latch system of the transformer</a:t>
            </a:r>
          </a:p>
        </p:txBody>
      </p:sp>
      <p:cxnSp>
        <p:nvCxnSpPr>
          <p:cNvPr id="11" name="Straight Arrow Connector 10">
            <a:extLst>
              <a:ext uri="{FF2B5EF4-FFF2-40B4-BE49-F238E27FC236}">
                <a16:creationId xmlns:a16="http://schemas.microsoft.com/office/drawing/2014/main" id="{99F126E9-443F-4418-81EC-7D7F97BE8DF1}"/>
              </a:ext>
            </a:extLst>
          </p:cNvPr>
          <p:cNvCxnSpPr>
            <a:cxnSpLocks/>
          </p:cNvCxnSpPr>
          <p:nvPr/>
        </p:nvCxnSpPr>
        <p:spPr>
          <a:xfrm>
            <a:off x="6617304" y="1777425"/>
            <a:ext cx="708354" cy="584775"/>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0A2A8EF-6D09-4D6C-BA77-A01CB4CFAB21}"/>
              </a:ext>
            </a:extLst>
          </p:cNvPr>
          <p:cNvSpPr txBox="1"/>
          <p:nvPr/>
        </p:nvSpPr>
        <p:spPr>
          <a:xfrm>
            <a:off x="3825240" y="5840432"/>
            <a:ext cx="2601258"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Retrofit door latch system for the transformer by PNM</a:t>
            </a:r>
          </a:p>
        </p:txBody>
      </p:sp>
      <p:cxnSp>
        <p:nvCxnSpPr>
          <p:cNvPr id="15" name="Straight Arrow Connector 14">
            <a:extLst>
              <a:ext uri="{FF2B5EF4-FFF2-40B4-BE49-F238E27FC236}">
                <a16:creationId xmlns:a16="http://schemas.microsoft.com/office/drawing/2014/main" id="{7E4D3547-6074-408D-B802-EAA37FBBA632}"/>
              </a:ext>
            </a:extLst>
          </p:cNvPr>
          <p:cNvCxnSpPr>
            <a:cxnSpLocks/>
          </p:cNvCxnSpPr>
          <p:nvPr/>
        </p:nvCxnSpPr>
        <p:spPr>
          <a:xfrm flipV="1">
            <a:off x="6426498" y="5029200"/>
            <a:ext cx="899160" cy="102108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F39479A-1034-4BB8-8A22-9F2FF8EC5ECF}"/>
              </a:ext>
            </a:extLst>
          </p:cNvPr>
          <p:cNvSpPr txBox="1"/>
          <p:nvPr/>
        </p:nvSpPr>
        <p:spPr>
          <a:xfrm>
            <a:off x="667355" y="850710"/>
            <a:ext cx="5715000" cy="369332"/>
          </a:xfrm>
          <a:prstGeom prst="rect">
            <a:avLst/>
          </a:prstGeom>
          <a:noFill/>
        </p:spPr>
        <p:txBody>
          <a:bodyPr wrap="square" rtlCol="0">
            <a:spAutoFit/>
          </a:bodyPr>
          <a:lstStyle/>
          <a:p>
            <a:r>
              <a:rPr lang="en-US" dirty="0"/>
              <a:t>* penta-head bolts and door latch</a:t>
            </a:r>
          </a:p>
        </p:txBody>
      </p:sp>
      <p:sp>
        <p:nvSpPr>
          <p:cNvPr id="12" name="TextBox 11">
            <a:extLst>
              <a:ext uri="{FF2B5EF4-FFF2-40B4-BE49-F238E27FC236}">
                <a16:creationId xmlns:a16="http://schemas.microsoft.com/office/drawing/2014/main" id="{03ED9D9E-6403-45A3-B67B-A5D9721FD8E8}"/>
              </a:ext>
            </a:extLst>
          </p:cNvPr>
          <p:cNvSpPr txBox="1"/>
          <p:nvPr/>
        </p:nvSpPr>
        <p:spPr>
          <a:xfrm>
            <a:off x="3625725" y="6550223"/>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207597526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a:xfrm>
            <a:off x="409475" y="646439"/>
            <a:ext cx="8325050" cy="533399"/>
          </a:xfrm>
        </p:spPr>
        <p:txBody>
          <a:bodyPr>
            <a:normAutofit/>
          </a:bodyPr>
          <a:lstStyle/>
          <a:p>
            <a:r>
              <a:rPr lang="en-US" sz="2000" dirty="0"/>
              <a:t>Components of a transformer</a:t>
            </a:r>
          </a:p>
        </p:txBody>
      </p:sp>
      <p:pic>
        <p:nvPicPr>
          <p:cNvPr id="3" name="Picture 2">
            <a:extLst>
              <a:ext uri="{FF2B5EF4-FFF2-40B4-BE49-F238E27FC236}">
                <a16:creationId xmlns:a16="http://schemas.microsoft.com/office/drawing/2014/main" id="{315EB569-3A5A-4FB0-A799-BD4304D4FA90}"/>
              </a:ext>
            </a:extLst>
          </p:cNvPr>
          <p:cNvPicPr>
            <a:picLocks noChangeAspect="1"/>
          </p:cNvPicPr>
          <p:nvPr/>
        </p:nvPicPr>
        <p:blipFill>
          <a:blip r:embed="rId3"/>
          <a:stretch>
            <a:fillRect/>
          </a:stretch>
        </p:blipFill>
        <p:spPr>
          <a:xfrm>
            <a:off x="152401" y="1286574"/>
            <a:ext cx="7625682" cy="5029200"/>
          </a:xfrm>
          <a:prstGeom prst="rect">
            <a:avLst/>
          </a:prstGeom>
        </p:spPr>
      </p:pic>
      <p:sp>
        <p:nvSpPr>
          <p:cNvPr id="4" name="TextBox 3">
            <a:extLst>
              <a:ext uri="{FF2B5EF4-FFF2-40B4-BE49-F238E27FC236}">
                <a16:creationId xmlns:a16="http://schemas.microsoft.com/office/drawing/2014/main" id="{9B39A495-1061-4211-8388-DDF5125205FF}"/>
              </a:ext>
            </a:extLst>
          </p:cNvPr>
          <p:cNvSpPr txBox="1"/>
          <p:nvPr/>
        </p:nvSpPr>
        <p:spPr>
          <a:xfrm rot="18640929">
            <a:off x="5211059" y="3952133"/>
            <a:ext cx="1676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Secondary Side</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itle 1">
            <a:extLst>
              <a:ext uri="{FF2B5EF4-FFF2-40B4-BE49-F238E27FC236}">
                <a16:creationId xmlns:a16="http://schemas.microsoft.com/office/drawing/2014/main" id="{8CA4A4AA-6BD4-4B96-9630-5F3B91075D9D}"/>
              </a:ext>
            </a:extLst>
          </p:cNvPr>
          <p:cNvSpPr txBox="1">
            <a:spLocks/>
          </p:cNvSpPr>
          <p:nvPr/>
        </p:nvSpPr>
        <p:spPr>
          <a:xfrm>
            <a:off x="349196" y="-62739"/>
            <a:ext cx="8153400" cy="1051133"/>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A quick look inside a transformer…</a:t>
            </a:r>
          </a:p>
        </p:txBody>
      </p:sp>
      <p:sp>
        <p:nvSpPr>
          <p:cNvPr id="6" name="Arrow: Right 5">
            <a:extLst>
              <a:ext uri="{FF2B5EF4-FFF2-40B4-BE49-F238E27FC236}">
                <a16:creationId xmlns:a16="http://schemas.microsoft.com/office/drawing/2014/main" id="{D9230A63-E79F-4EBE-B200-2989FEA85E57}"/>
              </a:ext>
            </a:extLst>
          </p:cNvPr>
          <p:cNvSpPr/>
          <p:nvPr/>
        </p:nvSpPr>
        <p:spPr>
          <a:xfrm>
            <a:off x="5328746" y="1040646"/>
            <a:ext cx="2215054" cy="426937"/>
          </a:xfrm>
          <a:prstGeom prst="rightArrow">
            <a:avLst>
              <a:gd name="adj1" fmla="val 50000"/>
              <a:gd name="adj2" fmla="val 5480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AC0AA89-9815-4634-A22C-AB3B0EB7D26B}"/>
              </a:ext>
            </a:extLst>
          </p:cNvPr>
          <p:cNvSpPr txBox="1"/>
          <p:nvPr/>
        </p:nvSpPr>
        <p:spPr>
          <a:xfrm>
            <a:off x="2561787" y="1117296"/>
            <a:ext cx="2010213"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PNM Side</a:t>
            </a:r>
          </a:p>
        </p:txBody>
      </p:sp>
      <p:sp>
        <p:nvSpPr>
          <p:cNvPr id="8" name="Arrow: Right 7">
            <a:extLst>
              <a:ext uri="{FF2B5EF4-FFF2-40B4-BE49-F238E27FC236}">
                <a16:creationId xmlns:a16="http://schemas.microsoft.com/office/drawing/2014/main" id="{1A04B0FE-AAA7-4F87-9999-6A4EE8F44341}"/>
              </a:ext>
            </a:extLst>
          </p:cNvPr>
          <p:cNvSpPr/>
          <p:nvPr/>
        </p:nvSpPr>
        <p:spPr>
          <a:xfrm rot="10800000">
            <a:off x="1998283" y="1073105"/>
            <a:ext cx="2215054" cy="426937"/>
          </a:xfrm>
          <a:prstGeom prst="rightArrow">
            <a:avLst>
              <a:gd name="adj1" fmla="val 50000"/>
              <a:gd name="adj2" fmla="val 5480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899990E-F988-4DF7-A936-43C3B0EFEDDB}"/>
              </a:ext>
            </a:extLst>
          </p:cNvPr>
          <p:cNvSpPr txBox="1"/>
          <p:nvPr/>
        </p:nvSpPr>
        <p:spPr>
          <a:xfrm>
            <a:off x="5320468" y="1077651"/>
            <a:ext cx="2010213"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Customer Side</a:t>
            </a:r>
          </a:p>
        </p:txBody>
      </p:sp>
      <p:cxnSp>
        <p:nvCxnSpPr>
          <p:cNvPr id="11" name="Straight Connector 10">
            <a:extLst>
              <a:ext uri="{FF2B5EF4-FFF2-40B4-BE49-F238E27FC236}">
                <a16:creationId xmlns:a16="http://schemas.microsoft.com/office/drawing/2014/main" id="{559D856D-ECD8-4E0D-A4FE-470A19419368}"/>
              </a:ext>
            </a:extLst>
          </p:cNvPr>
          <p:cNvCxnSpPr/>
          <p:nvPr/>
        </p:nvCxnSpPr>
        <p:spPr>
          <a:xfrm>
            <a:off x="5105400" y="1286573"/>
            <a:ext cx="0" cy="86478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2E04C61-D69B-4960-9077-BEDAD6F6E744}"/>
              </a:ext>
            </a:extLst>
          </p:cNvPr>
          <p:cNvSpPr txBox="1"/>
          <p:nvPr/>
        </p:nvSpPr>
        <p:spPr>
          <a:xfrm>
            <a:off x="4220459" y="6554577"/>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382979517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A47C189-47FF-4514-BD69-4623B8ABAD25}"/>
              </a:ext>
            </a:extLst>
          </p:cNvPr>
          <p:cNvSpPr txBox="1">
            <a:spLocks/>
          </p:cNvSpPr>
          <p:nvPr/>
        </p:nvSpPr>
        <p:spPr>
          <a:xfrm>
            <a:off x="68590" y="-65418"/>
            <a:ext cx="9112196" cy="1051133"/>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PNM modifying penta-head retrofit lock</a:t>
            </a:r>
          </a:p>
        </p:txBody>
      </p:sp>
      <p:sp>
        <p:nvSpPr>
          <p:cNvPr id="4" name="TextBox 3">
            <a:extLst>
              <a:ext uri="{FF2B5EF4-FFF2-40B4-BE49-F238E27FC236}">
                <a16:creationId xmlns:a16="http://schemas.microsoft.com/office/drawing/2014/main" id="{9656E029-1CF1-4BA6-99B4-86559063DF16}"/>
              </a:ext>
            </a:extLst>
          </p:cNvPr>
          <p:cNvSpPr txBox="1"/>
          <p:nvPr/>
        </p:nvSpPr>
        <p:spPr>
          <a:xfrm>
            <a:off x="304800" y="816438"/>
            <a:ext cx="571500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Retrofit lock redesign, door latch system of transformer</a:t>
            </a:r>
          </a:p>
        </p:txBody>
      </p:sp>
      <p:pic>
        <p:nvPicPr>
          <p:cNvPr id="7" name="Picture 3" descr="image005">
            <a:extLst>
              <a:ext uri="{FF2B5EF4-FFF2-40B4-BE49-F238E27FC236}">
                <a16:creationId xmlns:a16="http://schemas.microsoft.com/office/drawing/2014/main" id="{D12C46FE-F5DF-4609-8A46-8C61A6F6B1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7100" y="816438"/>
            <a:ext cx="15621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C7FA5F1-60AE-4B5F-9C61-7D8FC0752F36}"/>
              </a:ext>
            </a:extLst>
          </p:cNvPr>
          <p:cNvPicPr>
            <a:picLocks noChangeAspect="1"/>
          </p:cNvPicPr>
          <p:nvPr/>
        </p:nvPicPr>
        <p:blipFill>
          <a:blip r:embed="rId4"/>
          <a:stretch>
            <a:fillRect/>
          </a:stretch>
        </p:blipFill>
        <p:spPr>
          <a:xfrm>
            <a:off x="95470" y="1434131"/>
            <a:ext cx="1956230" cy="1828800"/>
          </a:xfrm>
          <a:prstGeom prst="rect">
            <a:avLst/>
          </a:prstGeom>
        </p:spPr>
      </p:pic>
      <p:pic>
        <p:nvPicPr>
          <p:cNvPr id="9" name="Picture 9" descr="image010">
            <a:extLst>
              <a:ext uri="{FF2B5EF4-FFF2-40B4-BE49-F238E27FC236}">
                <a16:creationId xmlns:a16="http://schemas.microsoft.com/office/drawing/2014/main" id="{2E80EEEC-21DC-4CF3-B33C-C8B661EE27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6303" y="1434131"/>
            <a:ext cx="164783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EA8F30B-0B07-46AD-BF69-17042111E884}"/>
              </a:ext>
            </a:extLst>
          </p:cNvPr>
          <p:cNvSpPr txBox="1"/>
          <p:nvPr/>
        </p:nvSpPr>
        <p:spPr>
          <a:xfrm>
            <a:off x="4540403" y="1267406"/>
            <a:ext cx="27366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Existing transformer handle w/ pentahead as delivered by manufacturer</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Arrow: Right 10">
            <a:extLst>
              <a:ext uri="{FF2B5EF4-FFF2-40B4-BE49-F238E27FC236}">
                <a16:creationId xmlns:a16="http://schemas.microsoft.com/office/drawing/2014/main" id="{62D4C51E-332F-4757-9A15-0A24DDCB011B}"/>
              </a:ext>
            </a:extLst>
          </p:cNvPr>
          <p:cNvSpPr/>
          <p:nvPr/>
        </p:nvSpPr>
        <p:spPr>
          <a:xfrm>
            <a:off x="6781800" y="1405970"/>
            <a:ext cx="4953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A3B8627-F6AF-4EFF-A140-B548132714B1}"/>
              </a:ext>
            </a:extLst>
          </p:cNvPr>
          <p:cNvSpPr txBox="1"/>
          <p:nvPr/>
        </p:nvSpPr>
        <p:spPr>
          <a:xfrm>
            <a:off x="4011278" y="2322072"/>
            <a:ext cx="29067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Calibri"/>
                <a:sym typeface="Wingdings" panose="05000000000000000000" pitchFamily="2" charset="2"/>
              </a:rPr>
              <a:t>Original retrofit lock system </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Arrow: Right 12">
            <a:extLst>
              <a:ext uri="{FF2B5EF4-FFF2-40B4-BE49-F238E27FC236}">
                <a16:creationId xmlns:a16="http://schemas.microsoft.com/office/drawing/2014/main" id="{C960949D-2205-444F-A391-BED97BEF748F}"/>
              </a:ext>
            </a:extLst>
          </p:cNvPr>
          <p:cNvSpPr/>
          <p:nvPr/>
        </p:nvSpPr>
        <p:spPr>
          <a:xfrm rot="13325016">
            <a:off x="3078477" y="2102168"/>
            <a:ext cx="1027842" cy="1638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descr="image002">
            <a:extLst>
              <a:ext uri="{FF2B5EF4-FFF2-40B4-BE49-F238E27FC236}">
                <a16:creationId xmlns:a16="http://schemas.microsoft.com/office/drawing/2014/main" id="{BCE9ED6C-F097-4C63-BF6E-629D649612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93" y="3429000"/>
            <a:ext cx="30003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D5BD886D-284D-4C45-98F0-57D282F7A6FB}"/>
              </a:ext>
            </a:extLst>
          </p:cNvPr>
          <p:cNvPicPr>
            <a:picLocks noChangeAspect="1"/>
          </p:cNvPicPr>
          <p:nvPr/>
        </p:nvPicPr>
        <p:blipFill>
          <a:blip r:embed="rId7"/>
          <a:stretch>
            <a:fillRect/>
          </a:stretch>
        </p:blipFill>
        <p:spPr>
          <a:xfrm>
            <a:off x="3219056" y="3429000"/>
            <a:ext cx="2592400" cy="2926080"/>
          </a:xfrm>
          <a:prstGeom prst="rect">
            <a:avLst/>
          </a:prstGeom>
        </p:spPr>
      </p:pic>
      <p:sp>
        <p:nvSpPr>
          <p:cNvPr id="16" name="Content Placeholder 2">
            <a:extLst>
              <a:ext uri="{FF2B5EF4-FFF2-40B4-BE49-F238E27FC236}">
                <a16:creationId xmlns:a16="http://schemas.microsoft.com/office/drawing/2014/main" id="{16FBE0CD-53DF-4DE3-9E43-AAF653FEA19A}"/>
              </a:ext>
            </a:extLst>
          </p:cNvPr>
          <p:cNvSpPr>
            <a:spLocks noGrp="1"/>
          </p:cNvSpPr>
          <p:nvPr>
            <p:ph idx="1"/>
          </p:nvPr>
        </p:nvSpPr>
        <p:spPr>
          <a:xfrm>
            <a:off x="5957944" y="3332740"/>
            <a:ext cx="2920481" cy="1391660"/>
          </a:xfrm>
        </p:spPr>
        <p:txBody>
          <a:bodyPr>
            <a:noAutofit/>
          </a:bodyPr>
          <a:lstStyle/>
          <a:p>
            <a:pPr>
              <a:buFont typeface="Arial" charset="0"/>
              <a:buChar char="•"/>
            </a:pPr>
            <a:r>
              <a:rPr lang="en-US" sz="1600" dirty="0"/>
              <a:t>¾” steel instead of 10 gauge steel or 304 stainless steel</a:t>
            </a:r>
          </a:p>
          <a:p>
            <a:pPr>
              <a:buFont typeface="Arial" charset="0"/>
              <a:buChar char="•"/>
            </a:pPr>
            <a:r>
              <a:rPr lang="en-US" sz="1600" dirty="0"/>
              <a:t>Thicker edges</a:t>
            </a:r>
          </a:p>
          <a:p>
            <a:pPr>
              <a:buFont typeface="Arial" charset="0"/>
              <a:buChar char="•"/>
            </a:pPr>
            <a:r>
              <a:rPr lang="en-US" sz="1600" dirty="0"/>
              <a:t>Wider steel plate</a:t>
            </a:r>
          </a:p>
          <a:p>
            <a:pPr>
              <a:buFont typeface="Arial" charset="0"/>
              <a:buChar char="•"/>
            </a:pPr>
            <a:endParaRPr lang="en-US" sz="1600" dirty="0"/>
          </a:p>
          <a:p>
            <a:pPr marL="0" indent="0">
              <a:buNone/>
            </a:pPr>
            <a:endParaRPr lang="en-US" sz="1600" baseline="30000" dirty="0"/>
          </a:p>
          <a:p>
            <a:pPr>
              <a:buFont typeface="Arial" charset="0"/>
              <a:buChar char="•"/>
            </a:pPr>
            <a:endParaRPr lang="en-US" sz="1600" dirty="0"/>
          </a:p>
        </p:txBody>
      </p:sp>
      <p:sp>
        <p:nvSpPr>
          <p:cNvPr id="17" name="TextBox 16">
            <a:extLst>
              <a:ext uri="{FF2B5EF4-FFF2-40B4-BE49-F238E27FC236}">
                <a16:creationId xmlns:a16="http://schemas.microsoft.com/office/drawing/2014/main" id="{420F4EF5-49F5-4FB1-B53C-183261542730}"/>
              </a:ext>
            </a:extLst>
          </p:cNvPr>
          <p:cNvSpPr txBox="1"/>
          <p:nvPr/>
        </p:nvSpPr>
        <p:spPr>
          <a:xfrm>
            <a:off x="5930522" y="4666075"/>
            <a:ext cx="211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New and improved design</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23EA32F5-2BB6-4663-9640-7A1E936F967C}"/>
              </a:ext>
            </a:extLst>
          </p:cNvPr>
          <p:cNvSpPr txBox="1"/>
          <p:nvPr/>
        </p:nvSpPr>
        <p:spPr>
          <a:xfrm>
            <a:off x="3600856" y="6563286"/>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195875194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A47C189-47FF-4514-BD69-4623B8ABAD25}"/>
              </a:ext>
            </a:extLst>
          </p:cNvPr>
          <p:cNvSpPr txBox="1">
            <a:spLocks/>
          </p:cNvSpPr>
          <p:nvPr/>
        </p:nvSpPr>
        <p:spPr>
          <a:xfrm>
            <a:off x="68590" y="-65418"/>
            <a:ext cx="9112196" cy="1051133"/>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PNM working with state legislation</a:t>
            </a:r>
          </a:p>
        </p:txBody>
      </p:sp>
      <p:sp>
        <p:nvSpPr>
          <p:cNvPr id="4" name="TextBox 3">
            <a:extLst>
              <a:ext uri="{FF2B5EF4-FFF2-40B4-BE49-F238E27FC236}">
                <a16:creationId xmlns:a16="http://schemas.microsoft.com/office/drawing/2014/main" id="{9656E029-1CF1-4BA6-99B4-86559063DF16}"/>
              </a:ext>
            </a:extLst>
          </p:cNvPr>
          <p:cNvSpPr txBox="1"/>
          <p:nvPr/>
        </p:nvSpPr>
        <p:spPr>
          <a:xfrm>
            <a:off x="304800" y="816438"/>
            <a:ext cx="571500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PNM also actively works </a:t>
            </a:r>
            <a:r>
              <a:rPr lang="en-US" sz="1600" dirty="0">
                <a:solidFill>
                  <a:prstClr val="black"/>
                </a:solidFill>
                <a:latin typeface="Calibri"/>
              </a:rPr>
              <a:t>with Crime Stoppers</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2DF170-3BB2-4B48-981C-6615E7F48BC7}"/>
              </a:ext>
            </a:extLst>
          </p:cNvPr>
          <p:cNvPicPr>
            <a:picLocks noChangeAspect="1"/>
          </p:cNvPicPr>
          <p:nvPr/>
        </p:nvPicPr>
        <p:blipFill>
          <a:blip r:embed="rId3"/>
          <a:stretch>
            <a:fillRect/>
          </a:stretch>
        </p:blipFill>
        <p:spPr>
          <a:xfrm>
            <a:off x="304796" y="1120833"/>
            <a:ext cx="5985457" cy="5120640"/>
          </a:xfrm>
          <a:prstGeom prst="rect">
            <a:avLst/>
          </a:prstGeom>
        </p:spPr>
      </p:pic>
      <p:sp>
        <p:nvSpPr>
          <p:cNvPr id="18" name="TextBox 17">
            <a:extLst>
              <a:ext uri="{FF2B5EF4-FFF2-40B4-BE49-F238E27FC236}">
                <a16:creationId xmlns:a16="http://schemas.microsoft.com/office/drawing/2014/main" id="{E2305B79-E664-4285-8A5F-985B9D909E4A}"/>
              </a:ext>
            </a:extLst>
          </p:cNvPr>
          <p:cNvSpPr txBox="1"/>
          <p:nvPr/>
        </p:nvSpPr>
        <p:spPr>
          <a:xfrm>
            <a:off x="6290253" y="1295400"/>
            <a:ext cx="2587047" cy="5755422"/>
          </a:xfrm>
          <a:prstGeom prst="rect">
            <a:avLst/>
          </a:prstGeom>
          <a:noFill/>
        </p:spPr>
        <p:txBody>
          <a:bodyPr wrap="square" rtlCol="0">
            <a:spAutoFit/>
          </a:bodyPr>
          <a:lstStyle/>
          <a:p>
            <a:pPr marL="285750" indent="-285750">
              <a:buFont typeface="Arial" panose="020B0604020202020204" pitchFamily="34" charset="0"/>
              <a:buChar char="•"/>
            </a:pPr>
            <a:r>
              <a:rPr lang="en-US" sz="1600" dirty="0"/>
              <a:t>Requiring photo identification for every retail transaction and recording the license plate</a:t>
            </a:r>
          </a:p>
          <a:p>
            <a:pPr marL="285750" indent="-285750">
              <a:buFont typeface="Arial" panose="020B0604020202020204" pitchFamily="34" charset="0"/>
              <a:buChar char="•"/>
            </a:pPr>
            <a:r>
              <a:rPr lang="en-US" sz="1600" dirty="0"/>
              <a:t>Keeping good records so information can be provided on materials </a:t>
            </a:r>
          </a:p>
          <a:p>
            <a:pPr marL="285750" indent="-285750">
              <a:buFont typeface="Arial" panose="020B0604020202020204" pitchFamily="34" charset="0"/>
              <a:buChar char="•"/>
            </a:pPr>
            <a:r>
              <a:rPr lang="en-US" sz="1600" dirty="0"/>
              <a:t>Keeping a list of suspicious materials </a:t>
            </a:r>
          </a:p>
          <a:p>
            <a:pPr marL="285750" indent="-285750">
              <a:buFont typeface="Arial" panose="020B0604020202020204" pitchFamily="34" charset="0"/>
              <a:buChar char="•"/>
            </a:pPr>
            <a:r>
              <a:rPr lang="en-US" sz="1600" dirty="0"/>
              <a:t>When paying cash for a transaction, requiring the seller’s signature on a receipt </a:t>
            </a:r>
          </a:p>
          <a:p>
            <a:pPr marL="285750" indent="-285750">
              <a:buFont typeface="Arial" panose="020B0604020202020204" pitchFamily="34" charset="0"/>
              <a:buChar char="•"/>
            </a:pPr>
            <a:r>
              <a:rPr lang="en-US" sz="1600" dirty="0"/>
              <a:t>Training employees on how to identify suspicious materials. </a:t>
            </a:r>
          </a:p>
          <a:p>
            <a:pPr marL="285750" indent="-285750">
              <a:buFont typeface="Arial" panose="020B0604020202020204" pitchFamily="34" charset="0"/>
              <a:buChar char="•"/>
            </a:pPr>
            <a:r>
              <a:rPr lang="en-US" sz="1600" dirty="0"/>
              <a:t>The latest was House Bill (HB) 69 from the 2022 Legislative Session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7" name="TextBox 6">
            <a:extLst>
              <a:ext uri="{FF2B5EF4-FFF2-40B4-BE49-F238E27FC236}">
                <a16:creationId xmlns:a16="http://schemas.microsoft.com/office/drawing/2014/main" id="{6D010648-2C33-452D-9BB7-BEE555CDF3E4}"/>
              </a:ext>
            </a:extLst>
          </p:cNvPr>
          <p:cNvSpPr txBox="1"/>
          <p:nvPr/>
        </p:nvSpPr>
        <p:spPr>
          <a:xfrm>
            <a:off x="3657600" y="6550223"/>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39053455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A47C189-47FF-4514-BD69-4623B8ABAD25}"/>
              </a:ext>
            </a:extLst>
          </p:cNvPr>
          <p:cNvSpPr txBox="1">
            <a:spLocks/>
          </p:cNvSpPr>
          <p:nvPr/>
        </p:nvSpPr>
        <p:spPr>
          <a:xfrm>
            <a:off x="68590" y="-65418"/>
            <a:ext cx="9112196" cy="1051133"/>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Working together</a:t>
            </a:r>
          </a:p>
        </p:txBody>
      </p:sp>
      <p:sp>
        <p:nvSpPr>
          <p:cNvPr id="4" name="TextBox 3">
            <a:extLst>
              <a:ext uri="{FF2B5EF4-FFF2-40B4-BE49-F238E27FC236}">
                <a16:creationId xmlns:a16="http://schemas.microsoft.com/office/drawing/2014/main" id="{9656E029-1CF1-4BA6-99B4-86559063DF16}"/>
              </a:ext>
            </a:extLst>
          </p:cNvPr>
          <p:cNvSpPr txBox="1"/>
          <p:nvPr/>
        </p:nvSpPr>
        <p:spPr>
          <a:xfrm>
            <a:off x="228600" y="1447800"/>
            <a:ext cx="5715000" cy="38164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1600" dirty="0">
                <a:solidFill>
                  <a:prstClr val="black"/>
                </a:solidFill>
                <a:latin typeface="Calibri"/>
              </a:rPr>
              <a:t>New Mexico Chamber of Commerce raised this type of theft with the Attorney General’s office</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a:defRPr/>
            </a:pPr>
            <a:r>
              <a:rPr lang="en-US" sz="1600" dirty="0">
                <a:effectLst/>
                <a:latin typeface="Calibri" panose="020F0502020204030204" pitchFamily="34" charset="0"/>
                <a:ea typeface="Calibri" panose="020F0502020204030204" pitchFamily="34" charset="0"/>
              </a:rPr>
              <a:t>Register and find out more information about the New Mexico Organized Retail Crime Association (NMORCA) at </a:t>
            </a:r>
            <a:r>
              <a:rPr lang="en-US" sz="1600" u="sng" dirty="0">
                <a:solidFill>
                  <a:srgbClr val="0563C1"/>
                </a:solidFill>
                <a:effectLst/>
                <a:latin typeface="Calibri" panose="020F0502020204030204" pitchFamily="34" charset="0"/>
                <a:ea typeface="Calibri" panose="020F0502020204030204" pitchFamily="34" charset="0"/>
                <a:hlinkClick r:id="rId3"/>
              </a:rPr>
              <a:t>www.nmchamber.org/nmorca</a:t>
            </a:r>
            <a:r>
              <a:rPr lang="en-US" sz="1600" dirty="0">
                <a:effectLst/>
                <a:latin typeface="Calibri" panose="020F0502020204030204" pitchFamily="34" charset="0"/>
                <a:ea typeface="Calibri" panose="020F0502020204030204" pitchFamily="34" charset="0"/>
              </a:rPr>
              <a:t>. </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600" dirty="0">
                <a:solidFill>
                  <a:prstClr val="black"/>
                </a:solidFill>
                <a:latin typeface="Calibri"/>
              </a:rPr>
              <a:t>Individuals are asked to register on the website,</a:t>
            </a: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Applications are reviewed and verified,</a:t>
            </a:r>
          </a:p>
          <a:p>
            <a:pPr marR="0" lvl="0" algn="l" defTabSz="914400" rtl="0" eaLnBrk="1" fontAlgn="auto" latinLnBrk="0" hangingPunct="1">
              <a:lnSpc>
                <a:spcPct val="100000"/>
              </a:lnSpc>
              <a:spcBef>
                <a:spcPts val="0"/>
              </a:spcBef>
              <a:spcAft>
                <a:spcPts val="0"/>
              </a:spcAft>
              <a:buClrTx/>
              <a:buSzTx/>
              <a:tabLst/>
              <a:defRPr/>
            </a:pPr>
            <a:r>
              <a:rPr lang="en-US" sz="1600" dirty="0">
                <a:solidFill>
                  <a:prstClr val="black"/>
                </a:solidFill>
                <a:latin typeface="Calibri"/>
              </a:rPr>
              <a:t>They are then granted access to the online Auror.co platform. </a:t>
            </a:r>
            <a:r>
              <a:rPr lang="en-US" sz="1600" dirty="0">
                <a:effectLst/>
                <a:latin typeface="Calibri" panose="020F0502020204030204" pitchFamily="34" charset="0"/>
                <a:ea typeface="Calibri" panose="020F0502020204030204" pitchFamily="34" charset="0"/>
              </a:rPr>
              <a:t>On the platform they can share data, security video, pictures, crime descriptions etc. The platform uses AI to start building patterns and links suspects and provides all of that information to law enforcement around the state.</a:t>
            </a:r>
          </a:p>
          <a:p>
            <a:pPr marR="0" lvl="0" algn="l" defTabSz="9144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dirty="0">
                <a:ln>
                  <a:noFill/>
                </a:ln>
                <a:solidFill>
                  <a:prstClr val="black"/>
                </a:solidFill>
                <a:uLnTx/>
                <a:uFillTx/>
                <a:latin typeface="Calibri" panose="020F0502020204030204" pitchFamily="34" charset="0"/>
                <a:cs typeface="+mn-cs"/>
              </a:rPr>
              <a:t>-</a:t>
            </a:r>
            <a:r>
              <a:rPr kumimoji="0" lang="en-US" sz="1400" b="0" i="0" u="none" strike="noStrike" kern="1200" cap="none" spc="0" normalizeH="0" baseline="0" noProof="0" dirty="0">
                <a:ln>
                  <a:noFill/>
                </a:ln>
                <a:solidFill>
                  <a:prstClr val="black"/>
                </a:solidFill>
                <a:uLnTx/>
                <a:uFillTx/>
                <a:latin typeface="Calibri" panose="020F0502020204030204" pitchFamily="34" charset="0"/>
                <a:cs typeface="+mn-cs"/>
              </a:rPr>
              <a:t>President &amp; CEO of NMCC, Rob Black</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E2305B79-E664-4285-8A5F-985B9D909E4A}"/>
              </a:ext>
            </a:extLst>
          </p:cNvPr>
          <p:cNvSpPr txBox="1"/>
          <p:nvPr/>
        </p:nvSpPr>
        <p:spPr>
          <a:xfrm>
            <a:off x="6290253" y="1295400"/>
            <a:ext cx="2587047"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Software is described as “an online interface used by retailers and law enforcement to track criminal activity and gather data in real time”.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7" name="TextBox 6">
            <a:extLst>
              <a:ext uri="{FF2B5EF4-FFF2-40B4-BE49-F238E27FC236}">
                <a16:creationId xmlns:a16="http://schemas.microsoft.com/office/drawing/2014/main" id="{6D010648-2C33-452D-9BB7-BEE555CDF3E4}"/>
              </a:ext>
            </a:extLst>
          </p:cNvPr>
          <p:cNvSpPr txBox="1"/>
          <p:nvPr/>
        </p:nvSpPr>
        <p:spPr>
          <a:xfrm>
            <a:off x="3962400" y="6550223"/>
            <a:ext cx="1828800" cy="307777"/>
          </a:xfrm>
          <a:prstGeom prst="rect">
            <a:avLst/>
          </a:prstGeom>
          <a:noFill/>
        </p:spPr>
        <p:txBody>
          <a:bodyPr wrap="square" rtlCol="0">
            <a:spAutoFit/>
          </a:bodyPr>
          <a:lstStyle/>
          <a:p>
            <a:r>
              <a:rPr lang="en-US" sz="1400" dirty="0"/>
              <a:t>Prepared by: A. Nájera</a:t>
            </a:r>
          </a:p>
        </p:txBody>
      </p:sp>
      <p:sp>
        <p:nvSpPr>
          <p:cNvPr id="8" name="TextBox 7">
            <a:extLst>
              <a:ext uri="{FF2B5EF4-FFF2-40B4-BE49-F238E27FC236}">
                <a16:creationId xmlns:a16="http://schemas.microsoft.com/office/drawing/2014/main" id="{9D7124F0-B574-4DBA-836A-D32F6426B7E6}"/>
              </a:ext>
            </a:extLst>
          </p:cNvPr>
          <p:cNvSpPr txBox="1"/>
          <p:nvPr/>
        </p:nvSpPr>
        <p:spPr>
          <a:xfrm>
            <a:off x="457200" y="889364"/>
            <a:ext cx="571500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New Mexico Organized Retail Crime Association</a:t>
            </a:r>
          </a:p>
        </p:txBody>
      </p:sp>
      <p:pic>
        <p:nvPicPr>
          <p:cNvPr id="5" name="Picture 4">
            <a:extLst>
              <a:ext uri="{FF2B5EF4-FFF2-40B4-BE49-F238E27FC236}">
                <a16:creationId xmlns:a16="http://schemas.microsoft.com/office/drawing/2014/main" id="{7CB0206B-409D-4BF4-9166-5B4AA9FD4F0A}"/>
              </a:ext>
            </a:extLst>
          </p:cNvPr>
          <p:cNvPicPr>
            <a:picLocks noChangeAspect="1"/>
          </p:cNvPicPr>
          <p:nvPr/>
        </p:nvPicPr>
        <p:blipFill>
          <a:blip r:embed="rId4"/>
          <a:stretch>
            <a:fillRect/>
          </a:stretch>
        </p:blipFill>
        <p:spPr>
          <a:xfrm>
            <a:off x="5562600" y="4441269"/>
            <a:ext cx="3210723" cy="1645920"/>
          </a:xfrm>
          <a:prstGeom prst="rect">
            <a:avLst/>
          </a:prstGeom>
        </p:spPr>
      </p:pic>
    </p:spTree>
    <p:extLst>
      <p:ext uri="{BB962C8B-B14F-4D97-AF65-F5344CB8AC3E}">
        <p14:creationId xmlns:p14="http://schemas.microsoft.com/office/powerpoint/2010/main" val="123545861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103B2EB-C453-4E28-A48A-6380C4555E3F}"/>
              </a:ext>
            </a:extLst>
          </p:cNvPr>
          <p:cNvSpPr txBox="1">
            <a:spLocks/>
          </p:cNvSpPr>
          <p:nvPr/>
        </p:nvSpPr>
        <p:spPr>
          <a:xfrm>
            <a:off x="228600" y="-152400"/>
            <a:ext cx="8077200" cy="1051133"/>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Protecting and securing the meter</a:t>
            </a:r>
          </a:p>
        </p:txBody>
      </p:sp>
      <p:sp>
        <p:nvSpPr>
          <p:cNvPr id="6" name="TextBox 5">
            <a:extLst>
              <a:ext uri="{FF2B5EF4-FFF2-40B4-BE49-F238E27FC236}">
                <a16:creationId xmlns:a16="http://schemas.microsoft.com/office/drawing/2014/main" id="{1D6AE5F4-139D-4274-9C52-F4A9ED707127}"/>
              </a:ext>
            </a:extLst>
          </p:cNvPr>
          <p:cNvSpPr txBox="1"/>
          <p:nvPr/>
        </p:nvSpPr>
        <p:spPr>
          <a:xfrm>
            <a:off x="239110" y="762000"/>
            <a:ext cx="6858000"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Thieves typically break into CT can first to see the conductors and because it’s easier than the transformer</a:t>
            </a:r>
          </a:p>
        </p:txBody>
      </p:sp>
      <p:pic>
        <p:nvPicPr>
          <p:cNvPr id="7" name="Picture 6">
            <a:extLst>
              <a:ext uri="{FF2B5EF4-FFF2-40B4-BE49-F238E27FC236}">
                <a16:creationId xmlns:a16="http://schemas.microsoft.com/office/drawing/2014/main" id="{B919F6D1-4FE1-4AA3-AFEF-47E648AE9035}"/>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9655" y="1346775"/>
            <a:ext cx="2369630" cy="2743200"/>
          </a:xfrm>
          <a:prstGeom prst="rect">
            <a:avLst/>
          </a:prstGeom>
          <a:noFill/>
          <a:ln>
            <a:noFill/>
          </a:ln>
        </p:spPr>
      </p:pic>
      <p:pic>
        <p:nvPicPr>
          <p:cNvPr id="8" name="Picture 7">
            <a:extLst>
              <a:ext uri="{FF2B5EF4-FFF2-40B4-BE49-F238E27FC236}">
                <a16:creationId xmlns:a16="http://schemas.microsoft.com/office/drawing/2014/main" id="{7F14B8AA-3BB1-4694-BA81-8FEB55237AC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0331" y="1108304"/>
            <a:ext cx="3657600" cy="2743200"/>
          </a:xfrm>
          <a:prstGeom prst="rect">
            <a:avLst/>
          </a:prstGeom>
          <a:noFill/>
          <a:ln>
            <a:noFill/>
          </a:ln>
        </p:spPr>
      </p:pic>
      <p:pic>
        <p:nvPicPr>
          <p:cNvPr id="9" name="Picture 8">
            <a:extLst>
              <a:ext uri="{FF2B5EF4-FFF2-40B4-BE49-F238E27FC236}">
                <a16:creationId xmlns:a16="http://schemas.microsoft.com/office/drawing/2014/main" id="{2750A95A-5DC6-4A9E-8250-B08420C59629}"/>
              </a:ext>
            </a:extLst>
          </p:cNvPr>
          <p:cNvPicPr>
            <a:picLocks noChangeAspect="1"/>
          </p:cNvPicPr>
          <p:nvPr/>
        </p:nvPicPr>
        <p:blipFill rotWithShape="1">
          <a:blip r:embed="rId6" r:link="rId7">
            <a:extLst>
              <a:ext uri="{28A0092B-C50C-407E-A947-70E740481C1C}">
                <a14:useLocalDpi xmlns:a14="http://schemas.microsoft.com/office/drawing/2010/main" val="0"/>
              </a:ext>
            </a:extLst>
          </a:blip>
          <a:srcRect l="1235" t="13510"/>
          <a:stretch>
            <a:fillRect/>
          </a:stretch>
        </p:blipFill>
        <p:spPr bwMode="auto">
          <a:xfrm>
            <a:off x="99655" y="3974463"/>
            <a:ext cx="3020663" cy="2286000"/>
          </a:xfrm>
          <a:prstGeom prst="rect">
            <a:avLst/>
          </a:prstGeom>
          <a:noFill/>
          <a:ln>
            <a:noFill/>
          </a:ln>
        </p:spPr>
      </p:pic>
      <p:pic>
        <p:nvPicPr>
          <p:cNvPr id="10" name="Picture 9">
            <a:extLst>
              <a:ext uri="{FF2B5EF4-FFF2-40B4-BE49-F238E27FC236}">
                <a16:creationId xmlns:a16="http://schemas.microsoft.com/office/drawing/2014/main" id="{4B50C07A-348F-4702-ADC5-31D18AAC451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3110" y="3974463"/>
            <a:ext cx="3048000" cy="2286000"/>
          </a:xfrm>
          <a:prstGeom prst="rect">
            <a:avLst/>
          </a:prstGeom>
          <a:noFill/>
          <a:ln>
            <a:noFill/>
          </a:ln>
        </p:spPr>
      </p:pic>
      <p:sp>
        <p:nvSpPr>
          <p:cNvPr id="11" name="Content Placeholder 2">
            <a:extLst>
              <a:ext uri="{FF2B5EF4-FFF2-40B4-BE49-F238E27FC236}">
                <a16:creationId xmlns:a16="http://schemas.microsoft.com/office/drawing/2014/main" id="{09C93860-FB80-4A49-B162-89A35A49068F}"/>
              </a:ext>
            </a:extLst>
          </p:cNvPr>
          <p:cNvSpPr>
            <a:spLocks noGrp="1"/>
          </p:cNvSpPr>
          <p:nvPr>
            <p:ph idx="1"/>
          </p:nvPr>
        </p:nvSpPr>
        <p:spPr>
          <a:xfrm>
            <a:off x="2522771" y="1647028"/>
            <a:ext cx="2920481" cy="2743200"/>
          </a:xfrm>
        </p:spPr>
        <p:txBody>
          <a:bodyPr>
            <a:noAutofit/>
          </a:bodyPr>
          <a:lstStyle/>
          <a:p>
            <a:r>
              <a:rPr lang="en-US" sz="1400" dirty="0"/>
              <a:t>* PNM Meter Dept will install CT can lock and hasp when copper theft occurs.</a:t>
            </a:r>
          </a:p>
          <a:p>
            <a:r>
              <a:rPr lang="en-US" sz="1400" dirty="0"/>
              <a:t>* Installing a cage around the meter is great, but locks need be protected.</a:t>
            </a:r>
          </a:p>
          <a:p>
            <a:r>
              <a:rPr lang="en-US" sz="1400" dirty="0"/>
              <a:t>* Please acquire approval from PNM prior to building enclosures.</a:t>
            </a:r>
          </a:p>
          <a:p>
            <a:pPr>
              <a:buFont typeface="Arial" charset="0"/>
              <a:buChar char="•"/>
            </a:pPr>
            <a:endParaRPr lang="en-US" sz="1600" dirty="0"/>
          </a:p>
          <a:p>
            <a:pPr>
              <a:buFont typeface="Arial" charset="0"/>
              <a:buChar char="•"/>
            </a:pPr>
            <a:endParaRPr lang="en-US" sz="1600" dirty="0"/>
          </a:p>
          <a:p>
            <a:pPr marL="0" indent="0">
              <a:buNone/>
            </a:pPr>
            <a:endParaRPr lang="en-US" sz="1600" baseline="30000" dirty="0"/>
          </a:p>
          <a:p>
            <a:pPr>
              <a:buFont typeface="Arial" charset="0"/>
              <a:buChar char="•"/>
            </a:pPr>
            <a:endParaRPr lang="en-US" sz="1600" dirty="0"/>
          </a:p>
        </p:txBody>
      </p:sp>
      <p:cxnSp>
        <p:nvCxnSpPr>
          <p:cNvPr id="14" name="Straight Arrow Connector 13">
            <a:extLst>
              <a:ext uri="{FF2B5EF4-FFF2-40B4-BE49-F238E27FC236}">
                <a16:creationId xmlns:a16="http://schemas.microsoft.com/office/drawing/2014/main" id="{19EA37D3-EA27-4907-913E-38D7DA0531EE}"/>
              </a:ext>
            </a:extLst>
          </p:cNvPr>
          <p:cNvCxnSpPr>
            <a:cxnSpLocks/>
          </p:cNvCxnSpPr>
          <p:nvPr/>
        </p:nvCxnSpPr>
        <p:spPr>
          <a:xfrm>
            <a:off x="5170536" y="2632647"/>
            <a:ext cx="533400" cy="377630"/>
          </a:xfrm>
          <a:prstGeom prst="straightConnector1">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D037DB1-5A6E-4072-9DAA-2AA2A4D8A5A1}"/>
              </a:ext>
            </a:extLst>
          </p:cNvPr>
          <p:cNvCxnSpPr>
            <a:cxnSpLocks/>
          </p:cNvCxnSpPr>
          <p:nvPr/>
        </p:nvCxnSpPr>
        <p:spPr>
          <a:xfrm>
            <a:off x="5170536" y="2632647"/>
            <a:ext cx="533400" cy="1663502"/>
          </a:xfrm>
          <a:prstGeom prst="straightConnector1">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B6C2E9-9E07-43A2-9524-F88CF7123F14}"/>
              </a:ext>
            </a:extLst>
          </p:cNvPr>
          <p:cNvCxnSpPr>
            <a:cxnSpLocks/>
          </p:cNvCxnSpPr>
          <p:nvPr/>
        </p:nvCxnSpPr>
        <p:spPr>
          <a:xfrm flipH="1">
            <a:off x="1371600" y="1776014"/>
            <a:ext cx="1151172" cy="234390"/>
          </a:xfrm>
          <a:prstGeom prst="straightConnector1">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8BCC714C-AB7F-4361-B04A-AE2E65EBB2F8}"/>
              </a:ext>
            </a:extLst>
          </p:cNvPr>
          <p:cNvSpPr txBox="1">
            <a:spLocks/>
          </p:cNvSpPr>
          <p:nvPr/>
        </p:nvSpPr>
        <p:spPr>
          <a:xfrm>
            <a:off x="3293561" y="4089975"/>
            <a:ext cx="2200013" cy="1087967"/>
          </a:xfrm>
          <a:prstGeom prst="rect">
            <a:avLst/>
          </a:prstGeom>
        </p:spPr>
        <p:txBody>
          <a:bodyPr>
            <a:noAutofit/>
          </a:bodyPr>
          <a:lstStyle>
            <a:lvl1pPr marL="0" indent="0" algn="l" defTabSz="914400" rtl="0" eaLnBrk="1" latinLnBrk="0" hangingPunct="1">
              <a:lnSpc>
                <a:spcPct val="120000"/>
              </a:lnSpc>
              <a:spcBef>
                <a:spcPts val="0"/>
              </a:spcBef>
              <a:buFont typeface="Arial" pitchFamily="34" charset="0"/>
              <a:buNone/>
              <a:defRPr sz="1800" b="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b="0" kern="1200">
                <a:solidFill>
                  <a:schemeClr val="tx1">
                    <a:lumMod val="75000"/>
                    <a:lumOff val="25000"/>
                  </a:schemeClr>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200" b="0" kern="1200">
                <a:solidFill>
                  <a:schemeClr val="tx1">
                    <a:lumMod val="75000"/>
                    <a:lumOff val="25000"/>
                  </a:schemeClr>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200" b="0" kern="1200">
                <a:solidFill>
                  <a:schemeClr val="tx1">
                    <a:lumMod val="75000"/>
                    <a:lumOff val="25000"/>
                  </a:schemeClr>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200" b="0" kern="1200">
                <a:solidFill>
                  <a:schemeClr val="tx1">
                    <a:lumMod val="75000"/>
                    <a:lumOff val="25000"/>
                  </a:schemeClr>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a:t>* Protective cover suggested to protect both locks from being cut</a:t>
            </a:r>
          </a:p>
          <a:p>
            <a:pPr>
              <a:buFont typeface="Arial" charset="0"/>
              <a:buChar char="•"/>
            </a:pPr>
            <a:endParaRPr lang="en-US" sz="1600" dirty="0"/>
          </a:p>
          <a:p>
            <a:pPr>
              <a:buFont typeface="Arial" charset="0"/>
              <a:buChar char="•"/>
            </a:pPr>
            <a:endParaRPr lang="en-US" sz="1600" dirty="0"/>
          </a:p>
          <a:p>
            <a:endParaRPr lang="en-US" sz="1600" baseline="30000" dirty="0"/>
          </a:p>
          <a:p>
            <a:pPr>
              <a:buFont typeface="Arial" charset="0"/>
              <a:buChar char="•"/>
            </a:pPr>
            <a:endParaRPr lang="en-US" sz="1600" dirty="0"/>
          </a:p>
        </p:txBody>
      </p:sp>
      <p:cxnSp>
        <p:nvCxnSpPr>
          <p:cNvPr id="24" name="Straight Arrow Connector 23">
            <a:extLst>
              <a:ext uri="{FF2B5EF4-FFF2-40B4-BE49-F238E27FC236}">
                <a16:creationId xmlns:a16="http://schemas.microsoft.com/office/drawing/2014/main" id="{BA064997-518B-4C3A-BB88-CCE942CD4B9D}"/>
              </a:ext>
            </a:extLst>
          </p:cNvPr>
          <p:cNvCxnSpPr>
            <a:cxnSpLocks/>
          </p:cNvCxnSpPr>
          <p:nvPr/>
        </p:nvCxnSpPr>
        <p:spPr>
          <a:xfrm flipH="1">
            <a:off x="2569930" y="4419109"/>
            <a:ext cx="702522" cy="94078"/>
          </a:xfrm>
          <a:prstGeom prst="straightConnector1">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0F4C40E-1D07-4040-9555-1A7B28E309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2342" t="34790" r="10628" b="33983"/>
          <a:stretch/>
        </p:blipFill>
        <p:spPr bwMode="auto">
          <a:xfrm>
            <a:off x="3142904" y="4895473"/>
            <a:ext cx="2114397" cy="1828800"/>
          </a:xfrm>
          <a:prstGeom prst="ellipse">
            <a:avLst/>
          </a:prstGeom>
          <a:noFill/>
          <a:ln>
            <a:no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41C03822-5361-4F10-95AE-2631FBDC6E56}"/>
              </a:ext>
            </a:extLst>
          </p:cNvPr>
          <p:cNvSpPr txBox="1"/>
          <p:nvPr/>
        </p:nvSpPr>
        <p:spPr>
          <a:xfrm>
            <a:off x="4595949" y="6545869"/>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414594223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a:xfrm>
            <a:off x="370217" y="753175"/>
            <a:ext cx="4735183" cy="533399"/>
          </a:xfrm>
        </p:spPr>
        <p:txBody>
          <a:bodyPr>
            <a:normAutofit/>
          </a:bodyPr>
          <a:lstStyle/>
          <a:p>
            <a:r>
              <a:rPr lang="en-US" sz="1600" dirty="0"/>
              <a:t>Possible failure modes identified</a:t>
            </a:r>
          </a:p>
        </p:txBody>
      </p:sp>
      <p:sp>
        <p:nvSpPr>
          <p:cNvPr id="3" name="Title 1">
            <a:extLst>
              <a:ext uri="{FF2B5EF4-FFF2-40B4-BE49-F238E27FC236}">
                <a16:creationId xmlns:a16="http://schemas.microsoft.com/office/drawing/2014/main" id="{5569C7C3-2816-49C4-A596-436EDC9BDCB7}"/>
              </a:ext>
            </a:extLst>
          </p:cNvPr>
          <p:cNvSpPr txBox="1">
            <a:spLocks/>
          </p:cNvSpPr>
          <p:nvPr/>
        </p:nvSpPr>
        <p:spPr>
          <a:xfrm>
            <a:off x="407003" y="0"/>
            <a:ext cx="7162800" cy="753175"/>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Sharing of Lessons learned</a:t>
            </a:r>
          </a:p>
        </p:txBody>
      </p:sp>
      <p:sp>
        <p:nvSpPr>
          <p:cNvPr id="9" name="TextBox 8">
            <a:extLst>
              <a:ext uri="{FF2B5EF4-FFF2-40B4-BE49-F238E27FC236}">
                <a16:creationId xmlns:a16="http://schemas.microsoft.com/office/drawing/2014/main" id="{22E63839-CAE0-44A3-B265-758C805AD6D4}"/>
              </a:ext>
            </a:extLst>
          </p:cNvPr>
          <p:cNvSpPr txBox="1"/>
          <p:nvPr/>
        </p:nvSpPr>
        <p:spPr>
          <a:xfrm>
            <a:off x="6019800" y="6550223"/>
            <a:ext cx="1828800" cy="307777"/>
          </a:xfrm>
          <a:prstGeom prst="rect">
            <a:avLst/>
          </a:prstGeom>
          <a:noFill/>
        </p:spPr>
        <p:txBody>
          <a:bodyPr wrap="square" rtlCol="0">
            <a:spAutoFit/>
          </a:bodyPr>
          <a:lstStyle/>
          <a:p>
            <a:r>
              <a:rPr lang="en-US" sz="1400" dirty="0"/>
              <a:t>Prepared by: A. Nájera</a:t>
            </a:r>
          </a:p>
        </p:txBody>
      </p:sp>
      <p:pic>
        <p:nvPicPr>
          <p:cNvPr id="10" name="Picture 9">
            <a:extLst>
              <a:ext uri="{FF2B5EF4-FFF2-40B4-BE49-F238E27FC236}">
                <a16:creationId xmlns:a16="http://schemas.microsoft.com/office/drawing/2014/main" id="{5D2683F2-5598-4FC9-B9C3-13D4C36F5D9B}"/>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54977" y="1374408"/>
            <a:ext cx="3429000" cy="4572000"/>
          </a:xfrm>
          <a:prstGeom prst="rect">
            <a:avLst/>
          </a:prstGeom>
          <a:noFill/>
          <a:ln>
            <a:noFill/>
          </a:ln>
        </p:spPr>
      </p:pic>
      <p:pic>
        <p:nvPicPr>
          <p:cNvPr id="11" name="Picture 10">
            <a:extLst>
              <a:ext uri="{FF2B5EF4-FFF2-40B4-BE49-F238E27FC236}">
                <a16:creationId xmlns:a16="http://schemas.microsoft.com/office/drawing/2014/main" id="{8EC03A27-D16B-45BD-B6A6-ECCD75EE6EB5}"/>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142186" y="664029"/>
            <a:ext cx="2906975" cy="2743200"/>
          </a:xfrm>
          <a:prstGeom prst="rect">
            <a:avLst/>
          </a:prstGeom>
          <a:noFill/>
          <a:ln>
            <a:noFill/>
          </a:ln>
        </p:spPr>
      </p:pic>
      <p:pic>
        <p:nvPicPr>
          <p:cNvPr id="6" name="Picture 5">
            <a:extLst>
              <a:ext uri="{FF2B5EF4-FFF2-40B4-BE49-F238E27FC236}">
                <a16:creationId xmlns:a16="http://schemas.microsoft.com/office/drawing/2014/main" id="{98FE042B-3075-4B3D-BAAF-9FC23FDE4D02}"/>
              </a:ext>
            </a:extLst>
          </p:cNvPr>
          <p:cNvPicPr>
            <a:picLocks noChangeAspect="1"/>
          </p:cNvPicPr>
          <p:nvPr/>
        </p:nvPicPr>
        <p:blipFill>
          <a:blip r:embed="rId7"/>
          <a:stretch>
            <a:fillRect/>
          </a:stretch>
        </p:blipFill>
        <p:spPr>
          <a:xfrm>
            <a:off x="4001815" y="3019869"/>
            <a:ext cx="2419350" cy="1752600"/>
          </a:xfrm>
          <a:prstGeom prst="rect">
            <a:avLst/>
          </a:prstGeom>
        </p:spPr>
      </p:pic>
      <p:pic>
        <p:nvPicPr>
          <p:cNvPr id="12" name="Picture 11">
            <a:extLst>
              <a:ext uri="{FF2B5EF4-FFF2-40B4-BE49-F238E27FC236}">
                <a16:creationId xmlns:a16="http://schemas.microsoft.com/office/drawing/2014/main" id="{AF372C60-74DB-4CA1-AA95-102AACA3A35E}"/>
              </a:ext>
            </a:extLst>
          </p:cNvPr>
          <p:cNvPicPr>
            <a:picLocks noChangeAspect="1"/>
          </p:cNvPicPr>
          <p:nvPr/>
        </p:nvPicPr>
        <p:blipFill>
          <a:blip r:embed="rId8"/>
          <a:stretch>
            <a:fillRect/>
          </a:stretch>
        </p:blipFill>
        <p:spPr>
          <a:xfrm>
            <a:off x="6602204" y="3019869"/>
            <a:ext cx="2284327" cy="1828800"/>
          </a:xfrm>
          <a:prstGeom prst="rect">
            <a:avLst/>
          </a:prstGeom>
        </p:spPr>
      </p:pic>
      <p:pic>
        <p:nvPicPr>
          <p:cNvPr id="16" name="Picture 15">
            <a:extLst>
              <a:ext uri="{FF2B5EF4-FFF2-40B4-BE49-F238E27FC236}">
                <a16:creationId xmlns:a16="http://schemas.microsoft.com/office/drawing/2014/main" id="{666B4F43-4A6B-4D8C-8695-BEEF9C1B6628}"/>
              </a:ext>
            </a:extLst>
          </p:cNvPr>
          <p:cNvPicPr>
            <a:picLocks noChangeAspect="1"/>
          </p:cNvPicPr>
          <p:nvPr/>
        </p:nvPicPr>
        <p:blipFill>
          <a:blip r:embed="rId9"/>
          <a:stretch>
            <a:fillRect/>
          </a:stretch>
        </p:blipFill>
        <p:spPr>
          <a:xfrm>
            <a:off x="3922097" y="4859844"/>
            <a:ext cx="2494714" cy="1645920"/>
          </a:xfrm>
          <a:prstGeom prst="rect">
            <a:avLst/>
          </a:prstGeom>
        </p:spPr>
      </p:pic>
    </p:spTree>
    <p:extLst>
      <p:ext uri="{BB962C8B-B14F-4D97-AF65-F5344CB8AC3E}">
        <p14:creationId xmlns:p14="http://schemas.microsoft.com/office/powerpoint/2010/main" val="85233525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53CA9-1113-4A86-962A-7F9A31315174}"/>
              </a:ext>
            </a:extLst>
          </p:cNvPr>
          <p:cNvSpPr>
            <a:spLocks noGrp="1"/>
          </p:cNvSpPr>
          <p:nvPr>
            <p:ph type="title"/>
          </p:nvPr>
        </p:nvSpPr>
        <p:spPr/>
        <p:txBody>
          <a:bodyPr/>
          <a:lstStyle/>
          <a:p>
            <a:r>
              <a:rPr lang="en-US" dirty="0"/>
              <a:t>Armando Najera</a:t>
            </a:r>
          </a:p>
        </p:txBody>
      </p:sp>
      <p:sp>
        <p:nvSpPr>
          <p:cNvPr id="3" name="Content Placeholder 2">
            <a:extLst>
              <a:ext uri="{FF2B5EF4-FFF2-40B4-BE49-F238E27FC236}">
                <a16:creationId xmlns:a16="http://schemas.microsoft.com/office/drawing/2014/main" id="{A46FC2ED-BD6C-4F5B-B4FD-970C60084BDE}"/>
              </a:ext>
            </a:extLst>
          </p:cNvPr>
          <p:cNvSpPr>
            <a:spLocks noGrp="1"/>
          </p:cNvSpPr>
          <p:nvPr>
            <p:ph sz="half" idx="1"/>
          </p:nvPr>
        </p:nvSpPr>
        <p:spPr/>
        <p:txBody>
          <a:bodyPr/>
          <a:lstStyle/>
          <a:p>
            <a:r>
              <a:rPr lang="en-US" dirty="0"/>
              <a:t>PNM Distribution Standards</a:t>
            </a:r>
          </a:p>
        </p:txBody>
      </p:sp>
      <p:sp>
        <p:nvSpPr>
          <p:cNvPr id="4" name="Content Placeholder 3">
            <a:extLst>
              <a:ext uri="{FF2B5EF4-FFF2-40B4-BE49-F238E27FC236}">
                <a16:creationId xmlns:a16="http://schemas.microsoft.com/office/drawing/2014/main" id="{CF9EB459-2F62-4254-88A5-85EA419B783C}"/>
              </a:ext>
            </a:extLst>
          </p:cNvPr>
          <p:cNvSpPr>
            <a:spLocks noGrp="1"/>
          </p:cNvSpPr>
          <p:nvPr>
            <p:ph sz="half" idx="2"/>
          </p:nvPr>
        </p:nvSpPr>
        <p:spPr>
          <a:xfrm>
            <a:off x="389467" y="3200400"/>
            <a:ext cx="8305800" cy="914400"/>
          </a:xfrm>
        </p:spPr>
        <p:txBody>
          <a:bodyPr/>
          <a:lstStyle/>
          <a:p>
            <a:r>
              <a:rPr lang="en-US" sz="4400" dirty="0"/>
              <a:t>Copper Theft Awareness</a:t>
            </a:r>
          </a:p>
        </p:txBody>
      </p:sp>
    </p:spTree>
    <p:extLst>
      <p:ext uri="{BB962C8B-B14F-4D97-AF65-F5344CB8AC3E}">
        <p14:creationId xmlns:p14="http://schemas.microsoft.com/office/powerpoint/2010/main" val="70887858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1196A3E-FDA4-47CD-A253-453336FC80DA}"/>
              </a:ext>
            </a:extLst>
          </p:cNvPr>
          <p:cNvSpPr txBox="1">
            <a:spLocks/>
          </p:cNvSpPr>
          <p:nvPr/>
        </p:nvSpPr>
        <p:spPr>
          <a:xfrm>
            <a:off x="341314" y="-193798"/>
            <a:ext cx="8314267" cy="1051133"/>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Protecting and securing the meter</a:t>
            </a:r>
          </a:p>
        </p:txBody>
      </p:sp>
      <p:sp>
        <p:nvSpPr>
          <p:cNvPr id="4" name="TextBox 3">
            <a:extLst>
              <a:ext uri="{FF2B5EF4-FFF2-40B4-BE49-F238E27FC236}">
                <a16:creationId xmlns:a16="http://schemas.microsoft.com/office/drawing/2014/main" id="{FDCF02D3-F8D3-4B19-89F8-897F76414DDC}"/>
              </a:ext>
            </a:extLst>
          </p:cNvPr>
          <p:cNvSpPr txBox="1"/>
          <p:nvPr/>
        </p:nvSpPr>
        <p:spPr>
          <a:xfrm>
            <a:off x="152400" y="762000"/>
            <a:ext cx="6858000"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Thieves typically break into CT can first to see the conductors and because it’s easier than the transformer</a:t>
            </a:r>
          </a:p>
        </p:txBody>
      </p:sp>
      <p:pic>
        <p:nvPicPr>
          <p:cNvPr id="7" name="Picture 6" descr="TB2.JPG">
            <a:extLst>
              <a:ext uri="{FF2B5EF4-FFF2-40B4-BE49-F238E27FC236}">
                <a16:creationId xmlns:a16="http://schemas.microsoft.com/office/drawing/2014/main" id="{EBCCCDC0-0AA2-47BE-864A-7C2F78DFEF27}"/>
              </a:ext>
            </a:extLst>
          </p:cNvPr>
          <p:cNvPicPr>
            <a:picLocks noChangeAspect="1"/>
          </p:cNvPicPr>
          <p:nvPr/>
        </p:nvPicPr>
        <p:blipFill>
          <a:blip r:embed="rId3" cstate="print"/>
          <a:stretch>
            <a:fillRect/>
          </a:stretch>
        </p:blipFill>
        <p:spPr>
          <a:xfrm>
            <a:off x="152400" y="1346775"/>
            <a:ext cx="2606040" cy="3474720"/>
          </a:xfrm>
          <a:prstGeom prst="rect">
            <a:avLst/>
          </a:prstGeom>
        </p:spPr>
      </p:pic>
      <p:pic>
        <p:nvPicPr>
          <p:cNvPr id="8" name="Picture 7">
            <a:extLst>
              <a:ext uri="{FF2B5EF4-FFF2-40B4-BE49-F238E27FC236}">
                <a16:creationId xmlns:a16="http://schemas.microsoft.com/office/drawing/2014/main" id="{09693252-42CA-4912-8DA5-6C008721A623}"/>
              </a:ext>
            </a:extLst>
          </p:cNvPr>
          <p:cNvPicPr>
            <a:picLocks noChangeAspect="1"/>
          </p:cNvPicPr>
          <p:nvPr/>
        </p:nvPicPr>
        <p:blipFill>
          <a:blip r:embed="rId4"/>
          <a:stretch>
            <a:fillRect/>
          </a:stretch>
        </p:blipFill>
        <p:spPr>
          <a:xfrm>
            <a:off x="3367799" y="1346775"/>
            <a:ext cx="4465192" cy="1188720"/>
          </a:xfrm>
          <a:prstGeom prst="rect">
            <a:avLst/>
          </a:prstGeom>
        </p:spPr>
      </p:pic>
      <p:sp>
        <p:nvSpPr>
          <p:cNvPr id="9" name="Content Placeholder 2">
            <a:extLst>
              <a:ext uri="{FF2B5EF4-FFF2-40B4-BE49-F238E27FC236}">
                <a16:creationId xmlns:a16="http://schemas.microsoft.com/office/drawing/2014/main" id="{8ACC4EDF-47AC-43B0-9A9E-1D987B5477C7}"/>
              </a:ext>
            </a:extLst>
          </p:cNvPr>
          <p:cNvSpPr>
            <a:spLocks noGrp="1"/>
          </p:cNvSpPr>
          <p:nvPr>
            <p:ph idx="1"/>
          </p:nvPr>
        </p:nvSpPr>
        <p:spPr>
          <a:xfrm>
            <a:off x="2758440" y="2638656"/>
            <a:ext cx="6096001" cy="3609744"/>
          </a:xfrm>
        </p:spPr>
        <p:txBody>
          <a:bodyPr>
            <a:noAutofit/>
          </a:bodyPr>
          <a:lstStyle/>
          <a:p>
            <a:r>
              <a:rPr lang="en-US" sz="1400" dirty="0"/>
              <a:t>* </a:t>
            </a:r>
            <a:r>
              <a:rPr lang="en-US" sz="1400" u="sng" dirty="0"/>
              <a:t>PNM does not permit </a:t>
            </a:r>
            <a:r>
              <a:rPr lang="en-US" sz="1400" dirty="0"/>
              <a:t>high </a:t>
            </a:r>
            <a:r>
              <a:rPr lang="en-US" sz="1400" u="sng" dirty="0"/>
              <a:t>security magnetic contacts </a:t>
            </a:r>
            <a:r>
              <a:rPr lang="en-US" sz="1400" dirty="0"/>
              <a:t>to be placed inside the CT can.  They can be epoxied on the outer shell though.</a:t>
            </a:r>
          </a:p>
          <a:p>
            <a:r>
              <a:rPr lang="en-US" sz="1400" dirty="0"/>
              <a:t>* NEC 725.136 </a:t>
            </a:r>
            <a:r>
              <a:rPr lang="en-US" sz="1400" b="1" dirty="0"/>
              <a:t>Separation from Electric </a:t>
            </a:r>
            <a:r>
              <a:rPr lang="en-US" sz="1400" dirty="0"/>
              <a:t>Light, Power, Class 1, Non–Power-Limited Fire Alarm Circuit Conductors, and Medium-Power Network-Powered Broadband Communications Cables.</a:t>
            </a:r>
          </a:p>
          <a:p>
            <a:r>
              <a:rPr lang="en-US" sz="1400" dirty="0"/>
              <a:t>* The </a:t>
            </a:r>
            <a:r>
              <a:rPr lang="en-US" sz="1400" b="1" dirty="0"/>
              <a:t>rules for separating the conductors </a:t>
            </a:r>
            <a:r>
              <a:rPr lang="en-US" sz="1400" dirty="0"/>
              <a:t>of these power supplies from various other types of conductors are in NEC 725.136; </a:t>
            </a:r>
          </a:p>
          <a:p>
            <a:r>
              <a:rPr lang="en-US" sz="1400" b="1" dirty="0"/>
              <a:t>* Separation from Other Systems, NEC </a:t>
            </a:r>
            <a:r>
              <a:rPr lang="en-US" sz="1400" dirty="0"/>
              <a:t>725.55 </a:t>
            </a:r>
            <a:r>
              <a:rPr lang="en-US" sz="1400" dirty="0">
                <a:solidFill>
                  <a:srgbClr val="FF0000"/>
                </a:solidFill>
              </a:rPr>
              <a:t>Not allowed to house Class 2 or Class 3 circuit conductors in any enclosure</a:t>
            </a:r>
            <a:r>
              <a:rPr lang="en-US" sz="1400" dirty="0"/>
              <a:t>, raceway or cable with conductors of power or Class 1 conductors</a:t>
            </a:r>
          </a:p>
          <a:p>
            <a:pPr>
              <a:buFont typeface="Arial" charset="0"/>
              <a:buChar char="•"/>
            </a:pPr>
            <a:endParaRPr lang="en-US" sz="1600" dirty="0"/>
          </a:p>
          <a:p>
            <a:pPr>
              <a:buFont typeface="Arial" charset="0"/>
              <a:buChar char="•"/>
            </a:pPr>
            <a:endParaRPr lang="en-US" sz="1400" dirty="0"/>
          </a:p>
          <a:p>
            <a:pPr marL="0" indent="0">
              <a:buNone/>
            </a:pPr>
            <a:endParaRPr lang="en-US" sz="1400" baseline="30000" dirty="0"/>
          </a:p>
          <a:p>
            <a:pPr>
              <a:buFont typeface="Arial" charset="0"/>
              <a:buChar char="•"/>
            </a:pPr>
            <a:endParaRPr lang="en-US" sz="1600" dirty="0"/>
          </a:p>
        </p:txBody>
      </p:sp>
      <p:sp>
        <p:nvSpPr>
          <p:cNvPr id="10" name="&quot;Not Allowed&quot; Symbol 9">
            <a:extLst>
              <a:ext uri="{FF2B5EF4-FFF2-40B4-BE49-F238E27FC236}">
                <a16:creationId xmlns:a16="http://schemas.microsoft.com/office/drawing/2014/main" id="{3515DD1C-F74E-4660-8DDB-96A378148A0F}"/>
              </a:ext>
            </a:extLst>
          </p:cNvPr>
          <p:cNvSpPr/>
          <p:nvPr/>
        </p:nvSpPr>
        <p:spPr>
          <a:xfrm>
            <a:off x="341314" y="5181600"/>
            <a:ext cx="578381" cy="609600"/>
          </a:xfrm>
          <a:prstGeom prst="noSmoking">
            <a:avLst>
              <a:gd name="adj" fmla="val 49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C360BBF2-8BF6-4B5B-A84A-8C62F3303860}"/>
              </a:ext>
            </a:extLst>
          </p:cNvPr>
          <p:cNvSpPr txBox="1"/>
          <p:nvPr/>
        </p:nvSpPr>
        <p:spPr>
          <a:xfrm>
            <a:off x="919695" y="5406270"/>
            <a:ext cx="2280705"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Within the enclosure</a:t>
            </a:r>
          </a:p>
        </p:txBody>
      </p:sp>
      <p:sp>
        <p:nvSpPr>
          <p:cNvPr id="12" name="TextBox 11">
            <a:extLst>
              <a:ext uri="{FF2B5EF4-FFF2-40B4-BE49-F238E27FC236}">
                <a16:creationId xmlns:a16="http://schemas.microsoft.com/office/drawing/2014/main" id="{B3AFD936-7FD5-4086-A746-5956D10BBB03}"/>
              </a:ext>
            </a:extLst>
          </p:cNvPr>
          <p:cNvSpPr txBox="1"/>
          <p:nvPr/>
        </p:nvSpPr>
        <p:spPr>
          <a:xfrm>
            <a:off x="3657600" y="6550223"/>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9513693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8BFA61-3C55-446A-A5A8-2FF86A5220AA}"/>
              </a:ext>
            </a:extLst>
          </p:cNvPr>
          <p:cNvSpPr txBox="1">
            <a:spLocks/>
          </p:cNvSpPr>
          <p:nvPr/>
        </p:nvSpPr>
        <p:spPr>
          <a:xfrm>
            <a:off x="370217" y="-152400"/>
            <a:ext cx="8314267" cy="1051133"/>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A closer look inside a transformer…</a:t>
            </a:r>
          </a:p>
        </p:txBody>
      </p:sp>
      <p:sp>
        <p:nvSpPr>
          <p:cNvPr id="4" name="TextBox 3">
            <a:extLst>
              <a:ext uri="{FF2B5EF4-FFF2-40B4-BE49-F238E27FC236}">
                <a16:creationId xmlns:a16="http://schemas.microsoft.com/office/drawing/2014/main" id="{6B8086A1-599B-49C6-9066-60849059AF06}"/>
              </a:ext>
            </a:extLst>
          </p:cNvPr>
          <p:cNvSpPr txBox="1"/>
          <p:nvPr/>
        </p:nvSpPr>
        <p:spPr>
          <a:xfrm>
            <a:off x="228600" y="898733"/>
            <a:ext cx="571500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Field examples of the inside of a transformer</a:t>
            </a:r>
          </a:p>
        </p:txBody>
      </p:sp>
      <p:pic>
        <p:nvPicPr>
          <p:cNvPr id="7" name="Picture 6">
            <a:extLst>
              <a:ext uri="{FF2B5EF4-FFF2-40B4-BE49-F238E27FC236}">
                <a16:creationId xmlns:a16="http://schemas.microsoft.com/office/drawing/2014/main" id="{CF11BB8E-0EE3-414F-B177-BC36826927A8}"/>
              </a:ext>
            </a:extLst>
          </p:cNvPr>
          <p:cNvPicPr>
            <a:picLocks noChangeAspect="1"/>
          </p:cNvPicPr>
          <p:nvPr/>
        </p:nvPicPr>
        <p:blipFill>
          <a:blip r:embed="rId3"/>
          <a:stretch>
            <a:fillRect/>
          </a:stretch>
        </p:blipFill>
        <p:spPr>
          <a:xfrm>
            <a:off x="2628" y="1371600"/>
            <a:ext cx="8927777" cy="3017520"/>
          </a:xfrm>
          <a:prstGeom prst="rect">
            <a:avLst/>
          </a:prstGeom>
        </p:spPr>
      </p:pic>
      <p:sp>
        <p:nvSpPr>
          <p:cNvPr id="8" name="TextBox 7">
            <a:extLst>
              <a:ext uri="{FF2B5EF4-FFF2-40B4-BE49-F238E27FC236}">
                <a16:creationId xmlns:a16="http://schemas.microsoft.com/office/drawing/2014/main" id="{387DD340-A2A9-476C-80F7-979526CCE0E0}"/>
              </a:ext>
            </a:extLst>
          </p:cNvPr>
          <p:cNvSpPr txBox="1"/>
          <p:nvPr/>
        </p:nvSpPr>
        <p:spPr>
          <a:xfrm>
            <a:off x="152400" y="5070901"/>
            <a:ext cx="5791200"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 larger volume of aluminum is necessary to conduct the same electricity as copper, so </a:t>
            </a:r>
            <a:r>
              <a:rPr kumimoji="0" lang="en-US" sz="1600" b="1" i="0" u="none" strike="noStrike" kern="1200" cap="none" spc="0" normalizeH="0" baseline="0" noProof="0" dirty="0">
                <a:ln>
                  <a:noFill/>
                </a:ln>
                <a:solidFill>
                  <a:prstClr val="black"/>
                </a:solidFill>
                <a:effectLst/>
                <a:uLnTx/>
                <a:uFillTx/>
                <a:latin typeface="Calibri"/>
                <a:ea typeface="+mn-ea"/>
                <a:cs typeface="+mn-cs"/>
              </a:rPr>
              <a:t>typically you must upsize your conductor </a:t>
            </a:r>
            <a:r>
              <a:rPr kumimoji="0" lang="en-US" sz="1600" b="1" i="0" u="none" strike="noStrike" kern="1200" cap="none" spc="0" normalizeH="0" baseline="0" noProof="0" dirty="0">
                <a:ln>
                  <a:noFill/>
                </a:ln>
                <a:solidFill>
                  <a:srgbClr val="FF0000"/>
                </a:solidFill>
                <a:effectLst/>
                <a:uLnTx/>
                <a:uFillTx/>
                <a:latin typeface="Calibri"/>
                <a:ea typeface="+mn-ea"/>
                <a:cs typeface="+mn-cs"/>
              </a:rPr>
              <a:t>two sizes</a:t>
            </a:r>
            <a:r>
              <a:rPr kumimoji="0" lang="en-US" sz="1600" b="0" i="0" u="none" strike="noStrike" kern="1200" cap="none" spc="0" normalizeH="0" baseline="0" noProof="0" dirty="0">
                <a:ln>
                  <a:noFill/>
                </a:ln>
                <a:solidFill>
                  <a:srgbClr val="FF0000"/>
                </a:solidFill>
                <a:effectLst/>
                <a:uLnTx/>
                <a:uFillTx/>
                <a:latin typeface="Calibri"/>
                <a:ea typeface="+mn-ea"/>
                <a:cs typeface="+mn-cs"/>
              </a:rPr>
              <a:t> </a:t>
            </a:r>
            <a:r>
              <a:rPr kumimoji="0" lang="en-US" sz="1600" b="0" i="0" u="none" strike="noStrike" kern="1200" cap="none" spc="0" normalizeH="0" baseline="0" noProof="0" dirty="0">
                <a:ln>
                  <a:noFill/>
                </a:ln>
                <a:solidFill>
                  <a:prstClr val="black"/>
                </a:solidFill>
                <a:effectLst/>
                <a:uLnTx/>
                <a:uFillTx/>
                <a:latin typeface="Calibri"/>
                <a:ea typeface="+mn-ea"/>
                <a:cs typeface="+mn-cs"/>
              </a:rPr>
              <a:t>to accommodate the same circuit ampacity</a:t>
            </a:r>
          </a:p>
        </p:txBody>
      </p:sp>
      <p:sp>
        <p:nvSpPr>
          <p:cNvPr id="9" name="Left Brace 8">
            <a:extLst>
              <a:ext uri="{FF2B5EF4-FFF2-40B4-BE49-F238E27FC236}">
                <a16:creationId xmlns:a16="http://schemas.microsoft.com/office/drawing/2014/main" id="{E2A8A376-6724-4756-8646-7C94842CCDD0}"/>
              </a:ext>
            </a:extLst>
          </p:cNvPr>
          <p:cNvSpPr/>
          <p:nvPr/>
        </p:nvSpPr>
        <p:spPr>
          <a:xfrm rot="16200000">
            <a:off x="1300168" y="3103354"/>
            <a:ext cx="381000" cy="2663398"/>
          </a:xfrm>
          <a:prstGeom prst="leftBrace">
            <a:avLst>
              <a:gd name="adj1" fmla="val 4551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Left Brace 9">
            <a:extLst>
              <a:ext uri="{FF2B5EF4-FFF2-40B4-BE49-F238E27FC236}">
                <a16:creationId xmlns:a16="http://schemas.microsoft.com/office/drawing/2014/main" id="{ACB34802-7F6D-408A-A7D1-0651453CC363}"/>
              </a:ext>
            </a:extLst>
          </p:cNvPr>
          <p:cNvSpPr/>
          <p:nvPr/>
        </p:nvSpPr>
        <p:spPr>
          <a:xfrm rot="16200000">
            <a:off x="3732656" y="3334264"/>
            <a:ext cx="381000" cy="2201578"/>
          </a:xfrm>
          <a:prstGeom prst="leftBrace">
            <a:avLst>
              <a:gd name="adj1" fmla="val 4551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10">
            <a:extLst>
              <a:ext uri="{FF2B5EF4-FFF2-40B4-BE49-F238E27FC236}">
                <a16:creationId xmlns:a16="http://schemas.microsoft.com/office/drawing/2014/main" id="{99C4A5C4-A9D7-407A-9364-52F514B727D6}"/>
              </a:ext>
            </a:extLst>
          </p:cNvPr>
          <p:cNvSpPr txBox="1"/>
          <p:nvPr/>
        </p:nvSpPr>
        <p:spPr>
          <a:xfrm>
            <a:off x="3276600" y="4604532"/>
            <a:ext cx="2010213"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Customer Side</a:t>
            </a:r>
          </a:p>
        </p:txBody>
      </p:sp>
      <p:sp>
        <p:nvSpPr>
          <p:cNvPr id="12" name="TextBox 11">
            <a:extLst>
              <a:ext uri="{FF2B5EF4-FFF2-40B4-BE49-F238E27FC236}">
                <a16:creationId xmlns:a16="http://schemas.microsoft.com/office/drawing/2014/main" id="{7479EEC0-231B-471F-9BBE-C9D16717B21C}"/>
              </a:ext>
            </a:extLst>
          </p:cNvPr>
          <p:cNvSpPr txBox="1"/>
          <p:nvPr/>
        </p:nvSpPr>
        <p:spPr>
          <a:xfrm>
            <a:off x="1003519" y="4584091"/>
            <a:ext cx="2010213"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1600" dirty="0">
                <a:solidFill>
                  <a:srgbClr val="FF0000"/>
                </a:solidFill>
                <a:latin typeface="Calibri"/>
              </a:rPr>
              <a:t>PNM</a:t>
            </a:r>
            <a:r>
              <a:rPr kumimoji="0" lang="en-US" sz="1600" b="0" i="0" u="none" strike="noStrike" kern="1200" cap="none" spc="0" normalizeH="0" baseline="0" noProof="0" dirty="0">
                <a:ln>
                  <a:noFill/>
                </a:ln>
                <a:solidFill>
                  <a:srgbClr val="FF0000"/>
                </a:solidFill>
                <a:effectLst/>
                <a:uLnTx/>
                <a:uFillTx/>
                <a:latin typeface="Calibri"/>
                <a:ea typeface="+mn-ea"/>
                <a:cs typeface="+mn-cs"/>
              </a:rPr>
              <a:t> Side</a:t>
            </a:r>
          </a:p>
        </p:txBody>
      </p:sp>
      <p:sp>
        <p:nvSpPr>
          <p:cNvPr id="13" name="TextBox 12">
            <a:extLst>
              <a:ext uri="{FF2B5EF4-FFF2-40B4-BE49-F238E27FC236}">
                <a16:creationId xmlns:a16="http://schemas.microsoft.com/office/drawing/2014/main" id="{44323CB7-8A1B-4FAD-A364-82B027300304}"/>
              </a:ext>
            </a:extLst>
          </p:cNvPr>
          <p:cNvSpPr txBox="1"/>
          <p:nvPr/>
        </p:nvSpPr>
        <p:spPr>
          <a:xfrm>
            <a:off x="3612950" y="6545869"/>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262903407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8BFA61-3C55-446A-A5A8-2FF86A5220AA}"/>
              </a:ext>
            </a:extLst>
          </p:cNvPr>
          <p:cNvSpPr txBox="1">
            <a:spLocks/>
          </p:cNvSpPr>
          <p:nvPr/>
        </p:nvSpPr>
        <p:spPr>
          <a:xfrm>
            <a:off x="370217" y="-152400"/>
            <a:ext cx="8314267" cy="1051133"/>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Copper theft modus operandi</a:t>
            </a:r>
          </a:p>
        </p:txBody>
      </p:sp>
      <p:sp>
        <p:nvSpPr>
          <p:cNvPr id="4" name="TextBox 3">
            <a:extLst>
              <a:ext uri="{FF2B5EF4-FFF2-40B4-BE49-F238E27FC236}">
                <a16:creationId xmlns:a16="http://schemas.microsoft.com/office/drawing/2014/main" id="{6B8086A1-599B-49C6-9066-60849059AF06}"/>
              </a:ext>
            </a:extLst>
          </p:cNvPr>
          <p:cNvSpPr txBox="1"/>
          <p:nvPr/>
        </p:nvSpPr>
        <p:spPr>
          <a:xfrm>
            <a:off x="228600" y="898733"/>
            <a:ext cx="571500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Field examples of the inside of a transformer</a:t>
            </a:r>
          </a:p>
        </p:txBody>
      </p:sp>
      <p:pic>
        <p:nvPicPr>
          <p:cNvPr id="13" name="Picture 12">
            <a:extLst>
              <a:ext uri="{FF2B5EF4-FFF2-40B4-BE49-F238E27FC236}">
                <a16:creationId xmlns:a16="http://schemas.microsoft.com/office/drawing/2014/main" id="{74EB4AA8-6BDF-4EF9-A111-7070C230E69B}"/>
              </a:ext>
            </a:extLst>
          </p:cNvPr>
          <p:cNvPicPr>
            <a:picLocks noChangeAspect="1"/>
          </p:cNvPicPr>
          <p:nvPr/>
        </p:nvPicPr>
        <p:blipFill>
          <a:blip r:embed="rId3"/>
          <a:stretch>
            <a:fillRect/>
          </a:stretch>
        </p:blipFill>
        <p:spPr>
          <a:xfrm>
            <a:off x="152400" y="1427244"/>
            <a:ext cx="4371184" cy="3474720"/>
          </a:xfrm>
          <a:prstGeom prst="rect">
            <a:avLst/>
          </a:prstGeom>
        </p:spPr>
      </p:pic>
      <p:pic>
        <p:nvPicPr>
          <p:cNvPr id="14" name="Picture 13">
            <a:extLst>
              <a:ext uri="{FF2B5EF4-FFF2-40B4-BE49-F238E27FC236}">
                <a16:creationId xmlns:a16="http://schemas.microsoft.com/office/drawing/2014/main" id="{EDC62ADC-EC19-4AF8-8BA9-2633FC59AA93}"/>
              </a:ext>
            </a:extLst>
          </p:cNvPr>
          <p:cNvPicPr>
            <a:picLocks noChangeAspect="1"/>
          </p:cNvPicPr>
          <p:nvPr/>
        </p:nvPicPr>
        <p:blipFill rotWithShape="1">
          <a:blip r:embed="rId4"/>
          <a:srcRect r="27678"/>
          <a:stretch/>
        </p:blipFill>
        <p:spPr>
          <a:xfrm>
            <a:off x="4620418" y="1359453"/>
            <a:ext cx="3772667" cy="3657600"/>
          </a:xfrm>
          <a:prstGeom prst="rect">
            <a:avLst/>
          </a:prstGeom>
        </p:spPr>
      </p:pic>
      <p:sp>
        <p:nvSpPr>
          <p:cNvPr id="15" name="TextBox 14">
            <a:extLst>
              <a:ext uri="{FF2B5EF4-FFF2-40B4-BE49-F238E27FC236}">
                <a16:creationId xmlns:a16="http://schemas.microsoft.com/office/drawing/2014/main" id="{A5C0A762-9743-43B1-B427-611CAFA4B71E}"/>
              </a:ext>
            </a:extLst>
          </p:cNvPr>
          <p:cNvSpPr txBox="1"/>
          <p:nvPr/>
        </p:nvSpPr>
        <p:spPr>
          <a:xfrm>
            <a:off x="2628" y="4901964"/>
            <a:ext cx="6702972"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This is a single conduit, 4 wire 3ф power representation shown; with the fourth conductor (shown in white tape and connected to the HoXo lug) being the fourth wire.  </a:t>
            </a:r>
            <a:r>
              <a:rPr lang="en-US" sz="1600" dirty="0">
                <a:solidFill>
                  <a:srgbClr val="FF0000"/>
                </a:solidFill>
              </a:rPr>
              <a:t>The neutral wire is designed to carry residual, unbalanced, or net current back and is the cable that is being stolen</a:t>
            </a:r>
            <a:r>
              <a:rPr lang="en-US" sz="1600" dirty="0"/>
              <a:t>. </a:t>
            </a:r>
          </a:p>
        </p:txBody>
      </p:sp>
      <p:sp>
        <p:nvSpPr>
          <p:cNvPr id="7" name="TextBox 6">
            <a:extLst>
              <a:ext uri="{FF2B5EF4-FFF2-40B4-BE49-F238E27FC236}">
                <a16:creationId xmlns:a16="http://schemas.microsoft.com/office/drawing/2014/main" id="{1BE008EA-B548-4524-BA07-2E55AE532423}"/>
              </a:ext>
            </a:extLst>
          </p:cNvPr>
          <p:cNvSpPr txBox="1"/>
          <p:nvPr/>
        </p:nvSpPr>
        <p:spPr>
          <a:xfrm>
            <a:off x="3276600" y="6545869"/>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338043117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8BFA61-3C55-446A-A5A8-2FF86A5220AA}"/>
              </a:ext>
            </a:extLst>
          </p:cNvPr>
          <p:cNvSpPr txBox="1">
            <a:spLocks/>
          </p:cNvSpPr>
          <p:nvPr/>
        </p:nvSpPr>
        <p:spPr>
          <a:xfrm>
            <a:off x="370217" y="-152400"/>
            <a:ext cx="8314267" cy="1051133"/>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How do you know if you’re a victim of copper theft</a:t>
            </a:r>
          </a:p>
        </p:txBody>
      </p:sp>
      <p:sp>
        <p:nvSpPr>
          <p:cNvPr id="4" name="TextBox 3">
            <a:extLst>
              <a:ext uri="{FF2B5EF4-FFF2-40B4-BE49-F238E27FC236}">
                <a16:creationId xmlns:a16="http://schemas.microsoft.com/office/drawing/2014/main" id="{6B8086A1-599B-49C6-9066-60849059AF06}"/>
              </a:ext>
            </a:extLst>
          </p:cNvPr>
          <p:cNvSpPr txBox="1"/>
          <p:nvPr/>
        </p:nvSpPr>
        <p:spPr>
          <a:xfrm>
            <a:off x="228600" y="898733"/>
            <a:ext cx="571500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Signs to look for</a:t>
            </a:r>
          </a:p>
        </p:txBody>
      </p:sp>
      <p:pic>
        <p:nvPicPr>
          <p:cNvPr id="2" name="Picture 1">
            <a:extLst>
              <a:ext uri="{FF2B5EF4-FFF2-40B4-BE49-F238E27FC236}">
                <a16:creationId xmlns:a16="http://schemas.microsoft.com/office/drawing/2014/main" id="{A922F5B2-91F4-4BC4-8634-94FE606A9B29}"/>
              </a:ext>
            </a:extLst>
          </p:cNvPr>
          <p:cNvPicPr>
            <a:picLocks noChangeAspect="1"/>
          </p:cNvPicPr>
          <p:nvPr/>
        </p:nvPicPr>
        <p:blipFill>
          <a:blip r:embed="rId3"/>
          <a:stretch>
            <a:fillRect/>
          </a:stretch>
        </p:blipFill>
        <p:spPr>
          <a:xfrm>
            <a:off x="200378" y="1371600"/>
            <a:ext cx="3703221" cy="3657600"/>
          </a:xfrm>
          <a:prstGeom prst="rect">
            <a:avLst/>
          </a:prstGeom>
        </p:spPr>
      </p:pic>
      <p:sp>
        <p:nvSpPr>
          <p:cNvPr id="8" name="TextBox 7">
            <a:extLst>
              <a:ext uri="{FF2B5EF4-FFF2-40B4-BE49-F238E27FC236}">
                <a16:creationId xmlns:a16="http://schemas.microsoft.com/office/drawing/2014/main" id="{A14F4CDA-AB99-4539-A874-8F83141E952C}"/>
              </a:ext>
            </a:extLst>
          </p:cNvPr>
          <p:cNvSpPr txBox="1"/>
          <p:nvPr/>
        </p:nvSpPr>
        <p:spPr>
          <a:xfrm>
            <a:off x="3903599" y="1637943"/>
            <a:ext cx="5040023" cy="20621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Calibri"/>
              </a:rPr>
              <a:t>First and foremost, </a:t>
            </a:r>
            <a:r>
              <a:rPr lang="en-US" sz="1600" b="1" dirty="0">
                <a:solidFill>
                  <a:srgbClr val="FF0000"/>
                </a:solidFill>
                <a:latin typeface="Calibri"/>
              </a:rPr>
              <a:t>NEVER ever touch a transformer that has been tampered with, it may be energized!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Calibri"/>
              </a:rPr>
              <a:t>Lights in your business are flickering,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Calibri"/>
              </a:rPr>
              <a:t>The more you turn on, the more power fluctuations,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Calibri"/>
              </a:rPr>
              <a:t>Opened electrical panel doors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Calibri"/>
              </a:rPr>
              <a:t>Seeing debris outside the transformer like stripped jacket cover from conductors or cut copper pieces.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E56BB64C-EC64-4F9B-82D3-BEF47685D7CB}"/>
              </a:ext>
            </a:extLst>
          </p:cNvPr>
          <p:cNvPicPr>
            <a:picLocks noChangeAspect="1"/>
          </p:cNvPicPr>
          <p:nvPr/>
        </p:nvPicPr>
        <p:blipFill rotWithShape="1">
          <a:blip r:embed="rId4">
            <a:extLst>
              <a:ext uri="{28A0092B-C50C-407E-A947-70E740481C1C}">
                <a14:useLocalDpi xmlns:a14="http://schemas.microsoft.com/office/drawing/2010/main" val="0"/>
              </a:ext>
            </a:extLst>
          </a:blip>
          <a:srcRect l="10756" t="9189" r="6977" b="29730"/>
          <a:stretch/>
        </p:blipFill>
        <p:spPr bwMode="auto">
          <a:xfrm>
            <a:off x="2209800" y="4297680"/>
            <a:ext cx="2585655" cy="2560320"/>
          </a:xfrm>
          <a:prstGeom prst="ellipse">
            <a:avLst/>
          </a:prstGeom>
          <a:noFill/>
          <a:ln>
            <a:noFill/>
          </a:ln>
          <a:extLst>
            <a:ext uri="{53640926-AAD7-44D8-BBD7-CCE9431645EC}">
              <a14:shadowObscured xmlns:a14="http://schemas.microsoft.com/office/drawing/2010/main"/>
            </a:ext>
          </a:extLst>
        </p:spPr>
      </p:pic>
      <p:cxnSp>
        <p:nvCxnSpPr>
          <p:cNvPr id="6" name="Straight Connector 5">
            <a:extLst>
              <a:ext uri="{FF2B5EF4-FFF2-40B4-BE49-F238E27FC236}">
                <a16:creationId xmlns:a16="http://schemas.microsoft.com/office/drawing/2014/main" id="{E26799E4-4259-4EE5-9420-91E6C07D19BB}"/>
              </a:ext>
            </a:extLst>
          </p:cNvPr>
          <p:cNvCxnSpPr>
            <a:cxnSpLocks/>
          </p:cNvCxnSpPr>
          <p:nvPr/>
        </p:nvCxnSpPr>
        <p:spPr>
          <a:xfrm>
            <a:off x="1524000" y="4419600"/>
            <a:ext cx="762000" cy="16764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B56358C-C1DE-4AC5-A710-00C88FEB407F}"/>
              </a:ext>
            </a:extLst>
          </p:cNvPr>
          <p:cNvCxnSpPr>
            <a:cxnSpLocks/>
          </p:cNvCxnSpPr>
          <p:nvPr/>
        </p:nvCxnSpPr>
        <p:spPr>
          <a:xfrm>
            <a:off x="2051988" y="4038600"/>
            <a:ext cx="2062812" cy="381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E82D50CC-3BCA-4AE2-BD76-511FB9B8D39F}"/>
              </a:ext>
            </a:extLst>
          </p:cNvPr>
          <p:cNvPicPr>
            <a:picLocks noChangeAspect="1"/>
          </p:cNvPicPr>
          <p:nvPr/>
        </p:nvPicPr>
        <p:blipFill rotWithShape="1">
          <a:blip r:embed="rId5"/>
          <a:srcRect l="16465"/>
          <a:stretch/>
        </p:blipFill>
        <p:spPr>
          <a:xfrm>
            <a:off x="5260159" y="3468511"/>
            <a:ext cx="2760988" cy="2581275"/>
          </a:xfrm>
          <a:prstGeom prst="rect">
            <a:avLst/>
          </a:prstGeom>
        </p:spPr>
      </p:pic>
      <p:pic>
        <p:nvPicPr>
          <p:cNvPr id="19" name="Picture 18">
            <a:extLst>
              <a:ext uri="{FF2B5EF4-FFF2-40B4-BE49-F238E27FC236}">
                <a16:creationId xmlns:a16="http://schemas.microsoft.com/office/drawing/2014/main" id="{C643A7A5-5907-4DAA-B542-2214476B42ED}"/>
              </a:ext>
            </a:extLst>
          </p:cNvPr>
          <p:cNvPicPr>
            <a:picLocks noChangeAspect="1"/>
          </p:cNvPicPr>
          <p:nvPr/>
        </p:nvPicPr>
        <p:blipFill>
          <a:blip r:embed="rId6"/>
          <a:stretch>
            <a:fillRect/>
          </a:stretch>
        </p:blipFill>
        <p:spPr>
          <a:xfrm>
            <a:off x="5265803" y="319024"/>
            <a:ext cx="1888823" cy="1371600"/>
          </a:xfrm>
          <a:prstGeom prst="rect">
            <a:avLst/>
          </a:prstGeom>
        </p:spPr>
      </p:pic>
      <p:sp>
        <p:nvSpPr>
          <p:cNvPr id="11" name="TextBox 10">
            <a:extLst>
              <a:ext uri="{FF2B5EF4-FFF2-40B4-BE49-F238E27FC236}">
                <a16:creationId xmlns:a16="http://schemas.microsoft.com/office/drawing/2014/main" id="{5A7B42B6-70C3-4CFA-8D08-066272D020D8}"/>
              </a:ext>
            </a:extLst>
          </p:cNvPr>
          <p:cNvSpPr txBox="1"/>
          <p:nvPr/>
        </p:nvSpPr>
        <p:spPr>
          <a:xfrm>
            <a:off x="4419600" y="6550223"/>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1883984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CD83008-CBCE-4B9B-BA16-65F418ACFF0A}"/>
              </a:ext>
            </a:extLst>
          </p:cNvPr>
          <p:cNvSpPr txBox="1">
            <a:spLocks/>
          </p:cNvSpPr>
          <p:nvPr/>
        </p:nvSpPr>
        <p:spPr>
          <a:xfrm>
            <a:off x="215462" y="-76200"/>
            <a:ext cx="8603574" cy="1051133"/>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400" dirty="0"/>
              <a:t>Things to look for, know your risk level</a:t>
            </a:r>
          </a:p>
        </p:txBody>
      </p:sp>
      <p:sp>
        <p:nvSpPr>
          <p:cNvPr id="4" name="TextBox 3">
            <a:extLst>
              <a:ext uri="{FF2B5EF4-FFF2-40B4-BE49-F238E27FC236}">
                <a16:creationId xmlns:a16="http://schemas.microsoft.com/office/drawing/2014/main" id="{DBF328CA-25D2-4084-877B-211BF3F16B9A}"/>
              </a:ext>
            </a:extLst>
          </p:cNvPr>
          <p:cNvSpPr txBox="1"/>
          <p:nvPr/>
        </p:nvSpPr>
        <p:spPr>
          <a:xfrm>
            <a:off x="609600" y="855935"/>
            <a:ext cx="697230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Risk factors increasing chances for becoming a victim of copper theft</a:t>
            </a:r>
          </a:p>
        </p:txBody>
      </p:sp>
      <p:sp>
        <p:nvSpPr>
          <p:cNvPr id="7" name="TextBox 6">
            <a:extLst>
              <a:ext uri="{FF2B5EF4-FFF2-40B4-BE49-F238E27FC236}">
                <a16:creationId xmlns:a16="http://schemas.microsoft.com/office/drawing/2014/main" id="{87C76ACB-30B9-4E77-AC68-CC686267329F}"/>
              </a:ext>
            </a:extLst>
          </p:cNvPr>
          <p:cNvSpPr txBox="1"/>
          <p:nvPr/>
        </p:nvSpPr>
        <p:spPr>
          <a:xfrm>
            <a:off x="0" y="1295400"/>
            <a:ext cx="4122938" cy="329320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Has your site been hit by copper theft before?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Is the property in a less trafficked area, after hours?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Type of building, dentist office, shopping centers,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Is my property well lit, cameras in 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 longer the secondary conduit distance, the more desirable,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 more conduits, the more likely it’ll be hit (tells the thief there are more than 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Damaged or compromised transformer / meter box, the more likely it’ll be hit</a:t>
            </a:r>
          </a:p>
        </p:txBody>
      </p:sp>
      <p:pic>
        <p:nvPicPr>
          <p:cNvPr id="8" name="Picture 7">
            <a:extLst>
              <a:ext uri="{FF2B5EF4-FFF2-40B4-BE49-F238E27FC236}">
                <a16:creationId xmlns:a16="http://schemas.microsoft.com/office/drawing/2014/main" id="{89D312A3-1586-43D2-8D31-C8E6663D6F2E}"/>
              </a:ext>
            </a:extLst>
          </p:cNvPr>
          <p:cNvPicPr>
            <a:picLocks noChangeAspect="1"/>
          </p:cNvPicPr>
          <p:nvPr/>
        </p:nvPicPr>
        <p:blipFill>
          <a:blip r:embed="rId3"/>
          <a:stretch>
            <a:fillRect/>
          </a:stretch>
        </p:blipFill>
        <p:spPr>
          <a:xfrm>
            <a:off x="4095750" y="1295400"/>
            <a:ext cx="4911069" cy="2926080"/>
          </a:xfrm>
          <a:prstGeom prst="rect">
            <a:avLst/>
          </a:prstGeom>
        </p:spPr>
      </p:pic>
      <p:pic>
        <p:nvPicPr>
          <p:cNvPr id="9" name="Picture 8">
            <a:extLst>
              <a:ext uri="{FF2B5EF4-FFF2-40B4-BE49-F238E27FC236}">
                <a16:creationId xmlns:a16="http://schemas.microsoft.com/office/drawing/2014/main" id="{F48D0B65-4441-4155-865E-82D7B19101D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4114800"/>
            <a:ext cx="2804160" cy="2103120"/>
          </a:xfrm>
          <a:prstGeom prst="rect">
            <a:avLst/>
          </a:prstGeom>
          <a:noFill/>
          <a:ln>
            <a:noFill/>
          </a:ln>
        </p:spPr>
      </p:pic>
      <p:pic>
        <p:nvPicPr>
          <p:cNvPr id="10" name="Picture 9">
            <a:extLst>
              <a:ext uri="{FF2B5EF4-FFF2-40B4-BE49-F238E27FC236}">
                <a16:creationId xmlns:a16="http://schemas.microsoft.com/office/drawing/2014/main" id="{12796EBF-BE77-4C1A-A7CD-23F99ECF9699}"/>
              </a:ext>
            </a:extLst>
          </p:cNvPr>
          <p:cNvPicPr>
            <a:picLocks noChangeAspect="1"/>
          </p:cNvPicPr>
          <p:nvPr/>
        </p:nvPicPr>
        <p:blipFill>
          <a:blip r:embed="rId5"/>
          <a:stretch>
            <a:fillRect/>
          </a:stretch>
        </p:blipFill>
        <p:spPr>
          <a:xfrm>
            <a:off x="1644118" y="4541947"/>
            <a:ext cx="2608350" cy="1828800"/>
          </a:xfrm>
          <a:prstGeom prst="rect">
            <a:avLst/>
          </a:prstGeom>
        </p:spPr>
      </p:pic>
      <p:sp>
        <p:nvSpPr>
          <p:cNvPr id="11" name="TextBox 10">
            <a:extLst>
              <a:ext uri="{FF2B5EF4-FFF2-40B4-BE49-F238E27FC236}">
                <a16:creationId xmlns:a16="http://schemas.microsoft.com/office/drawing/2014/main" id="{B83F4F25-8E5A-4249-986D-5AD88999B68C}"/>
              </a:ext>
            </a:extLst>
          </p:cNvPr>
          <p:cNvSpPr txBox="1"/>
          <p:nvPr/>
        </p:nvSpPr>
        <p:spPr>
          <a:xfrm>
            <a:off x="3810000" y="6550223"/>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199741729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040ECAB-9B3C-4BBC-9090-30C8E2CC33C0}"/>
              </a:ext>
            </a:extLst>
          </p:cNvPr>
          <p:cNvSpPr txBox="1">
            <a:spLocks/>
          </p:cNvSpPr>
          <p:nvPr/>
        </p:nvSpPr>
        <p:spPr>
          <a:xfrm>
            <a:off x="75042" y="-31259"/>
            <a:ext cx="8915400" cy="1051133"/>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400" dirty="0"/>
              <a:t>Lessons learned from barricade installation. What’s wrong with this picture?</a:t>
            </a:r>
          </a:p>
        </p:txBody>
      </p:sp>
      <p:sp>
        <p:nvSpPr>
          <p:cNvPr id="6" name="TextBox 5">
            <a:extLst>
              <a:ext uri="{FF2B5EF4-FFF2-40B4-BE49-F238E27FC236}">
                <a16:creationId xmlns:a16="http://schemas.microsoft.com/office/drawing/2014/main" id="{083899F7-60BB-45CD-AA97-4951670CFD10}"/>
              </a:ext>
            </a:extLst>
          </p:cNvPr>
          <p:cNvSpPr txBox="1"/>
          <p:nvPr/>
        </p:nvSpPr>
        <p:spPr>
          <a:xfrm>
            <a:off x="381000" y="850597"/>
            <a:ext cx="708660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One of the first barricade to be built Public Library on Juan Tabo NE</a:t>
            </a:r>
          </a:p>
        </p:txBody>
      </p:sp>
      <p:pic>
        <p:nvPicPr>
          <p:cNvPr id="7" name="Picture 3" descr="image006">
            <a:extLst>
              <a:ext uri="{FF2B5EF4-FFF2-40B4-BE49-F238E27FC236}">
                <a16:creationId xmlns:a16="http://schemas.microsoft.com/office/drawing/2014/main" id="{BA419948-D3D6-4ABE-8578-699E10A12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3540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79856D1-77C5-4E30-9AA0-ACF4C0E1C8C0}"/>
              </a:ext>
            </a:extLst>
          </p:cNvPr>
          <p:cNvSpPr txBox="1"/>
          <p:nvPr/>
        </p:nvSpPr>
        <p:spPr>
          <a:xfrm>
            <a:off x="6505852" y="1676400"/>
            <a:ext cx="2409548"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This is an example of one of the first barricades to be installed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Barricade Process</a:t>
            </a:r>
          </a:p>
        </p:txBody>
      </p:sp>
      <p:sp>
        <p:nvSpPr>
          <p:cNvPr id="9" name="TextBox 8">
            <a:extLst>
              <a:ext uri="{FF2B5EF4-FFF2-40B4-BE49-F238E27FC236}">
                <a16:creationId xmlns:a16="http://schemas.microsoft.com/office/drawing/2014/main" id="{BC436D0E-BCC5-4F9B-ADCA-383988ACB6BD}"/>
              </a:ext>
            </a:extLst>
          </p:cNvPr>
          <p:cNvSpPr txBox="1"/>
          <p:nvPr/>
        </p:nvSpPr>
        <p:spPr>
          <a:xfrm>
            <a:off x="3657600" y="6521920"/>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378751231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a:xfrm>
            <a:off x="370217" y="753175"/>
            <a:ext cx="4735183" cy="533399"/>
          </a:xfrm>
        </p:spPr>
        <p:txBody>
          <a:bodyPr>
            <a:normAutofit/>
          </a:bodyPr>
          <a:lstStyle/>
          <a:p>
            <a:r>
              <a:rPr lang="en-US" sz="1600" dirty="0"/>
              <a:t>Possible failure modes identified</a:t>
            </a:r>
          </a:p>
        </p:txBody>
      </p:sp>
      <p:sp>
        <p:nvSpPr>
          <p:cNvPr id="3" name="Title 1">
            <a:extLst>
              <a:ext uri="{FF2B5EF4-FFF2-40B4-BE49-F238E27FC236}">
                <a16:creationId xmlns:a16="http://schemas.microsoft.com/office/drawing/2014/main" id="{5569C7C3-2816-49C4-A596-436EDC9BDCB7}"/>
              </a:ext>
            </a:extLst>
          </p:cNvPr>
          <p:cNvSpPr txBox="1">
            <a:spLocks/>
          </p:cNvSpPr>
          <p:nvPr/>
        </p:nvSpPr>
        <p:spPr>
          <a:xfrm>
            <a:off x="407003" y="0"/>
            <a:ext cx="7162800" cy="753175"/>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Sharing of Lessons learned</a:t>
            </a:r>
          </a:p>
        </p:txBody>
      </p:sp>
      <p:sp>
        <p:nvSpPr>
          <p:cNvPr id="4" name="TextBox 3">
            <a:extLst>
              <a:ext uri="{FF2B5EF4-FFF2-40B4-BE49-F238E27FC236}">
                <a16:creationId xmlns:a16="http://schemas.microsoft.com/office/drawing/2014/main" id="{971CE570-5AE6-4188-B548-2ADEDD761A84}"/>
              </a:ext>
            </a:extLst>
          </p:cNvPr>
          <p:cNvSpPr txBox="1"/>
          <p:nvPr/>
        </p:nvSpPr>
        <p:spPr>
          <a:xfrm>
            <a:off x="21021" y="1286574"/>
            <a:ext cx="5294790" cy="33239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The barricade should be as close to the center as possible.  There have been cases where the doors have been pulled open from the bottom when the barricade is so high up.</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There should be a three-sided protection box around the lock to prevent any further cutting of the locks.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Large gaps are a weak point in the design.  The closer you can get to the cabinet doors the better and there should not be a gap from the lock insert since in the past there have been cases where thieves cut this very small piece of metal to open the barricade.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Lastly but not least, the depth of the key box is too shallow, again there has been a case where bolt cutters could still fit, open, and able to cut the lock off.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1" descr="image007">
            <a:extLst>
              <a:ext uri="{FF2B5EF4-FFF2-40B4-BE49-F238E27FC236}">
                <a16:creationId xmlns:a16="http://schemas.microsoft.com/office/drawing/2014/main" id="{93D6DDBB-7531-40D6-950E-D233F338D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642" y="677917"/>
            <a:ext cx="36671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8">
            <a:extLst>
              <a:ext uri="{FF2B5EF4-FFF2-40B4-BE49-F238E27FC236}">
                <a16:creationId xmlns:a16="http://schemas.microsoft.com/office/drawing/2014/main" id="{C14E74CB-9127-4AD6-A9A7-B93B30AB8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18" y="3429000"/>
            <a:ext cx="36861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0F2FB04-11D8-42EC-B08D-7E7356888239}"/>
              </a:ext>
            </a:extLst>
          </p:cNvPr>
          <p:cNvPicPr>
            <a:picLocks noChangeAspect="1"/>
          </p:cNvPicPr>
          <p:nvPr/>
        </p:nvPicPr>
        <p:blipFill>
          <a:blip r:embed="rId5"/>
          <a:stretch>
            <a:fillRect/>
          </a:stretch>
        </p:blipFill>
        <p:spPr>
          <a:xfrm>
            <a:off x="2737808" y="4266108"/>
            <a:ext cx="1856788" cy="2286000"/>
          </a:xfrm>
          <a:prstGeom prst="rect">
            <a:avLst/>
          </a:prstGeom>
        </p:spPr>
      </p:pic>
      <p:sp>
        <p:nvSpPr>
          <p:cNvPr id="9" name="TextBox 8">
            <a:extLst>
              <a:ext uri="{FF2B5EF4-FFF2-40B4-BE49-F238E27FC236}">
                <a16:creationId xmlns:a16="http://schemas.microsoft.com/office/drawing/2014/main" id="{22E63839-CAE0-44A3-B265-758C805AD6D4}"/>
              </a:ext>
            </a:extLst>
          </p:cNvPr>
          <p:cNvSpPr txBox="1"/>
          <p:nvPr/>
        </p:nvSpPr>
        <p:spPr>
          <a:xfrm>
            <a:off x="3810000" y="6564079"/>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48448312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a:xfrm>
            <a:off x="370217" y="753175"/>
            <a:ext cx="4735183" cy="533399"/>
          </a:xfrm>
        </p:spPr>
        <p:txBody>
          <a:bodyPr>
            <a:normAutofit/>
          </a:bodyPr>
          <a:lstStyle/>
          <a:p>
            <a:r>
              <a:rPr lang="en-US" sz="1600" dirty="0"/>
              <a:t>Possible failure modes identified</a:t>
            </a:r>
          </a:p>
        </p:txBody>
      </p:sp>
      <p:sp>
        <p:nvSpPr>
          <p:cNvPr id="3" name="Title 1">
            <a:extLst>
              <a:ext uri="{FF2B5EF4-FFF2-40B4-BE49-F238E27FC236}">
                <a16:creationId xmlns:a16="http://schemas.microsoft.com/office/drawing/2014/main" id="{5569C7C3-2816-49C4-A596-436EDC9BDCB7}"/>
              </a:ext>
            </a:extLst>
          </p:cNvPr>
          <p:cNvSpPr txBox="1">
            <a:spLocks/>
          </p:cNvSpPr>
          <p:nvPr/>
        </p:nvSpPr>
        <p:spPr>
          <a:xfrm>
            <a:off x="407003" y="0"/>
            <a:ext cx="7162800" cy="753175"/>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Sharing of Lessons learned</a:t>
            </a:r>
          </a:p>
        </p:txBody>
      </p:sp>
      <p:sp>
        <p:nvSpPr>
          <p:cNvPr id="9" name="TextBox 8">
            <a:extLst>
              <a:ext uri="{FF2B5EF4-FFF2-40B4-BE49-F238E27FC236}">
                <a16:creationId xmlns:a16="http://schemas.microsoft.com/office/drawing/2014/main" id="{22E63839-CAE0-44A3-B265-758C805AD6D4}"/>
              </a:ext>
            </a:extLst>
          </p:cNvPr>
          <p:cNvSpPr txBox="1"/>
          <p:nvPr/>
        </p:nvSpPr>
        <p:spPr>
          <a:xfrm>
            <a:off x="3429000" y="6550223"/>
            <a:ext cx="1828800" cy="307777"/>
          </a:xfrm>
          <a:prstGeom prst="rect">
            <a:avLst/>
          </a:prstGeom>
          <a:noFill/>
        </p:spPr>
        <p:txBody>
          <a:bodyPr wrap="square" rtlCol="0">
            <a:spAutoFit/>
          </a:bodyPr>
          <a:lstStyle/>
          <a:p>
            <a:r>
              <a:rPr lang="en-US" sz="1400" dirty="0"/>
              <a:t>Prepared by: A. Nájera</a:t>
            </a:r>
          </a:p>
        </p:txBody>
      </p:sp>
      <p:pic>
        <p:nvPicPr>
          <p:cNvPr id="10" name="Picture 9">
            <a:extLst>
              <a:ext uri="{FF2B5EF4-FFF2-40B4-BE49-F238E27FC236}">
                <a16:creationId xmlns:a16="http://schemas.microsoft.com/office/drawing/2014/main" id="{563CB363-A26C-434F-B119-74F6CD839700}"/>
              </a:ext>
            </a:extLst>
          </p:cNvPr>
          <p:cNvPicPr>
            <a:picLocks noChangeAspect="1"/>
          </p:cNvPicPr>
          <p:nvPr/>
        </p:nvPicPr>
        <p:blipFill>
          <a:blip r:embed="rId3"/>
          <a:stretch>
            <a:fillRect/>
          </a:stretch>
        </p:blipFill>
        <p:spPr>
          <a:xfrm>
            <a:off x="152400" y="1676400"/>
            <a:ext cx="2743200" cy="2743200"/>
          </a:xfrm>
          <a:prstGeom prst="rect">
            <a:avLst/>
          </a:prstGeom>
        </p:spPr>
      </p:pic>
      <p:pic>
        <p:nvPicPr>
          <p:cNvPr id="11" name="Picture 10">
            <a:extLst>
              <a:ext uri="{FF2B5EF4-FFF2-40B4-BE49-F238E27FC236}">
                <a16:creationId xmlns:a16="http://schemas.microsoft.com/office/drawing/2014/main" id="{03EF11AB-4B7B-43D6-BED2-856E705C425D}"/>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244796" y="1371600"/>
            <a:ext cx="2460910" cy="3200400"/>
          </a:xfrm>
          <a:prstGeom prst="rect">
            <a:avLst/>
          </a:prstGeom>
          <a:noFill/>
          <a:ln>
            <a:noFill/>
          </a:ln>
        </p:spPr>
      </p:pic>
      <p:pic>
        <p:nvPicPr>
          <p:cNvPr id="12" name="Picture 11">
            <a:extLst>
              <a:ext uri="{FF2B5EF4-FFF2-40B4-BE49-F238E27FC236}">
                <a16:creationId xmlns:a16="http://schemas.microsoft.com/office/drawing/2014/main" id="{31AB670F-2317-443E-8920-C6D1B3D03722}"/>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5943600" y="1371600"/>
            <a:ext cx="2418483" cy="3200400"/>
          </a:xfrm>
          <a:prstGeom prst="rect">
            <a:avLst/>
          </a:prstGeom>
          <a:noFill/>
          <a:ln>
            <a:noFill/>
          </a:ln>
        </p:spPr>
      </p:pic>
    </p:spTree>
    <p:extLst>
      <p:ext uri="{BB962C8B-B14F-4D97-AF65-F5344CB8AC3E}">
        <p14:creationId xmlns:p14="http://schemas.microsoft.com/office/powerpoint/2010/main" val="307162253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a:xfrm>
            <a:off x="370217" y="753175"/>
            <a:ext cx="4735183" cy="533399"/>
          </a:xfrm>
        </p:spPr>
        <p:txBody>
          <a:bodyPr>
            <a:normAutofit/>
          </a:bodyPr>
          <a:lstStyle/>
          <a:p>
            <a:r>
              <a:rPr lang="en-US" sz="1600" dirty="0"/>
              <a:t>Possible failure modes identified</a:t>
            </a:r>
          </a:p>
        </p:txBody>
      </p:sp>
      <p:sp>
        <p:nvSpPr>
          <p:cNvPr id="3" name="Title 1">
            <a:extLst>
              <a:ext uri="{FF2B5EF4-FFF2-40B4-BE49-F238E27FC236}">
                <a16:creationId xmlns:a16="http://schemas.microsoft.com/office/drawing/2014/main" id="{5569C7C3-2816-49C4-A596-436EDC9BDCB7}"/>
              </a:ext>
            </a:extLst>
          </p:cNvPr>
          <p:cNvSpPr txBox="1">
            <a:spLocks/>
          </p:cNvSpPr>
          <p:nvPr/>
        </p:nvSpPr>
        <p:spPr>
          <a:xfrm>
            <a:off x="407003" y="0"/>
            <a:ext cx="7162800" cy="753175"/>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Sharing of Lessons learned</a:t>
            </a:r>
          </a:p>
        </p:txBody>
      </p:sp>
      <p:sp>
        <p:nvSpPr>
          <p:cNvPr id="9" name="TextBox 8">
            <a:extLst>
              <a:ext uri="{FF2B5EF4-FFF2-40B4-BE49-F238E27FC236}">
                <a16:creationId xmlns:a16="http://schemas.microsoft.com/office/drawing/2014/main" id="{22E63839-CAE0-44A3-B265-758C805AD6D4}"/>
              </a:ext>
            </a:extLst>
          </p:cNvPr>
          <p:cNvSpPr txBox="1"/>
          <p:nvPr/>
        </p:nvSpPr>
        <p:spPr>
          <a:xfrm>
            <a:off x="3881029" y="6550223"/>
            <a:ext cx="1828800" cy="307777"/>
          </a:xfrm>
          <a:prstGeom prst="rect">
            <a:avLst/>
          </a:prstGeom>
          <a:noFill/>
        </p:spPr>
        <p:txBody>
          <a:bodyPr wrap="square" rtlCol="0">
            <a:spAutoFit/>
          </a:bodyPr>
          <a:lstStyle/>
          <a:p>
            <a:r>
              <a:rPr lang="en-US" sz="1400" dirty="0"/>
              <a:t>Prepared by: A. Nájera</a:t>
            </a:r>
          </a:p>
        </p:txBody>
      </p:sp>
      <p:pic>
        <p:nvPicPr>
          <p:cNvPr id="5" name="Picture 4">
            <a:extLst>
              <a:ext uri="{FF2B5EF4-FFF2-40B4-BE49-F238E27FC236}">
                <a16:creationId xmlns:a16="http://schemas.microsoft.com/office/drawing/2014/main" id="{ACF90112-6477-4065-BDC6-6AA9146374F9}"/>
              </a:ext>
            </a:extLst>
          </p:cNvPr>
          <p:cNvPicPr>
            <a:picLocks noChangeAspect="1"/>
          </p:cNvPicPr>
          <p:nvPr/>
        </p:nvPicPr>
        <p:blipFill>
          <a:blip r:embed="rId3"/>
          <a:stretch>
            <a:fillRect/>
          </a:stretch>
        </p:blipFill>
        <p:spPr>
          <a:xfrm>
            <a:off x="43543" y="1326969"/>
            <a:ext cx="3886751" cy="3291840"/>
          </a:xfrm>
          <a:prstGeom prst="rect">
            <a:avLst/>
          </a:prstGeom>
        </p:spPr>
      </p:pic>
      <p:pic>
        <p:nvPicPr>
          <p:cNvPr id="7" name="Picture 6">
            <a:extLst>
              <a:ext uri="{FF2B5EF4-FFF2-40B4-BE49-F238E27FC236}">
                <a16:creationId xmlns:a16="http://schemas.microsoft.com/office/drawing/2014/main" id="{84DD2EC0-E80F-442B-A935-303626C57CE7}"/>
              </a:ext>
            </a:extLst>
          </p:cNvPr>
          <p:cNvPicPr>
            <a:picLocks noChangeAspect="1"/>
          </p:cNvPicPr>
          <p:nvPr/>
        </p:nvPicPr>
        <p:blipFill>
          <a:blip r:embed="rId4"/>
          <a:stretch>
            <a:fillRect/>
          </a:stretch>
        </p:blipFill>
        <p:spPr>
          <a:xfrm>
            <a:off x="2457450" y="4653643"/>
            <a:ext cx="6496050" cy="1438275"/>
          </a:xfrm>
          <a:prstGeom prst="rect">
            <a:avLst/>
          </a:prstGeom>
        </p:spPr>
      </p:pic>
      <p:pic>
        <p:nvPicPr>
          <p:cNvPr id="13" name="Picture 12">
            <a:extLst>
              <a:ext uri="{FF2B5EF4-FFF2-40B4-BE49-F238E27FC236}">
                <a16:creationId xmlns:a16="http://schemas.microsoft.com/office/drawing/2014/main" id="{16231C5F-A2CA-4EA3-AE15-0B74A6F7CCBA}"/>
              </a:ext>
            </a:extLst>
          </p:cNvPr>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4013558" y="1393430"/>
            <a:ext cx="2400300" cy="3200400"/>
          </a:xfrm>
          <a:prstGeom prst="rect">
            <a:avLst/>
          </a:prstGeom>
          <a:noFill/>
          <a:ln>
            <a:noFill/>
          </a:ln>
        </p:spPr>
      </p:pic>
      <p:pic>
        <p:nvPicPr>
          <p:cNvPr id="14" name="Picture 13">
            <a:extLst>
              <a:ext uri="{FF2B5EF4-FFF2-40B4-BE49-F238E27FC236}">
                <a16:creationId xmlns:a16="http://schemas.microsoft.com/office/drawing/2014/main" id="{20C873FC-591D-4920-A69E-302BA911DF48}"/>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6553200" y="1348740"/>
            <a:ext cx="2400300" cy="3200400"/>
          </a:xfrm>
          <a:prstGeom prst="rect">
            <a:avLst/>
          </a:prstGeom>
          <a:noFill/>
          <a:ln>
            <a:noFill/>
          </a:ln>
        </p:spPr>
      </p:pic>
      <p:pic>
        <p:nvPicPr>
          <p:cNvPr id="6" name="Picture 5">
            <a:extLst>
              <a:ext uri="{FF2B5EF4-FFF2-40B4-BE49-F238E27FC236}">
                <a16:creationId xmlns:a16="http://schemas.microsoft.com/office/drawing/2014/main" id="{DB4D3607-ABBD-42C5-A860-EED52270414A}"/>
              </a:ext>
            </a:extLst>
          </p:cNvPr>
          <p:cNvPicPr>
            <a:picLocks noChangeAspect="1"/>
          </p:cNvPicPr>
          <p:nvPr/>
        </p:nvPicPr>
        <p:blipFill rotWithShape="1">
          <a:blip r:embed="rId9"/>
          <a:srcRect l="26172" t="10273" r="7527" b="16392"/>
          <a:stretch/>
        </p:blipFill>
        <p:spPr>
          <a:xfrm>
            <a:off x="190500" y="4653643"/>
            <a:ext cx="2286000" cy="1676400"/>
          </a:xfrm>
          <a:prstGeom prst="rect">
            <a:avLst/>
          </a:prstGeom>
        </p:spPr>
      </p:pic>
    </p:spTree>
    <p:extLst>
      <p:ext uri="{BB962C8B-B14F-4D97-AF65-F5344CB8AC3E}">
        <p14:creationId xmlns:p14="http://schemas.microsoft.com/office/powerpoint/2010/main" val="57489702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a:xfrm>
            <a:off x="370217" y="753175"/>
            <a:ext cx="6944983" cy="533399"/>
          </a:xfrm>
        </p:spPr>
        <p:txBody>
          <a:bodyPr>
            <a:normAutofit fontScale="90000"/>
          </a:bodyPr>
          <a:lstStyle/>
          <a:p>
            <a:r>
              <a:rPr lang="en-US" sz="1600" dirty="0"/>
              <a:t>Possible failure modes identified – Legacy barricades</a:t>
            </a:r>
          </a:p>
        </p:txBody>
      </p:sp>
      <p:sp>
        <p:nvSpPr>
          <p:cNvPr id="3" name="Title 1">
            <a:extLst>
              <a:ext uri="{FF2B5EF4-FFF2-40B4-BE49-F238E27FC236}">
                <a16:creationId xmlns:a16="http://schemas.microsoft.com/office/drawing/2014/main" id="{5569C7C3-2816-49C4-A596-436EDC9BDCB7}"/>
              </a:ext>
            </a:extLst>
          </p:cNvPr>
          <p:cNvSpPr txBox="1">
            <a:spLocks/>
          </p:cNvSpPr>
          <p:nvPr/>
        </p:nvSpPr>
        <p:spPr>
          <a:xfrm>
            <a:off x="407003" y="0"/>
            <a:ext cx="7162800" cy="753175"/>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Sharing of Lessons learned</a:t>
            </a:r>
          </a:p>
        </p:txBody>
      </p:sp>
      <p:sp>
        <p:nvSpPr>
          <p:cNvPr id="9" name="TextBox 8">
            <a:extLst>
              <a:ext uri="{FF2B5EF4-FFF2-40B4-BE49-F238E27FC236}">
                <a16:creationId xmlns:a16="http://schemas.microsoft.com/office/drawing/2014/main" id="{22E63839-CAE0-44A3-B265-758C805AD6D4}"/>
              </a:ext>
            </a:extLst>
          </p:cNvPr>
          <p:cNvSpPr txBox="1"/>
          <p:nvPr/>
        </p:nvSpPr>
        <p:spPr>
          <a:xfrm>
            <a:off x="3657600" y="6550223"/>
            <a:ext cx="1828800" cy="307777"/>
          </a:xfrm>
          <a:prstGeom prst="rect">
            <a:avLst/>
          </a:prstGeom>
          <a:noFill/>
        </p:spPr>
        <p:txBody>
          <a:bodyPr wrap="square" rtlCol="0">
            <a:spAutoFit/>
          </a:bodyPr>
          <a:lstStyle/>
          <a:p>
            <a:r>
              <a:rPr lang="en-US" sz="1400" dirty="0"/>
              <a:t>Prepared by: A. Nájera</a:t>
            </a:r>
          </a:p>
        </p:txBody>
      </p:sp>
      <p:pic>
        <p:nvPicPr>
          <p:cNvPr id="5" name="Picture 4">
            <a:extLst>
              <a:ext uri="{FF2B5EF4-FFF2-40B4-BE49-F238E27FC236}">
                <a16:creationId xmlns:a16="http://schemas.microsoft.com/office/drawing/2014/main" id="{5525193D-14DE-4DE6-9D92-AEB5329DC038}"/>
              </a:ext>
            </a:extLst>
          </p:cNvPr>
          <p:cNvPicPr>
            <a:picLocks noChangeAspect="1"/>
          </p:cNvPicPr>
          <p:nvPr/>
        </p:nvPicPr>
        <p:blipFill>
          <a:blip r:embed="rId3"/>
          <a:stretch>
            <a:fillRect/>
          </a:stretch>
        </p:blipFill>
        <p:spPr>
          <a:xfrm>
            <a:off x="103450" y="1444989"/>
            <a:ext cx="5965901" cy="3200400"/>
          </a:xfrm>
          <a:prstGeom prst="rect">
            <a:avLst/>
          </a:prstGeom>
        </p:spPr>
      </p:pic>
      <p:pic>
        <p:nvPicPr>
          <p:cNvPr id="1026" name="Picture 2">
            <a:extLst>
              <a:ext uri="{FF2B5EF4-FFF2-40B4-BE49-F238E27FC236}">
                <a16:creationId xmlns:a16="http://schemas.microsoft.com/office/drawing/2014/main" id="{D6BFC04D-4670-42A6-AB4F-E70F46DF9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419600"/>
            <a:ext cx="19431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69FF45F-3F10-4755-B1BE-0110134A725F}"/>
              </a:ext>
            </a:extLst>
          </p:cNvPr>
          <p:cNvPicPr>
            <a:picLocks noChangeAspect="1"/>
          </p:cNvPicPr>
          <p:nvPr/>
        </p:nvPicPr>
        <p:blipFill rotWithShape="1">
          <a:blip r:embed="rId5"/>
          <a:srcRect t="29166"/>
          <a:stretch/>
        </p:blipFill>
        <p:spPr>
          <a:xfrm>
            <a:off x="6127133" y="1676400"/>
            <a:ext cx="2885340" cy="2590800"/>
          </a:xfrm>
          <a:prstGeom prst="rect">
            <a:avLst/>
          </a:prstGeom>
        </p:spPr>
      </p:pic>
    </p:spTree>
    <p:extLst>
      <p:ext uri="{BB962C8B-B14F-4D97-AF65-F5344CB8AC3E}">
        <p14:creationId xmlns:p14="http://schemas.microsoft.com/office/powerpoint/2010/main" val="408656933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D655D3-27F7-49BA-94A6-B103DB3E2B74}"/>
              </a:ext>
            </a:extLst>
          </p:cNvPr>
          <p:cNvPicPr>
            <a:picLocks noChangeAspect="1"/>
          </p:cNvPicPr>
          <p:nvPr/>
        </p:nvPicPr>
        <p:blipFill rotWithShape="1">
          <a:blip r:embed="rId2">
            <a:extLst>
              <a:ext uri="{28A0092B-C50C-407E-A947-70E740481C1C}">
                <a14:useLocalDpi xmlns:a14="http://schemas.microsoft.com/office/drawing/2010/main" val="0"/>
              </a:ext>
            </a:extLst>
          </a:blip>
          <a:srcRect l="1855" r="933" b="33495"/>
          <a:stretch/>
        </p:blipFill>
        <p:spPr>
          <a:xfrm>
            <a:off x="533400" y="2057400"/>
            <a:ext cx="8170334" cy="3733800"/>
          </a:xfrm>
          <a:prstGeom prst="rect">
            <a:avLst/>
          </a:prstGeom>
        </p:spPr>
      </p:pic>
      <p:sp>
        <p:nvSpPr>
          <p:cNvPr id="10" name="Title 1">
            <a:extLst>
              <a:ext uri="{FF2B5EF4-FFF2-40B4-BE49-F238E27FC236}">
                <a16:creationId xmlns:a16="http://schemas.microsoft.com/office/drawing/2014/main" id="{065719D7-F9E8-48A0-9035-20EB19FB0FBE}"/>
              </a:ext>
            </a:extLst>
          </p:cNvPr>
          <p:cNvSpPr>
            <a:spLocks noGrp="1"/>
          </p:cNvSpPr>
          <p:nvPr>
            <p:ph type="title"/>
          </p:nvPr>
        </p:nvSpPr>
        <p:spPr>
          <a:xfrm>
            <a:off x="378684" y="434117"/>
            <a:ext cx="8334675" cy="666550"/>
          </a:xfrm>
        </p:spPr>
        <p:txBody>
          <a:bodyPr anchor="ctr">
            <a:normAutofit fontScale="90000"/>
          </a:bodyPr>
          <a:lstStyle/>
          <a:p>
            <a:r>
              <a:rPr lang="en-US" sz="2800" b="1" dirty="0">
                <a:solidFill>
                  <a:srgbClr val="EF8200"/>
                </a:solidFill>
              </a:rPr>
              <a:t>Copper theft prevention – What you need to know to protect your business</a:t>
            </a:r>
            <a:endParaRPr lang="en-US" sz="2800" dirty="0">
              <a:solidFill>
                <a:srgbClr val="EF8200"/>
              </a:solidFill>
            </a:endParaRPr>
          </a:p>
        </p:txBody>
      </p:sp>
      <p:sp>
        <p:nvSpPr>
          <p:cNvPr id="13" name="Subtitle 2">
            <a:extLst>
              <a:ext uri="{FF2B5EF4-FFF2-40B4-BE49-F238E27FC236}">
                <a16:creationId xmlns:a16="http://schemas.microsoft.com/office/drawing/2014/main" id="{EBFDD0DD-D224-44FB-9AD5-E92DEEC39079}"/>
              </a:ext>
            </a:extLst>
          </p:cNvPr>
          <p:cNvSpPr>
            <a:spLocks noGrp="1"/>
          </p:cNvSpPr>
          <p:nvPr>
            <p:ph sz="half" idx="1"/>
          </p:nvPr>
        </p:nvSpPr>
        <p:spPr>
          <a:xfrm>
            <a:off x="378684" y="1372400"/>
            <a:ext cx="8325050" cy="428325"/>
          </a:xfrm>
        </p:spPr>
        <p:txBody>
          <a:bodyPr anchor="ctr">
            <a:normAutofit fontScale="25000" lnSpcReduction="20000"/>
          </a:bodyPr>
          <a:lstStyle/>
          <a:p>
            <a:pPr>
              <a:spcAft>
                <a:spcPts val="600"/>
              </a:spcAft>
            </a:pPr>
            <a:endParaRPr lang="en-US" sz="1700" dirty="0">
              <a:solidFill>
                <a:srgbClr val="17383D"/>
              </a:solidFill>
            </a:endParaRPr>
          </a:p>
          <a:p>
            <a:pPr>
              <a:spcAft>
                <a:spcPts val="600"/>
              </a:spcAft>
            </a:pPr>
            <a:r>
              <a:rPr lang="en-US" sz="5500" dirty="0">
                <a:solidFill>
                  <a:srgbClr val="17383D"/>
                </a:solidFill>
              </a:rPr>
              <a:t>PNM Energy solutions webinar series</a:t>
            </a:r>
          </a:p>
          <a:p>
            <a:pPr>
              <a:spcAft>
                <a:spcPts val="600"/>
              </a:spcAft>
            </a:pPr>
            <a:endParaRPr lang="en-US" dirty="0"/>
          </a:p>
        </p:txBody>
      </p:sp>
      <p:sp>
        <p:nvSpPr>
          <p:cNvPr id="2" name="TextBox 1">
            <a:extLst>
              <a:ext uri="{FF2B5EF4-FFF2-40B4-BE49-F238E27FC236}">
                <a16:creationId xmlns:a16="http://schemas.microsoft.com/office/drawing/2014/main" id="{25DF9977-89D6-4CB9-A7ED-747C3205ED06}"/>
              </a:ext>
            </a:extLst>
          </p:cNvPr>
          <p:cNvSpPr txBox="1"/>
          <p:nvPr/>
        </p:nvSpPr>
        <p:spPr>
          <a:xfrm>
            <a:off x="4038600" y="6550223"/>
            <a:ext cx="1828800" cy="307777"/>
          </a:xfrm>
          <a:prstGeom prst="rect">
            <a:avLst/>
          </a:prstGeom>
          <a:noFill/>
        </p:spPr>
        <p:txBody>
          <a:bodyPr wrap="square" rtlCol="0">
            <a:spAutoFit/>
          </a:bodyPr>
          <a:lstStyle/>
          <a:p>
            <a:r>
              <a:rPr lang="en-US" sz="1400" dirty="0"/>
              <a:t>Prepared by: A. Nájera</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a:xfrm>
            <a:off x="370217" y="753175"/>
            <a:ext cx="6944983" cy="533399"/>
          </a:xfrm>
        </p:spPr>
        <p:txBody>
          <a:bodyPr>
            <a:normAutofit fontScale="90000"/>
          </a:bodyPr>
          <a:lstStyle/>
          <a:p>
            <a:r>
              <a:rPr lang="en-US" sz="1600" dirty="0"/>
              <a:t>Possible failure modes identified – Legacy barricades</a:t>
            </a:r>
          </a:p>
        </p:txBody>
      </p:sp>
      <p:sp>
        <p:nvSpPr>
          <p:cNvPr id="3" name="Title 1">
            <a:extLst>
              <a:ext uri="{FF2B5EF4-FFF2-40B4-BE49-F238E27FC236}">
                <a16:creationId xmlns:a16="http://schemas.microsoft.com/office/drawing/2014/main" id="{5569C7C3-2816-49C4-A596-436EDC9BDCB7}"/>
              </a:ext>
            </a:extLst>
          </p:cNvPr>
          <p:cNvSpPr txBox="1">
            <a:spLocks/>
          </p:cNvSpPr>
          <p:nvPr/>
        </p:nvSpPr>
        <p:spPr>
          <a:xfrm>
            <a:off x="407003" y="0"/>
            <a:ext cx="7162800" cy="753175"/>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Getting more daring</a:t>
            </a:r>
          </a:p>
        </p:txBody>
      </p:sp>
      <p:sp>
        <p:nvSpPr>
          <p:cNvPr id="9" name="TextBox 8">
            <a:extLst>
              <a:ext uri="{FF2B5EF4-FFF2-40B4-BE49-F238E27FC236}">
                <a16:creationId xmlns:a16="http://schemas.microsoft.com/office/drawing/2014/main" id="{22E63839-CAE0-44A3-B265-758C805AD6D4}"/>
              </a:ext>
            </a:extLst>
          </p:cNvPr>
          <p:cNvSpPr txBox="1"/>
          <p:nvPr/>
        </p:nvSpPr>
        <p:spPr>
          <a:xfrm>
            <a:off x="4114800" y="6586434"/>
            <a:ext cx="1828800" cy="307777"/>
          </a:xfrm>
          <a:prstGeom prst="rect">
            <a:avLst/>
          </a:prstGeom>
          <a:noFill/>
        </p:spPr>
        <p:txBody>
          <a:bodyPr wrap="square" rtlCol="0">
            <a:spAutoFit/>
          </a:bodyPr>
          <a:lstStyle/>
          <a:p>
            <a:r>
              <a:rPr lang="en-US" sz="1400" dirty="0"/>
              <a:t>Prepared by: A. Nájera</a:t>
            </a:r>
          </a:p>
        </p:txBody>
      </p:sp>
      <p:pic>
        <p:nvPicPr>
          <p:cNvPr id="8" name="Picture 7">
            <a:extLst>
              <a:ext uri="{FF2B5EF4-FFF2-40B4-BE49-F238E27FC236}">
                <a16:creationId xmlns:a16="http://schemas.microsoft.com/office/drawing/2014/main" id="{E6D35B3A-6700-4D05-BF65-287F3E840E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39" t="12393" r="33654"/>
          <a:stretch/>
        </p:blipFill>
        <p:spPr bwMode="auto">
          <a:xfrm rot="5400000">
            <a:off x="569682" y="1143000"/>
            <a:ext cx="2670635" cy="3200400"/>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2E2C8FC1-3154-40D8-AF03-CA1112F03D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0371"/>
          <a:stretch/>
        </p:blipFill>
        <p:spPr bwMode="auto">
          <a:xfrm>
            <a:off x="3988403" y="1371600"/>
            <a:ext cx="3657600" cy="2184405"/>
          </a:xfrm>
          <a:prstGeom prst="rect">
            <a:avLst/>
          </a:prstGeom>
          <a:noFill/>
          <a:ln>
            <a:noFill/>
          </a:ln>
        </p:spPr>
      </p:pic>
      <p:pic>
        <p:nvPicPr>
          <p:cNvPr id="11" name="Picture 10">
            <a:extLst>
              <a:ext uri="{FF2B5EF4-FFF2-40B4-BE49-F238E27FC236}">
                <a16:creationId xmlns:a16="http://schemas.microsoft.com/office/drawing/2014/main" id="{FBFC8B9D-AA32-4F01-AAB9-F4AE27B44C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65" y="4089404"/>
            <a:ext cx="3657600" cy="2743200"/>
          </a:xfrm>
          <a:prstGeom prst="rect">
            <a:avLst/>
          </a:prstGeom>
          <a:noFill/>
          <a:ln>
            <a:noFill/>
          </a:ln>
        </p:spPr>
      </p:pic>
      <p:pic>
        <p:nvPicPr>
          <p:cNvPr id="12" name="Picture 11">
            <a:extLst>
              <a:ext uri="{FF2B5EF4-FFF2-40B4-BE49-F238E27FC236}">
                <a16:creationId xmlns:a16="http://schemas.microsoft.com/office/drawing/2014/main" id="{0550E235-A99A-45D6-96C2-6CBC210A6BD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3828794"/>
            <a:ext cx="3657600" cy="2743200"/>
          </a:xfrm>
          <a:prstGeom prst="rect">
            <a:avLst/>
          </a:prstGeom>
          <a:noFill/>
          <a:ln>
            <a:noFill/>
          </a:ln>
        </p:spPr>
      </p:pic>
    </p:spTree>
    <p:extLst>
      <p:ext uri="{BB962C8B-B14F-4D97-AF65-F5344CB8AC3E}">
        <p14:creationId xmlns:p14="http://schemas.microsoft.com/office/powerpoint/2010/main" val="397809498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a:xfrm>
            <a:off x="370217" y="753175"/>
            <a:ext cx="6944983" cy="533399"/>
          </a:xfrm>
        </p:spPr>
        <p:txBody>
          <a:bodyPr>
            <a:normAutofit/>
          </a:bodyPr>
          <a:lstStyle/>
          <a:p>
            <a:r>
              <a:rPr lang="en-US" sz="1600" dirty="0"/>
              <a:t>Padmount transformers</a:t>
            </a:r>
          </a:p>
        </p:txBody>
      </p:sp>
      <p:sp>
        <p:nvSpPr>
          <p:cNvPr id="3" name="Title 1">
            <a:extLst>
              <a:ext uri="{FF2B5EF4-FFF2-40B4-BE49-F238E27FC236}">
                <a16:creationId xmlns:a16="http://schemas.microsoft.com/office/drawing/2014/main" id="{5569C7C3-2816-49C4-A596-436EDC9BDCB7}"/>
              </a:ext>
            </a:extLst>
          </p:cNvPr>
          <p:cNvSpPr txBox="1">
            <a:spLocks/>
          </p:cNvSpPr>
          <p:nvPr/>
        </p:nvSpPr>
        <p:spPr>
          <a:xfrm>
            <a:off x="407003" y="0"/>
            <a:ext cx="7162800" cy="753175"/>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Barricading more than before</a:t>
            </a:r>
          </a:p>
        </p:txBody>
      </p:sp>
      <p:sp>
        <p:nvSpPr>
          <p:cNvPr id="9" name="TextBox 8">
            <a:extLst>
              <a:ext uri="{FF2B5EF4-FFF2-40B4-BE49-F238E27FC236}">
                <a16:creationId xmlns:a16="http://schemas.microsoft.com/office/drawing/2014/main" id="{22E63839-CAE0-44A3-B265-758C805AD6D4}"/>
              </a:ext>
            </a:extLst>
          </p:cNvPr>
          <p:cNvSpPr txBox="1"/>
          <p:nvPr/>
        </p:nvSpPr>
        <p:spPr>
          <a:xfrm>
            <a:off x="3657600" y="6550223"/>
            <a:ext cx="1828800" cy="307777"/>
          </a:xfrm>
          <a:prstGeom prst="rect">
            <a:avLst/>
          </a:prstGeom>
          <a:noFill/>
        </p:spPr>
        <p:txBody>
          <a:bodyPr wrap="square" rtlCol="0">
            <a:spAutoFit/>
          </a:bodyPr>
          <a:lstStyle/>
          <a:p>
            <a:r>
              <a:rPr lang="en-US" sz="1400" dirty="0"/>
              <a:t>Prepared by: A. Nájera</a:t>
            </a:r>
          </a:p>
        </p:txBody>
      </p:sp>
      <p:pic>
        <p:nvPicPr>
          <p:cNvPr id="5" name="Picture 4">
            <a:extLst>
              <a:ext uri="{FF2B5EF4-FFF2-40B4-BE49-F238E27FC236}">
                <a16:creationId xmlns:a16="http://schemas.microsoft.com/office/drawing/2014/main" id="{897FC02C-FE72-41FF-8472-584DBCAD0347}"/>
              </a:ext>
            </a:extLst>
          </p:cNvPr>
          <p:cNvPicPr>
            <a:picLocks noChangeAspect="1"/>
          </p:cNvPicPr>
          <p:nvPr/>
        </p:nvPicPr>
        <p:blipFill>
          <a:blip r:embed="rId3"/>
          <a:stretch>
            <a:fillRect/>
          </a:stretch>
        </p:blipFill>
        <p:spPr>
          <a:xfrm>
            <a:off x="344091" y="1539007"/>
            <a:ext cx="3566810" cy="2286000"/>
          </a:xfrm>
          <a:prstGeom prst="rect">
            <a:avLst/>
          </a:prstGeom>
        </p:spPr>
      </p:pic>
      <p:pic>
        <p:nvPicPr>
          <p:cNvPr id="7" name="Picture 6">
            <a:extLst>
              <a:ext uri="{FF2B5EF4-FFF2-40B4-BE49-F238E27FC236}">
                <a16:creationId xmlns:a16="http://schemas.microsoft.com/office/drawing/2014/main" id="{82BE42DA-362D-45D6-A338-D3C31FC5298E}"/>
              </a:ext>
            </a:extLst>
          </p:cNvPr>
          <p:cNvPicPr>
            <a:picLocks noChangeAspect="1"/>
          </p:cNvPicPr>
          <p:nvPr/>
        </p:nvPicPr>
        <p:blipFill>
          <a:blip r:embed="rId4"/>
          <a:stretch>
            <a:fillRect/>
          </a:stretch>
        </p:blipFill>
        <p:spPr>
          <a:xfrm>
            <a:off x="5029200" y="1506350"/>
            <a:ext cx="3636147" cy="2743200"/>
          </a:xfrm>
          <a:prstGeom prst="rect">
            <a:avLst/>
          </a:prstGeom>
        </p:spPr>
      </p:pic>
      <p:pic>
        <p:nvPicPr>
          <p:cNvPr id="14" name="Picture 13">
            <a:extLst>
              <a:ext uri="{FF2B5EF4-FFF2-40B4-BE49-F238E27FC236}">
                <a16:creationId xmlns:a16="http://schemas.microsoft.com/office/drawing/2014/main" id="{06E2F341-078C-4CE5-8883-0F1AA4370A3D}"/>
              </a:ext>
            </a:extLst>
          </p:cNvPr>
          <p:cNvPicPr>
            <a:picLocks noChangeAspect="1"/>
          </p:cNvPicPr>
          <p:nvPr/>
        </p:nvPicPr>
        <p:blipFill>
          <a:blip r:embed="rId5"/>
          <a:stretch>
            <a:fillRect/>
          </a:stretch>
        </p:blipFill>
        <p:spPr>
          <a:xfrm>
            <a:off x="407003" y="3962400"/>
            <a:ext cx="3110344" cy="2286000"/>
          </a:xfrm>
          <a:prstGeom prst="rect">
            <a:avLst/>
          </a:prstGeom>
        </p:spPr>
      </p:pic>
    </p:spTree>
    <p:extLst>
      <p:ext uri="{BB962C8B-B14F-4D97-AF65-F5344CB8AC3E}">
        <p14:creationId xmlns:p14="http://schemas.microsoft.com/office/powerpoint/2010/main" val="169970207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25EE7B-EC7F-4561-9028-796188D90491}"/>
              </a:ext>
            </a:extLst>
          </p:cNvPr>
          <p:cNvSpPr txBox="1">
            <a:spLocks/>
          </p:cNvSpPr>
          <p:nvPr/>
        </p:nvSpPr>
        <p:spPr>
          <a:xfrm>
            <a:off x="228600" y="-152400"/>
            <a:ext cx="7162800" cy="1051133"/>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Lessons learned illustrated</a:t>
            </a:r>
          </a:p>
        </p:txBody>
      </p:sp>
      <p:sp>
        <p:nvSpPr>
          <p:cNvPr id="6" name="TextBox 5">
            <a:extLst>
              <a:ext uri="{FF2B5EF4-FFF2-40B4-BE49-F238E27FC236}">
                <a16:creationId xmlns:a16="http://schemas.microsoft.com/office/drawing/2014/main" id="{44DCE5FF-F9D1-4C2E-ADEA-A6CC69F61E21}"/>
              </a:ext>
            </a:extLst>
          </p:cNvPr>
          <p:cNvSpPr txBox="1"/>
          <p:nvPr/>
        </p:nvSpPr>
        <p:spPr>
          <a:xfrm>
            <a:off x="457200" y="898733"/>
            <a:ext cx="5257800"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Barricade should be as close to the transformer as possible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9A92A1EE-B656-4134-82F8-29D37DBD03B0}"/>
              </a:ext>
            </a:extLst>
          </p:cNvPr>
          <p:cNvPicPr>
            <a:picLocks noChangeAspect="1"/>
          </p:cNvPicPr>
          <p:nvPr/>
        </p:nvPicPr>
        <p:blipFill>
          <a:blip r:embed="rId3"/>
          <a:stretch>
            <a:fillRect/>
          </a:stretch>
        </p:blipFill>
        <p:spPr>
          <a:xfrm>
            <a:off x="170481" y="1371600"/>
            <a:ext cx="8803038" cy="5029200"/>
          </a:xfrm>
          <a:prstGeom prst="rect">
            <a:avLst/>
          </a:prstGeom>
        </p:spPr>
      </p:pic>
      <p:sp>
        <p:nvSpPr>
          <p:cNvPr id="8" name="TextBox 7">
            <a:extLst>
              <a:ext uri="{FF2B5EF4-FFF2-40B4-BE49-F238E27FC236}">
                <a16:creationId xmlns:a16="http://schemas.microsoft.com/office/drawing/2014/main" id="{6E43E4A4-DACE-4D61-849D-6C00DD645D7C}"/>
              </a:ext>
            </a:extLst>
          </p:cNvPr>
          <p:cNvSpPr txBox="1"/>
          <p:nvPr/>
        </p:nvSpPr>
        <p:spPr>
          <a:xfrm>
            <a:off x="6240676" y="545068"/>
            <a:ext cx="2446123"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a:ea typeface="+mn-ea"/>
                <a:cs typeface="+mn-cs"/>
              </a:rPr>
              <a:t>Note: The “Copper replaced with Aluminum” label does not deter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9" name="Straight Arrow Connector 8">
            <a:extLst>
              <a:ext uri="{FF2B5EF4-FFF2-40B4-BE49-F238E27FC236}">
                <a16:creationId xmlns:a16="http://schemas.microsoft.com/office/drawing/2014/main" id="{E977DF3B-8FE5-4CB5-BF1B-C3F7B3F23E1A}"/>
              </a:ext>
            </a:extLst>
          </p:cNvPr>
          <p:cNvCxnSpPr>
            <a:cxnSpLocks/>
          </p:cNvCxnSpPr>
          <p:nvPr/>
        </p:nvCxnSpPr>
        <p:spPr>
          <a:xfrm>
            <a:off x="6705600" y="1279733"/>
            <a:ext cx="0" cy="11056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209A5D5C-7B3C-40E9-AC3F-1034041AFCE6}"/>
              </a:ext>
            </a:extLst>
          </p:cNvPr>
          <p:cNvSpPr/>
          <p:nvPr/>
        </p:nvSpPr>
        <p:spPr>
          <a:xfrm>
            <a:off x="6096000" y="2385412"/>
            <a:ext cx="914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3F78662-B118-4957-B2E6-8AD0855E9D5F}"/>
              </a:ext>
            </a:extLst>
          </p:cNvPr>
          <p:cNvSpPr txBox="1"/>
          <p:nvPr/>
        </p:nvSpPr>
        <p:spPr>
          <a:xfrm>
            <a:off x="3780505" y="6565890"/>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427426198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49F005-FCE2-4BCC-A8FE-E3B0395B8276}"/>
              </a:ext>
            </a:extLst>
          </p:cNvPr>
          <p:cNvSpPr txBox="1">
            <a:spLocks/>
          </p:cNvSpPr>
          <p:nvPr/>
        </p:nvSpPr>
        <p:spPr>
          <a:xfrm>
            <a:off x="152400" y="-152400"/>
            <a:ext cx="8153400" cy="1051133"/>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If you are a victim of copper theft</a:t>
            </a:r>
          </a:p>
        </p:txBody>
      </p:sp>
      <p:sp>
        <p:nvSpPr>
          <p:cNvPr id="6" name="TextBox 5">
            <a:extLst>
              <a:ext uri="{FF2B5EF4-FFF2-40B4-BE49-F238E27FC236}">
                <a16:creationId xmlns:a16="http://schemas.microsoft.com/office/drawing/2014/main" id="{BE15F5DF-F000-4E1E-A0DB-655721C006ED}"/>
              </a:ext>
            </a:extLst>
          </p:cNvPr>
          <p:cNvSpPr txBox="1"/>
          <p:nvPr/>
        </p:nvSpPr>
        <p:spPr>
          <a:xfrm>
            <a:off x="685800" y="898733"/>
            <a:ext cx="6563558"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What needs to happen when a customer  has been hit with copper theft</a:t>
            </a:r>
          </a:p>
        </p:txBody>
      </p:sp>
      <p:sp>
        <p:nvSpPr>
          <p:cNvPr id="7" name="TextBox 6">
            <a:extLst>
              <a:ext uri="{FF2B5EF4-FFF2-40B4-BE49-F238E27FC236}">
                <a16:creationId xmlns:a16="http://schemas.microsoft.com/office/drawing/2014/main" id="{695AAAD6-8A7B-4227-9B32-D9830A14CF46}"/>
              </a:ext>
            </a:extLst>
          </p:cNvPr>
          <p:cNvSpPr txBox="1"/>
          <p:nvPr/>
        </p:nvSpPr>
        <p:spPr>
          <a:xfrm>
            <a:off x="114300" y="1258308"/>
            <a:ext cx="8915400" cy="375487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Contact PNM at our main number for Customer Service 246-5700 so that we can then send a trouble truck and make it safe.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customer then needs to hire an electrician to do the work.  That electrician will need to provide a) a copy of liability insurance, b)their EE98J license (journeyman license), and c) a completed “Access to PNM Equipment Form” which can be found at, </a:t>
            </a:r>
            <a:r>
              <a:rPr kumimoji="0" lang="en-US" sz="1800" b="0" i="0" u="sng" strike="noStrike" kern="1200" cap="none" spc="0" normalizeH="0" baseline="0" noProof="0" dirty="0">
                <a:ln>
                  <a:noFill/>
                </a:ln>
                <a:solidFill>
                  <a:prstClr val="black"/>
                </a:solidFill>
                <a:effectLst/>
                <a:uLnTx/>
                <a:uFillTx/>
                <a:latin typeface="Calibri"/>
                <a:ea typeface="+mn-ea"/>
                <a:cs typeface="+mn-cs"/>
                <a:hlinkClick r:id="rId3"/>
              </a:rPr>
              <a:t>https://www.pnm.com/energy-and-copper-theft</a:t>
            </a:r>
            <a:endParaRPr kumimoji="0" lang="en-US" sz="1800" b="0" i="0" u="sng"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customer needs to email all these documents to our general email account:  </a:t>
            </a:r>
            <a:r>
              <a:rPr kumimoji="0" lang="en-US" sz="1800" b="0" i="0" u="sng" strike="noStrike" kern="1200" cap="none" spc="0" normalizeH="0" baseline="0" noProof="0" dirty="0">
                <a:ln>
                  <a:noFill/>
                </a:ln>
                <a:solidFill>
                  <a:prstClr val="black"/>
                </a:solidFill>
                <a:effectLst/>
                <a:uLnTx/>
                <a:uFillTx/>
                <a:latin typeface="Calibri"/>
                <a:ea typeface="+mn-ea"/>
                <a:cs typeface="+mn-cs"/>
                <a:hlinkClick r:id="rId4"/>
              </a:rPr>
              <a:t>metropermits@pnm.com</a:t>
            </a:r>
            <a:endParaRPr kumimoji="0" lang="en-US" sz="1800" b="0" i="0" u="sng"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Lastly, the customer should follow up with call to ensure that we did indeed receive the information but also to discuss specifics of scheduling needs.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1E9770F-4C53-4A5D-85B2-2C34A31D6A17}"/>
              </a:ext>
            </a:extLst>
          </p:cNvPr>
          <p:cNvPicPr>
            <a:picLocks noChangeAspect="1"/>
          </p:cNvPicPr>
          <p:nvPr/>
        </p:nvPicPr>
        <p:blipFill>
          <a:blip r:embed="rId5"/>
          <a:stretch>
            <a:fillRect/>
          </a:stretch>
        </p:blipFill>
        <p:spPr>
          <a:xfrm>
            <a:off x="152400" y="4343400"/>
            <a:ext cx="8086725" cy="457200"/>
          </a:xfrm>
          <a:prstGeom prst="rect">
            <a:avLst/>
          </a:prstGeom>
        </p:spPr>
      </p:pic>
      <p:pic>
        <p:nvPicPr>
          <p:cNvPr id="9" name="Picture 8">
            <a:extLst>
              <a:ext uri="{FF2B5EF4-FFF2-40B4-BE49-F238E27FC236}">
                <a16:creationId xmlns:a16="http://schemas.microsoft.com/office/drawing/2014/main" id="{CD636C47-BD1E-435D-8176-0F5EFAEFAFA6}"/>
              </a:ext>
            </a:extLst>
          </p:cNvPr>
          <p:cNvPicPr>
            <a:picLocks noChangeAspect="1"/>
          </p:cNvPicPr>
          <p:nvPr/>
        </p:nvPicPr>
        <p:blipFill>
          <a:blip r:embed="rId6"/>
          <a:stretch>
            <a:fillRect/>
          </a:stretch>
        </p:blipFill>
        <p:spPr>
          <a:xfrm>
            <a:off x="4566745" y="5013182"/>
            <a:ext cx="1852610" cy="1828800"/>
          </a:xfrm>
          <a:prstGeom prst="rect">
            <a:avLst/>
          </a:prstGeom>
        </p:spPr>
      </p:pic>
      <p:sp>
        <p:nvSpPr>
          <p:cNvPr id="10" name="TextBox 9">
            <a:extLst>
              <a:ext uri="{FF2B5EF4-FFF2-40B4-BE49-F238E27FC236}">
                <a16:creationId xmlns:a16="http://schemas.microsoft.com/office/drawing/2014/main" id="{180A4572-5691-4D6E-8B3F-151CE36D9D4A}"/>
              </a:ext>
            </a:extLst>
          </p:cNvPr>
          <p:cNvSpPr txBox="1"/>
          <p:nvPr/>
        </p:nvSpPr>
        <p:spPr>
          <a:xfrm>
            <a:off x="1842167" y="5159549"/>
            <a:ext cx="2842074"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Additionally, I can send you supporting information if you need it.</a:t>
            </a:r>
          </a:p>
        </p:txBody>
      </p:sp>
      <p:cxnSp>
        <p:nvCxnSpPr>
          <p:cNvPr id="12" name="Straight Arrow Connector 11">
            <a:extLst>
              <a:ext uri="{FF2B5EF4-FFF2-40B4-BE49-F238E27FC236}">
                <a16:creationId xmlns:a16="http://schemas.microsoft.com/office/drawing/2014/main" id="{DD93CBF9-0343-4DB6-9843-5A8951D04521}"/>
              </a:ext>
            </a:extLst>
          </p:cNvPr>
          <p:cNvCxnSpPr>
            <a:cxnSpLocks/>
          </p:cNvCxnSpPr>
          <p:nvPr/>
        </p:nvCxnSpPr>
        <p:spPr>
          <a:xfrm flipV="1">
            <a:off x="3967579" y="4800601"/>
            <a:ext cx="1823621" cy="425163"/>
          </a:xfrm>
          <a:prstGeom prst="straightConnector1">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DE51047-A9A3-4DDF-A661-C6A60E9AC65D}"/>
              </a:ext>
            </a:extLst>
          </p:cNvPr>
          <p:cNvCxnSpPr>
            <a:cxnSpLocks/>
            <a:endCxn id="8" idx="2"/>
          </p:cNvCxnSpPr>
          <p:nvPr/>
        </p:nvCxnSpPr>
        <p:spPr>
          <a:xfrm flipV="1">
            <a:off x="3967579" y="4800600"/>
            <a:ext cx="228184" cy="425164"/>
          </a:xfrm>
          <a:prstGeom prst="straightConnector1">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CCA803B-FCFB-48C2-B4AE-05065CB6045C}"/>
              </a:ext>
            </a:extLst>
          </p:cNvPr>
          <p:cNvCxnSpPr>
            <a:cxnSpLocks/>
          </p:cNvCxnSpPr>
          <p:nvPr/>
        </p:nvCxnSpPr>
        <p:spPr>
          <a:xfrm flipH="1" flipV="1">
            <a:off x="2372143" y="4694311"/>
            <a:ext cx="1595436" cy="531453"/>
          </a:xfrm>
          <a:prstGeom prst="straightConnector1">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7D66BAB-80AD-47C7-86D8-F6C87E493263}"/>
              </a:ext>
            </a:extLst>
          </p:cNvPr>
          <p:cNvSpPr txBox="1"/>
          <p:nvPr/>
        </p:nvSpPr>
        <p:spPr>
          <a:xfrm>
            <a:off x="6553200" y="6550223"/>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134660876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47F1A9-CC85-4692-B123-7C790ED27A1D}"/>
              </a:ext>
            </a:extLst>
          </p:cNvPr>
          <p:cNvSpPr txBox="1">
            <a:spLocks/>
          </p:cNvSpPr>
          <p:nvPr/>
        </p:nvSpPr>
        <p:spPr>
          <a:xfrm>
            <a:off x="228600" y="-68045"/>
            <a:ext cx="7162800" cy="1051133"/>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What we don’t want to see. </a:t>
            </a:r>
          </a:p>
        </p:txBody>
      </p:sp>
      <p:sp>
        <p:nvSpPr>
          <p:cNvPr id="6" name="TextBox 5">
            <a:extLst>
              <a:ext uri="{FF2B5EF4-FFF2-40B4-BE49-F238E27FC236}">
                <a16:creationId xmlns:a16="http://schemas.microsoft.com/office/drawing/2014/main" id="{EDA6759A-EB1A-4F92-9A85-9098DEE61451}"/>
              </a:ext>
            </a:extLst>
          </p:cNvPr>
          <p:cNvSpPr txBox="1"/>
          <p:nvPr/>
        </p:nvSpPr>
        <p:spPr>
          <a:xfrm>
            <a:off x="528221" y="813811"/>
            <a:ext cx="6563558"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Violation of NESC code, NEC code, OSHA, and PNM’s Safety Rules</a:t>
            </a:r>
          </a:p>
        </p:txBody>
      </p:sp>
      <p:pic>
        <p:nvPicPr>
          <p:cNvPr id="7" name="Picture 6" descr="PICT0806.JPG">
            <a:extLst>
              <a:ext uri="{FF2B5EF4-FFF2-40B4-BE49-F238E27FC236}">
                <a16:creationId xmlns:a16="http://schemas.microsoft.com/office/drawing/2014/main" id="{D2A4C30D-967A-4012-B14F-EDCF7E861371}"/>
              </a:ext>
            </a:extLst>
          </p:cNvPr>
          <p:cNvPicPr>
            <a:picLocks noChangeAspect="1"/>
          </p:cNvPicPr>
          <p:nvPr/>
        </p:nvPicPr>
        <p:blipFill>
          <a:blip r:embed="rId3" cstate="print"/>
          <a:stretch>
            <a:fillRect/>
          </a:stretch>
        </p:blipFill>
        <p:spPr>
          <a:xfrm>
            <a:off x="228600" y="1371600"/>
            <a:ext cx="3356384" cy="2468880"/>
          </a:xfrm>
          <a:prstGeom prst="rect">
            <a:avLst/>
          </a:prstGeom>
        </p:spPr>
      </p:pic>
      <p:pic>
        <p:nvPicPr>
          <p:cNvPr id="8" name="Picture 7" descr="IMG_1225.JPG">
            <a:extLst>
              <a:ext uri="{FF2B5EF4-FFF2-40B4-BE49-F238E27FC236}">
                <a16:creationId xmlns:a16="http://schemas.microsoft.com/office/drawing/2014/main" id="{EE329B01-C982-48BE-8CBD-A033398DD1D9}"/>
              </a:ext>
            </a:extLst>
          </p:cNvPr>
          <p:cNvPicPr>
            <a:picLocks noChangeAspect="1"/>
          </p:cNvPicPr>
          <p:nvPr/>
        </p:nvPicPr>
        <p:blipFill rotWithShape="1">
          <a:blip r:embed="rId4" cstate="print"/>
          <a:srcRect l="16363" t="9090" r="7273" b="4545"/>
          <a:stretch/>
        </p:blipFill>
        <p:spPr>
          <a:xfrm>
            <a:off x="6085572" y="1325880"/>
            <a:ext cx="2829828" cy="2560320"/>
          </a:xfrm>
          <a:prstGeom prst="rect">
            <a:avLst/>
          </a:prstGeom>
        </p:spPr>
      </p:pic>
      <p:pic>
        <p:nvPicPr>
          <p:cNvPr id="9" name="Picture 8" descr="Meter can welding.JPG">
            <a:extLst>
              <a:ext uri="{FF2B5EF4-FFF2-40B4-BE49-F238E27FC236}">
                <a16:creationId xmlns:a16="http://schemas.microsoft.com/office/drawing/2014/main" id="{6CB96755-50B8-4BED-8983-CE4B1EDFB16B}"/>
              </a:ext>
            </a:extLst>
          </p:cNvPr>
          <p:cNvPicPr>
            <a:picLocks noChangeAspect="1"/>
          </p:cNvPicPr>
          <p:nvPr/>
        </p:nvPicPr>
        <p:blipFill>
          <a:blip r:embed="rId5" cstate="print"/>
          <a:stretch>
            <a:fillRect/>
          </a:stretch>
        </p:blipFill>
        <p:spPr>
          <a:xfrm>
            <a:off x="199697" y="3921410"/>
            <a:ext cx="3291840" cy="2468880"/>
          </a:xfrm>
          <a:prstGeom prst="rect">
            <a:avLst/>
          </a:prstGeom>
        </p:spPr>
      </p:pic>
      <p:pic>
        <p:nvPicPr>
          <p:cNvPr id="10" name="Picture 9" descr="after with meter cage.JPG">
            <a:extLst>
              <a:ext uri="{FF2B5EF4-FFF2-40B4-BE49-F238E27FC236}">
                <a16:creationId xmlns:a16="http://schemas.microsoft.com/office/drawing/2014/main" id="{726AAABF-B4D9-43AD-90ED-FE3EB42DAB19}"/>
              </a:ext>
            </a:extLst>
          </p:cNvPr>
          <p:cNvPicPr>
            <a:picLocks noChangeAspect="1"/>
          </p:cNvPicPr>
          <p:nvPr/>
        </p:nvPicPr>
        <p:blipFill rotWithShape="1">
          <a:blip r:embed="rId6" cstate="print"/>
          <a:srcRect l="16259" b="4762"/>
          <a:stretch/>
        </p:blipFill>
        <p:spPr>
          <a:xfrm>
            <a:off x="6085571" y="3920359"/>
            <a:ext cx="2858731" cy="2438400"/>
          </a:xfrm>
          <a:prstGeom prst="rect">
            <a:avLst/>
          </a:prstGeom>
        </p:spPr>
      </p:pic>
      <p:sp>
        <p:nvSpPr>
          <p:cNvPr id="11" name="TextBox 10">
            <a:extLst>
              <a:ext uri="{FF2B5EF4-FFF2-40B4-BE49-F238E27FC236}">
                <a16:creationId xmlns:a16="http://schemas.microsoft.com/office/drawing/2014/main" id="{6D542D01-F9F6-4F0E-A2DE-30D7B739D316}"/>
              </a:ext>
            </a:extLst>
          </p:cNvPr>
          <p:cNvSpPr txBox="1"/>
          <p:nvPr/>
        </p:nvSpPr>
        <p:spPr>
          <a:xfrm>
            <a:off x="3584984" y="1408386"/>
            <a:ext cx="2563058"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rPr>
              <a:t>Barricade can’t be removed. PNM Needs to have access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a:defRPr/>
            </a:pPr>
            <a:r>
              <a:rPr lang="en-US" sz="1400" b="1" dirty="0">
                <a:solidFill>
                  <a:srgbClr val="FF0000"/>
                </a:solidFill>
              </a:rPr>
              <a:t>PNM Needs to have access</a:t>
            </a:r>
            <a:r>
              <a:rPr lang="en-US" sz="1400" dirty="0">
                <a:solidFill>
                  <a:prstClr val="black"/>
                </a:solidFill>
              </a:rPr>
              <a:t> </a:t>
            </a:r>
          </a:p>
          <a:p>
            <a:pPr>
              <a:defRPr/>
            </a:pPr>
            <a:endParaRPr lang="en-US" sz="1400" dirty="0">
              <a:solidFill>
                <a:prstClr val="black"/>
              </a:solidFill>
            </a:endParaRPr>
          </a:p>
          <a:p>
            <a:pPr>
              <a:defRPr/>
            </a:pPr>
            <a:endParaRPr lang="en-US" sz="1400" dirty="0">
              <a:solidFill>
                <a:prstClr val="black"/>
              </a:solidFill>
            </a:endParaRPr>
          </a:p>
          <a:p>
            <a:pPr>
              <a:defRPr/>
            </a:pPr>
            <a:endParaRPr lang="en-US" sz="1400" dirty="0">
              <a:solidFill>
                <a:prstClr val="black"/>
              </a:solidFill>
            </a:endParaRPr>
          </a:p>
          <a:p>
            <a:pPr>
              <a:defRPr/>
            </a:pPr>
            <a:endParaRPr lang="en-US" sz="1400" dirty="0">
              <a:solidFill>
                <a:prstClr val="black"/>
              </a:solidFill>
            </a:endParaRPr>
          </a:p>
          <a:p>
            <a:pPr>
              <a:defRPr/>
            </a:pPr>
            <a:endParaRPr lang="en-US" sz="1400" dirty="0">
              <a:solidFill>
                <a:prstClr val="black"/>
              </a:solidFill>
            </a:endParaRPr>
          </a:p>
          <a:p>
            <a:pPr>
              <a:defRPr/>
            </a:pPr>
            <a:endParaRPr lang="en-US" sz="1400" dirty="0">
              <a:solidFill>
                <a:prstClr val="black"/>
              </a:solidFill>
            </a:endParaRPr>
          </a:p>
          <a:p>
            <a:pPr>
              <a:defRPr/>
            </a:pPr>
            <a:endParaRPr lang="en-US" sz="1400" dirty="0">
              <a:solidFill>
                <a:prstClr val="black"/>
              </a:solidFill>
            </a:endParaRPr>
          </a:p>
          <a:p>
            <a:pPr>
              <a:defRPr/>
            </a:pPr>
            <a:endParaRPr lang="en-US" sz="1400" dirty="0">
              <a:solidFill>
                <a:prstClr val="black"/>
              </a:solidFill>
            </a:endParaRPr>
          </a:p>
          <a:p>
            <a:pPr>
              <a:defRPr/>
            </a:pPr>
            <a:endParaRPr lang="en-US" sz="1400" dirty="0">
              <a:solidFill>
                <a:prstClr val="black"/>
              </a:solidFill>
            </a:endParaRPr>
          </a:p>
          <a:p>
            <a:pPr>
              <a:defRPr/>
            </a:pPr>
            <a:r>
              <a:rPr lang="en-US" sz="1400" b="1" dirty="0">
                <a:solidFill>
                  <a:srgbClr val="FF0000"/>
                </a:solidFill>
              </a:rPr>
              <a:t>No welding, cutting, or drilling is permitted</a:t>
            </a:r>
            <a:r>
              <a:rPr lang="en-US" sz="1400" dirty="0">
                <a:solidFill>
                  <a:prstClr val="black"/>
                </a:solidFill>
              </a:rPr>
              <a:t> </a:t>
            </a:r>
          </a:p>
          <a:p>
            <a:pPr>
              <a:defRPr/>
            </a:pPr>
            <a:endParaRPr lang="en-US" sz="1400" dirty="0">
              <a:solidFill>
                <a:prstClr val="black"/>
              </a:solidFill>
            </a:endParaRPr>
          </a:p>
          <a:p>
            <a:pPr>
              <a:defRPr/>
            </a:pPr>
            <a:r>
              <a:rPr lang="en-US" sz="1400" b="1" dirty="0">
                <a:solidFill>
                  <a:srgbClr val="FF0000"/>
                </a:solidFill>
              </a:rPr>
              <a:t>PNM Needs to have access</a:t>
            </a:r>
            <a:r>
              <a:rPr lang="en-US" sz="1400" dirty="0">
                <a:solidFill>
                  <a:prstClr val="black"/>
                </a:solidFill>
              </a:rPr>
              <a:t> </a:t>
            </a:r>
          </a:p>
          <a:p>
            <a:pPr>
              <a:defRPr/>
            </a:pPr>
            <a:endParaRPr lang="en-US" sz="1400" dirty="0">
              <a:solidFill>
                <a:prstClr val="black"/>
              </a:solidFill>
            </a:endParaRPr>
          </a:p>
          <a:p>
            <a:pPr>
              <a:defRPr/>
            </a:pPr>
            <a:endParaRPr lang="en-US" sz="14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B5151926-0A55-4653-8077-E6CEC2E2CD04}"/>
              </a:ext>
            </a:extLst>
          </p:cNvPr>
          <p:cNvCxnSpPr>
            <a:cxnSpLocks/>
          </p:cNvCxnSpPr>
          <p:nvPr/>
        </p:nvCxnSpPr>
        <p:spPr>
          <a:xfrm flipH="1">
            <a:off x="2209800" y="1524000"/>
            <a:ext cx="1375185" cy="1219200"/>
          </a:xfrm>
          <a:prstGeom prst="straightConnector1">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43B6E39-35A0-4D11-96AA-14544222DBB2}"/>
              </a:ext>
            </a:extLst>
          </p:cNvPr>
          <p:cNvCxnSpPr>
            <a:cxnSpLocks/>
          </p:cNvCxnSpPr>
          <p:nvPr/>
        </p:nvCxnSpPr>
        <p:spPr>
          <a:xfrm>
            <a:off x="5791200" y="2209800"/>
            <a:ext cx="685800" cy="533400"/>
          </a:xfrm>
          <a:prstGeom prst="straightConnector1">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AF8AA9E-19B2-4A7A-8033-EA34EEE8DA67}"/>
              </a:ext>
            </a:extLst>
          </p:cNvPr>
          <p:cNvCxnSpPr>
            <a:cxnSpLocks/>
          </p:cNvCxnSpPr>
          <p:nvPr/>
        </p:nvCxnSpPr>
        <p:spPr>
          <a:xfrm flipH="1">
            <a:off x="2362200" y="4267200"/>
            <a:ext cx="1222785" cy="457200"/>
          </a:xfrm>
          <a:prstGeom prst="straightConnector1">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A2E9A4C-7FD9-49E7-904A-AE14AC17014D}"/>
              </a:ext>
            </a:extLst>
          </p:cNvPr>
          <p:cNvCxnSpPr>
            <a:cxnSpLocks/>
          </p:cNvCxnSpPr>
          <p:nvPr/>
        </p:nvCxnSpPr>
        <p:spPr>
          <a:xfrm>
            <a:off x="5791201" y="4953000"/>
            <a:ext cx="914399" cy="381000"/>
          </a:xfrm>
          <a:prstGeom prst="straightConnector1">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193398A-9262-488C-8B9D-8E14B9108995}"/>
              </a:ext>
            </a:extLst>
          </p:cNvPr>
          <p:cNvSpPr txBox="1"/>
          <p:nvPr/>
        </p:nvSpPr>
        <p:spPr>
          <a:xfrm>
            <a:off x="3810000" y="6558054"/>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236414379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F0642D-6A92-4832-BBB4-5E8D7EB3D7D2}"/>
              </a:ext>
            </a:extLst>
          </p:cNvPr>
          <p:cNvSpPr txBox="1">
            <a:spLocks/>
          </p:cNvSpPr>
          <p:nvPr/>
        </p:nvSpPr>
        <p:spPr>
          <a:xfrm>
            <a:off x="152400" y="-65418"/>
            <a:ext cx="7162800" cy="1051133"/>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800" dirty="0"/>
              <a:t>What we don’t want to see. </a:t>
            </a:r>
          </a:p>
        </p:txBody>
      </p:sp>
      <p:sp>
        <p:nvSpPr>
          <p:cNvPr id="6" name="TextBox 5">
            <a:extLst>
              <a:ext uri="{FF2B5EF4-FFF2-40B4-BE49-F238E27FC236}">
                <a16:creationId xmlns:a16="http://schemas.microsoft.com/office/drawing/2014/main" id="{16113E59-BA47-4C87-BDE3-04F967910733}"/>
              </a:ext>
            </a:extLst>
          </p:cNvPr>
          <p:cNvSpPr txBox="1"/>
          <p:nvPr/>
        </p:nvSpPr>
        <p:spPr>
          <a:xfrm>
            <a:off x="452021" y="685800"/>
            <a:ext cx="6563558"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Unauthorized locks installed on equipment,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Violation of NESC code, NEC code, OSHA, and PNM’s Safety Rules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descr="Cut pentahead cover.JPG">
            <a:extLst>
              <a:ext uri="{FF2B5EF4-FFF2-40B4-BE49-F238E27FC236}">
                <a16:creationId xmlns:a16="http://schemas.microsoft.com/office/drawing/2014/main" id="{D9D5406F-B4B0-492C-B004-B443C7D6543E}"/>
              </a:ext>
            </a:extLst>
          </p:cNvPr>
          <p:cNvPicPr>
            <a:picLocks noChangeAspect="1"/>
          </p:cNvPicPr>
          <p:nvPr/>
        </p:nvPicPr>
        <p:blipFill>
          <a:blip r:embed="rId3" cstate="print"/>
          <a:stretch>
            <a:fillRect/>
          </a:stretch>
        </p:blipFill>
        <p:spPr>
          <a:xfrm>
            <a:off x="139444" y="1357489"/>
            <a:ext cx="3434965" cy="2560320"/>
          </a:xfrm>
          <a:prstGeom prst="rect">
            <a:avLst/>
          </a:prstGeom>
        </p:spPr>
      </p:pic>
      <p:pic>
        <p:nvPicPr>
          <p:cNvPr id="8" name="Picture 7" descr="Lock cover NOLA.JPG">
            <a:extLst>
              <a:ext uri="{FF2B5EF4-FFF2-40B4-BE49-F238E27FC236}">
                <a16:creationId xmlns:a16="http://schemas.microsoft.com/office/drawing/2014/main" id="{0C9B67D2-F9C1-4CE6-A296-91B4F03B4616}"/>
              </a:ext>
            </a:extLst>
          </p:cNvPr>
          <p:cNvPicPr>
            <a:picLocks noChangeAspect="1"/>
          </p:cNvPicPr>
          <p:nvPr/>
        </p:nvPicPr>
        <p:blipFill>
          <a:blip r:embed="rId4" cstate="print"/>
          <a:stretch>
            <a:fillRect/>
          </a:stretch>
        </p:blipFill>
        <p:spPr>
          <a:xfrm>
            <a:off x="5556637" y="1343222"/>
            <a:ext cx="3413760" cy="2560320"/>
          </a:xfrm>
          <a:prstGeom prst="rect">
            <a:avLst/>
          </a:prstGeom>
        </p:spPr>
      </p:pic>
      <p:pic>
        <p:nvPicPr>
          <p:cNvPr id="9" name="Picture 8" descr="DSCN1016.jpg">
            <a:extLst>
              <a:ext uri="{FF2B5EF4-FFF2-40B4-BE49-F238E27FC236}">
                <a16:creationId xmlns:a16="http://schemas.microsoft.com/office/drawing/2014/main" id="{4451DD22-54B0-4274-A8EA-EDE40B0041EC}"/>
              </a:ext>
            </a:extLst>
          </p:cNvPr>
          <p:cNvPicPr>
            <a:picLocks noChangeAspect="1"/>
          </p:cNvPicPr>
          <p:nvPr/>
        </p:nvPicPr>
        <p:blipFill>
          <a:blip r:embed="rId5" cstate="print"/>
          <a:stretch>
            <a:fillRect/>
          </a:stretch>
        </p:blipFill>
        <p:spPr>
          <a:xfrm>
            <a:off x="271966" y="4020207"/>
            <a:ext cx="3169920" cy="2377440"/>
          </a:xfrm>
          <a:prstGeom prst="rect">
            <a:avLst/>
          </a:prstGeom>
        </p:spPr>
      </p:pic>
      <p:pic>
        <p:nvPicPr>
          <p:cNvPr id="10" name="Picture 9" descr="Shackleless Lock.jpg">
            <a:extLst>
              <a:ext uri="{FF2B5EF4-FFF2-40B4-BE49-F238E27FC236}">
                <a16:creationId xmlns:a16="http://schemas.microsoft.com/office/drawing/2014/main" id="{53A5CB6A-082C-447D-AFDF-6A3C9AA54008}"/>
              </a:ext>
            </a:extLst>
          </p:cNvPr>
          <p:cNvPicPr>
            <a:picLocks noChangeAspect="1"/>
          </p:cNvPicPr>
          <p:nvPr/>
        </p:nvPicPr>
        <p:blipFill>
          <a:blip r:embed="rId6" cstate="print"/>
          <a:stretch>
            <a:fillRect/>
          </a:stretch>
        </p:blipFill>
        <p:spPr>
          <a:xfrm>
            <a:off x="6406267" y="4038600"/>
            <a:ext cx="1714500" cy="1714500"/>
          </a:xfrm>
          <a:prstGeom prst="rect">
            <a:avLst/>
          </a:prstGeom>
        </p:spPr>
      </p:pic>
      <p:sp>
        <p:nvSpPr>
          <p:cNvPr id="11" name="TextBox 10">
            <a:extLst>
              <a:ext uri="{FF2B5EF4-FFF2-40B4-BE49-F238E27FC236}">
                <a16:creationId xmlns:a16="http://schemas.microsoft.com/office/drawing/2014/main" id="{0250130E-E1AF-4598-82B8-52776A2C52C3}"/>
              </a:ext>
            </a:extLst>
          </p:cNvPr>
          <p:cNvSpPr txBox="1"/>
          <p:nvPr/>
        </p:nvSpPr>
        <p:spPr>
          <a:xfrm>
            <a:off x="3441886" y="3986729"/>
            <a:ext cx="2856216" cy="1569660"/>
          </a:xfrm>
          <a:prstGeom prst="rect">
            <a:avLst/>
          </a:prstGeom>
          <a:noFill/>
        </p:spPr>
        <p:txBody>
          <a:bodyPr wrap="square" rtlCol="0">
            <a:spAutoFit/>
          </a:bodyPr>
          <a:lstStyle/>
          <a:p>
            <a:pPr marL="285750" indent="-285750">
              <a:buFont typeface="Arial" panose="020B0604020202020204" pitchFamily="34" charset="0"/>
              <a:buChar char="•"/>
              <a:defRPr/>
            </a:pPr>
            <a:r>
              <a:rPr lang="en-US" sz="1600" b="1" dirty="0">
                <a:solidFill>
                  <a:srgbClr val="FF0000"/>
                </a:solidFill>
              </a:rPr>
              <a:t>Non-PNM lock installed, not permitted</a:t>
            </a:r>
            <a:r>
              <a:rPr lang="en-US" sz="1600" dirty="0">
                <a:solidFill>
                  <a:prstClr val="black"/>
                </a:solidFill>
              </a:rPr>
              <a:t> </a:t>
            </a:r>
          </a:p>
          <a:p>
            <a:pPr marL="285750" indent="-285750">
              <a:buFont typeface="Arial" panose="020B0604020202020204" pitchFamily="34" charset="0"/>
              <a:buChar char="•"/>
              <a:defRPr/>
            </a:pPr>
            <a:endParaRPr lang="en-US" sz="1600" dirty="0">
              <a:solidFill>
                <a:prstClr val="black"/>
              </a:solidFill>
            </a:endParaRPr>
          </a:p>
          <a:p>
            <a:pPr marL="285750" indent="-285750">
              <a:buFont typeface="Arial" panose="020B0604020202020204" pitchFamily="34" charset="0"/>
              <a:buChar char="•"/>
              <a:defRPr/>
            </a:pPr>
            <a:endParaRPr lang="en-US" sz="1600" dirty="0">
              <a:solidFill>
                <a:prstClr val="black"/>
              </a:solidFill>
            </a:endParaRPr>
          </a:p>
          <a:p>
            <a:pPr marL="285750" indent="-285750">
              <a:buFont typeface="Arial" panose="020B0604020202020204" pitchFamily="34" charset="0"/>
              <a:buChar char="•"/>
              <a:defRPr/>
            </a:pPr>
            <a:r>
              <a:rPr lang="en-US" sz="1600" b="1" dirty="0">
                <a:solidFill>
                  <a:srgbClr val="FF0000"/>
                </a:solidFill>
              </a:rPr>
              <a:t>No welding, cutting, or drilling is permitted</a:t>
            </a:r>
            <a:r>
              <a:rPr lang="en-US" sz="1600" dirty="0">
                <a:solidFill>
                  <a:prstClr val="black"/>
                </a:solidFill>
              </a:rPr>
              <a:t> </a:t>
            </a:r>
          </a:p>
        </p:txBody>
      </p:sp>
      <p:pic>
        <p:nvPicPr>
          <p:cNvPr id="12" name="Picture 11">
            <a:extLst>
              <a:ext uri="{FF2B5EF4-FFF2-40B4-BE49-F238E27FC236}">
                <a16:creationId xmlns:a16="http://schemas.microsoft.com/office/drawing/2014/main" id="{25C67A74-4B21-49F1-AA3E-9EB64E1E3E13}"/>
              </a:ext>
            </a:extLst>
          </p:cNvPr>
          <p:cNvPicPr>
            <a:picLocks noChangeAspect="1"/>
          </p:cNvPicPr>
          <p:nvPr/>
        </p:nvPicPr>
        <p:blipFill>
          <a:blip r:embed="rId7"/>
          <a:stretch>
            <a:fillRect/>
          </a:stretch>
        </p:blipFill>
        <p:spPr>
          <a:xfrm>
            <a:off x="3836630" y="1804801"/>
            <a:ext cx="1457785" cy="1280160"/>
          </a:xfrm>
          <a:prstGeom prst="rect">
            <a:avLst/>
          </a:prstGeom>
        </p:spPr>
      </p:pic>
      <p:sp>
        <p:nvSpPr>
          <p:cNvPr id="13" name="TextBox 12">
            <a:extLst>
              <a:ext uri="{FF2B5EF4-FFF2-40B4-BE49-F238E27FC236}">
                <a16:creationId xmlns:a16="http://schemas.microsoft.com/office/drawing/2014/main" id="{98E3CF3C-52D1-4583-B006-AD8C0DF6CDC1}"/>
              </a:ext>
            </a:extLst>
          </p:cNvPr>
          <p:cNvSpPr txBox="1"/>
          <p:nvPr/>
        </p:nvSpPr>
        <p:spPr>
          <a:xfrm>
            <a:off x="3789558" y="6550223"/>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90391327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5458ACC-5E7A-4D9A-8C78-E93143233201}"/>
              </a:ext>
            </a:extLst>
          </p:cNvPr>
          <p:cNvSpPr txBox="1">
            <a:spLocks/>
          </p:cNvSpPr>
          <p:nvPr/>
        </p:nvSpPr>
        <p:spPr>
          <a:xfrm>
            <a:off x="228600" y="-152400"/>
            <a:ext cx="7848600" cy="1051133"/>
          </a:xfrm>
          <a:prstGeom prst="rect">
            <a:avLst/>
          </a:prstGeom>
        </p:spPr>
        <p:txBody>
          <a:bodyPr anchor="ctr"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sz="2400" dirty="0"/>
              <a:t>Unfortunately more examples of What we don’t want to see. </a:t>
            </a:r>
          </a:p>
        </p:txBody>
      </p:sp>
      <p:sp>
        <p:nvSpPr>
          <p:cNvPr id="6" name="TextBox 5">
            <a:extLst>
              <a:ext uri="{FF2B5EF4-FFF2-40B4-BE49-F238E27FC236}">
                <a16:creationId xmlns:a16="http://schemas.microsoft.com/office/drawing/2014/main" id="{5DE057DE-9377-42D5-B149-A09B1DDEE529}"/>
              </a:ext>
            </a:extLst>
          </p:cNvPr>
          <p:cNvSpPr txBox="1"/>
          <p:nvPr/>
        </p:nvSpPr>
        <p:spPr>
          <a:xfrm>
            <a:off x="654341" y="861708"/>
            <a:ext cx="6563558"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Check with us before securing the transformer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3819071-7F13-4159-A039-6B6470912F68}"/>
              </a:ext>
            </a:extLst>
          </p:cNvPr>
          <p:cNvPicPr>
            <a:picLocks noChangeAspect="1"/>
          </p:cNvPicPr>
          <p:nvPr/>
        </p:nvPicPr>
        <p:blipFill>
          <a:blip r:embed="rId3"/>
          <a:stretch>
            <a:fillRect/>
          </a:stretch>
        </p:blipFill>
        <p:spPr>
          <a:xfrm>
            <a:off x="214873" y="1546756"/>
            <a:ext cx="4325812" cy="3200400"/>
          </a:xfrm>
          <a:prstGeom prst="rect">
            <a:avLst/>
          </a:prstGeom>
        </p:spPr>
      </p:pic>
      <p:pic>
        <p:nvPicPr>
          <p:cNvPr id="8" name="Picture 7">
            <a:extLst>
              <a:ext uri="{FF2B5EF4-FFF2-40B4-BE49-F238E27FC236}">
                <a16:creationId xmlns:a16="http://schemas.microsoft.com/office/drawing/2014/main" id="{18054C83-A690-481F-AA7D-A41C5720CB36}"/>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798461" y="1546756"/>
            <a:ext cx="4145280" cy="3108960"/>
          </a:xfrm>
          <a:prstGeom prst="rect">
            <a:avLst/>
          </a:prstGeom>
          <a:noFill/>
          <a:ln>
            <a:noFill/>
          </a:ln>
        </p:spPr>
      </p:pic>
      <p:sp>
        <p:nvSpPr>
          <p:cNvPr id="9" name="TextBox 8">
            <a:extLst>
              <a:ext uri="{FF2B5EF4-FFF2-40B4-BE49-F238E27FC236}">
                <a16:creationId xmlns:a16="http://schemas.microsoft.com/office/drawing/2014/main" id="{16F98D08-B2D0-4590-AC01-CD769DB4E896}"/>
              </a:ext>
            </a:extLst>
          </p:cNvPr>
          <p:cNvSpPr txBox="1"/>
          <p:nvPr/>
        </p:nvSpPr>
        <p:spPr>
          <a:xfrm>
            <a:off x="434606" y="4768533"/>
            <a:ext cx="388634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rPr>
              <a:t>Transformer doors need to ope</a:t>
            </a:r>
            <a:r>
              <a:rPr lang="en-US" sz="1400" b="1" dirty="0">
                <a:solidFill>
                  <a:srgbClr val="FF0000"/>
                </a:solidFill>
                <a:latin typeface="Calibri"/>
              </a:rPr>
              <a:t>n past the 90</a:t>
            </a:r>
            <a:r>
              <a:rPr lang="en-US" sz="1400" b="1" dirty="0">
                <a:solidFill>
                  <a:srgbClr val="FF0000"/>
                </a:solidFill>
                <a:latin typeface="Wide Latin" panose="020A0A07050505020404" pitchFamily="18" charset="0"/>
              </a:rPr>
              <a:t>˚</a:t>
            </a:r>
            <a:r>
              <a:rPr lang="en-US" sz="1400" b="1" dirty="0">
                <a:solidFill>
                  <a:srgbClr val="FF0000"/>
                </a:solidFill>
                <a:latin typeface="Calibri"/>
              </a:rPr>
              <a:t> mark so that the door latch can lock, making it safe for linemen to work on the transformer</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C129CDC-682C-4C6F-88AC-CEFC45EDE259}"/>
              </a:ext>
            </a:extLst>
          </p:cNvPr>
          <p:cNvSpPr txBox="1"/>
          <p:nvPr/>
        </p:nvSpPr>
        <p:spPr>
          <a:xfrm>
            <a:off x="6019800" y="4677093"/>
            <a:ext cx="152468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rPr>
              <a:t>PNM Needs to have access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C16B36F-9B9F-4B72-9FB9-C0B8E29D798D}"/>
              </a:ext>
            </a:extLst>
          </p:cNvPr>
          <p:cNvSpPr txBox="1"/>
          <p:nvPr/>
        </p:nvSpPr>
        <p:spPr>
          <a:xfrm>
            <a:off x="3406551" y="6545869"/>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234664050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p:txBody>
          <a:bodyPr/>
          <a:lstStyle/>
          <a:p>
            <a:r>
              <a:rPr lang="en-US" dirty="0"/>
              <a:t>Thank you for your time</a:t>
            </a:r>
          </a:p>
        </p:txBody>
      </p:sp>
      <p:sp>
        <p:nvSpPr>
          <p:cNvPr id="3" name="Title 1">
            <a:extLst>
              <a:ext uri="{FF2B5EF4-FFF2-40B4-BE49-F238E27FC236}">
                <a16:creationId xmlns:a16="http://schemas.microsoft.com/office/drawing/2014/main" id="{4EA21694-74EF-4C5B-B243-565780094894}"/>
              </a:ext>
            </a:extLst>
          </p:cNvPr>
          <p:cNvSpPr txBox="1">
            <a:spLocks/>
          </p:cNvSpPr>
          <p:nvPr/>
        </p:nvSpPr>
        <p:spPr>
          <a:xfrm>
            <a:off x="228600" y="-196278"/>
            <a:ext cx="8229600" cy="1216152"/>
          </a:xfrm>
          <a:prstGeom prst="rect">
            <a:avLst/>
          </a:prstGeom>
        </p:spPr>
        <p:txBody>
          <a:bodyPr anchor="b" anchorCtr="0">
            <a:normAutofit/>
          </a:bodyPr>
          <a:lstStyle>
            <a:lvl1pPr algn="l" defTabSz="914400" rtl="0" eaLnBrk="1" latinLnBrk="0" hangingPunct="1">
              <a:spcBef>
                <a:spcPct val="0"/>
              </a:spcBef>
              <a:buNone/>
              <a:defRPr sz="2200" b="0" kern="1200" cap="all" spc="100" baseline="0">
                <a:solidFill>
                  <a:schemeClr val="accent5">
                    <a:lumMod val="75000"/>
                  </a:schemeClr>
                </a:solidFill>
                <a:latin typeface="Arial" pitchFamily="34" charset="0"/>
                <a:ea typeface="+mj-ea"/>
                <a:cs typeface="+mj-cs"/>
              </a:defRPr>
            </a:lvl1pPr>
          </a:lstStyle>
          <a:p>
            <a:r>
              <a:rPr lang="en-US" dirty="0"/>
              <a:t>Questions ??</a:t>
            </a:r>
            <a:br>
              <a:rPr lang="en-US" dirty="0"/>
            </a:br>
            <a:endParaRPr lang="en-US" dirty="0"/>
          </a:p>
        </p:txBody>
      </p:sp>
      <p:pic>
        <p:nvPicPr>
          <p:cNvPr id="4" name="Picture 3" descr="TB2.JPG">
            <a:extLst>
              <a:ext uri="{FF2B5EF4-FFF2-40B4-BE49-F238E27FC236}">
                <a16:creationId xmlns:a16="http://schemas.microsoft.com/office/drawing/2014/main" id="{C157ADD3-0C11-484E-A7AD-C9F2DE44AD4F}"/>
              </a:ext>
            </a:extLst>
          </p:cNvPr>
          <p:cNvPicPr>
            <a:picLocks noChangeAspect="1"/>
          </p:cNvPicPr>
          <p:nvPr/>
        </p:nvPicPr>
        <p:blipFill>
          <a:blip r:embed="rId3" cstate="print"/>
          <a:stretch>
            <a:fillRect/>
          </a:stretch>
        </p:blipFill>
        <p:spPr>
          <a:xfrm>
            <a:off x="133350" y="1323360"/>
            <a:ext cx="2400300" cy="3200400"/>
          </a:xfrm>
          <a:prstGeom prst="rect">
            <a:avLst/>
          </a:prstGeom>
        </p:spPr>
      </p:pic>
      <p:pic>
        <p:nvPicPr>
          <p:cNvPr id="5" name="Picture 4" descr="TB1.JPG">
            <a:extLst>
              <a:ext uri="{FF2B5EF4-FFF2-40B4-BE49-F238E27FC236}">
                <a16:creationId xmlns:a16="http://schemas.microsoft.com/office/drawing/2014/main" id="{308597FE-FD9C-4FCD-A89B-DF7CAA753CAD}"/>
              </a:ext>
            </a:extLst>
          </p:cNvPr>
          <p:cNvPicPr>
            <a:picLocks noChangeAspect="1"/>
          </p:cNvPicPr>
          <p:nvPr/>
        </p:nvPicPr>
        <p:blipFill>
          <a:blip r:embed="rId4" cstate="print"/>
          <a:stretch>
            <a:fillRect/>
          </a:stretch>
        </p:blipFill>
        <p:spPr>
          <a:xfrm>
            <a:off x="2660759" y="1384173"/>
            <a:ext cx="2743200" cy="3657600"/>
          </a:xfrm>
          <a:prstGeom prst="rect">
            <a:avLst/>
          </a:prstGeom>
        </p:spPr>
      </p:pic>
      <p:pic>
        <p:nvPicPr>
          <p:cNvPr id="6" name="Picture 5" descr="EP1.JPG">
            <a:extLst>
              <a:ext uri="{FF2B5EF4-FFF2-40B4-BE49-F238E27FC236}">
                <a16:creationId xmlns:a16="http://schemas.microsoft.com/office/drawing/2014/main" id="{AF31864D-C9FA-41AF-939D-0BB9574C841B}"/>
              </a:ext>
            </a:extLst>
          </p:cNvPr>
          <p:cNvPicPr>
            <a:picLocks noChangeAspect="1"/>
          </p:cNvPicPr>
          <p:nvPr/>
        </p:nvPicPr>
        <p:blipFill>
          <a:blip r:embed="rId5" cstate="print"/>
          <a:stretch>
            <a:fillRect/>
          </a:stretch>
        </p:blipFill>
        <p:spPr>
          <a:xfrm>
            <a:off x="5562600" y="76200"/>
            <a:ext cx="3429000" cy="2800350"/>
          </a:xfrm>
          <a:prstGeom prst="rect">
            <a:avLst/>
          </a:prstGeom>
        </p:spPr>
      </p:pic>
      <p:pic>
        <p:nvPicPr>
          <p:cNvPr id="7" name="Picture 6" descr="EP3.JPG">
            <a:extLst>
              <a:ext uri="{FF2B5EF4-FFF2-40B4-BE49-F238E27FC236}">
                <a16:creationId xmlns:a16="http://schemas.microsoft.com/office/drawing/2014/main" id="{5D966D8E-1A50-440D-84B8-67F7F1C004EA}"/>
              </a:ext>
            </a:extLst>
          </p:cNvPr>
          <p:cNvPicPr>
            <a:picLocks noChangeAspect="1"/>
          </p:cNvPicPr>
          <p:nvPr/>
        </p:nvPicPr>
        <p:blipFill>
          <a:blip r:embed="rId6" cstate="print"/>
          <a:stretch>
            <a:fillRect/>
          </a:stretch>
        </p:blipFill>
        <p:spPr>
          <a:xfrm>
            <a:off x="5562600" y="3048000"/>
            <a:ext cx="3429000" cy="2819400"/>
          </a:xfrm>
          <a:prstGeom prst="rect">
            <a:avLst/>
          </a:prstGeom>
        </p:spPr>
      </p:pic>
      <p:pic>
        <p:nvPicPr>
          <p:cNvPr id="8" name="Picture 7">
            <a:extLst>
              <a:ext uri="{FF2B5EF4-FFF2-40B4-BE49-F238E27FC236}">
                <a16:creationId xmlns:a16="http://schemas.microsoft.com/office/drawing/2014/main" id="{8A815451-9880-4DC3-87C8-32605163B7CA}"/>
              </a:ext>
            </a:extLst>
          </p:cNvPr>
          <p:cNvPicPr>
            <a:picLocks noChangeAspect="1"/>
          </p:cNvPicPr>
          <p:nvPr/>
        </p:nvPicPr>
        <p:blipFill>
          <a:blip r:embed="rId7"/>
          <a:stretch>
            <a:fillRect/>
          </a:stretch>
        </p:blipFill>
        <p:spPr>
          <a:xfrm>
            <a:off x="357079" y="4684461"/>
            <a:ext cx="2938959" cy="1280160"/>
          </a:xfrm>
          <a:prstGeom prst="rect">
            <a:avLst/>
          </a:prstGeom>
        </p:spPr>
      </p:pic>
      <p:sp>
        <p:nvSpPr>
          <p:cNvPr id="9" name="TextBox 8">
            <a:extLst>
              <a:ext uri="{FF2B5EF4-FFF2-40B4-BE49-F238E27FC236}">
                <a16:creationId xmlns:a16="http://schemas.microsoft.com/office/drawing/2014/main" id="{C3693E08-C286-496D-8B56-D46BBD801B00}"/>
              </a:ext>
            </a:extLst>
          </p:cNvPr>
          <p:cNvSpPr txBox="1"/>
          <p:nvPr/>
        </p:nvSpPr>
        <p:spPr>
          <a:xfrm>
            <a:off x="3429000" y="6569817"/>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81988289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46BCCF6-634F-40C9-9E08-9EBD43AF7817}"/>
              </a:ext>
            </a:extLst>
          </p:cNvPr>
          <p:cNvSpPr txBox="1"/>
          <p:nvPr/>
        </p:nvSpPr>
        <p:spPr>
          <a:xfrm>
            <a:off x="152400" y="28303"/>
            <a:ext cx="7467600" cy="2308324"/>
          </a:xfrm>
          <a:prstGeom prst="rect">
            <a:avLst/>
          </a:prstGeom>
          <a:noFill/>
        </p:spPr>
        <p:txBody>
          <a:bodyPr wrap="square" rtlCol="0">
            <a:spAutoFit/>
          </a:bodyPr>
          <a:lstStyle/>
          <a:p>
            <a:r>
              <a:rPr lang="en-US" sz="3600" dirty="0">
                <a:solidFill>
                  <a:srgbClr val="EF8200"/>
                </a:solidFill>
              </a:rPr>
              <a:t>Thank you for</a:t>
            </a:r>
          </a:p>
          <a:p>
            <a:r>
              <a:rPr lang="en-US" sz="3600" dirty="0">
                <a:solidFill>
                  <a:srgbClr val="EF8200"/>
                </a:solidFill>
              </a:rPr>
              <a:t> attending!</a:t>
            </a:r>
          </a:p>
          <a:p>
            <a:r>
              <a:rPr lang="en-US" b="1" dirty="0">
                <a:latin typeface="Arial" panose="020B0604020202020204" pitchFamily="34" charset="0"/>
                <a:cs typeface="Arial" panose="020B0604020202020204" pitchFamily="34" charset="0"/>
              </a:rPr>
              <a:t>PNM Business Customers </a:t>
            </a:r>
          </a:p>
          <a:p>
            <a:r>
              <a:rPr lang="en-US" b="1" dirty="0">
                <a:latin typeface="Arial" panose="020B0604020202020204" pitchFamily="34" charset="0"/>
                <a:cs typeface="Arial" panose="020B0604020202020204" pitchFamily="34" charset="0"/>
              </a:rPr>
              <a:t>Phone: </a:t>
            </a:r>
            <a:r>
              <a:rPr lang="en-US" dirty="0">
                <a:latin typeface="Arial" panose="020B0604020202020204" pitchFamily="34" charset="0"/>
                <a:cs typeface="Arial" panose="020B0604020202020204" pitchFamily="34" charset="0"/>
              </a:rPr>
              <a:t>(888) 245-3659</a:t>
            </a:r>
          </a:p>
          <a:p>
            <a:r>
              <a:rPr lang="en-US" b="1" dirty="0">
                <a:latin typeface="Arial" panose="020B0604020202020204" pitchFamily="34" charset="0"/>
                <a:cs typeface="Arial" panose="020B0604020202020204" pitchFamily="34" charset="0"/>
              </a:rPr>
              <a:t>Hours:</a:t>
            </a:r>
            <a:r>
              <a:rPr lang="en-US" dirty="0">
                <a:latin typeface="Arial" panose="020B0604020202020204" pitchFamily="34" charset="0"/>
                <a:cs typeface="Arial" panose="020B0604020202020204" pitchFamily="34" charset="0"/>
              </a:rPr>
              <a:t> Weekdays, 7:30 a.m. to 6 p.m.</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14F8654-314D-434A-A8F8-B2FE968D7030}"/>
              </a:ext>
            </a:extLst>
          </p:cNvPr>
          <p:cNvSpPr txBox="1"/>
          <p:nvPr/>
        </p:nvSpPr>
        <p:spPr>
          <a:xfrm>
            <a:off x="3657600" y="6580703"/>
            <a:ext cx="1828800" cy="307777"/>
          </a:xfrm>
          <a:prstGeom prst="rect">
            <a:avLst/>
          </a:prstGeom>
          <a:noFill/>
        </p:spPr>
        <p:txBody>
          <a:bodyPr wrap="square" rtlCol="0">
            <a:spAutoFit/>
          </a:bodyPr>
          <a:lstStyle/>
          <a:p>
            <a:r>
              <a:rPr lang="en-US" sz="1400" dirty="0"/>
              <a:t>Prepared by: A. Nájera</a:t>
            </a:r>
          </a:p>
        </p:txBody>
      </p:sp>
      <p:pic>
        <p:nvPicPr>
          <p:cNvPr id="2050" name="Picture 2">
            <a:extLst>
              <a:ext uri="{FF2B5EF4-FFF2-40B4-BE49-F238E27FC236}">
                <a16:creationId xmlns:a16="http://schemas.microsoft.com/office/drawing/2014/main" id="{786BD7DA-D24A-4392-9DC9-855DC7B03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689324"/>
            <a:ext cx="552785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14B8F09D-19DD-416F-B5F8-C85D9E0A8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4130" y="226976"/>
            <a:ext cx="428105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A1CFA-F457-4D29-9A8E-09454C46D874}"/>
              </a:ext>
            </a:extLst>
          </p:cNvPr>
          <p:cNvSpPr>
            <a:spLocks noGrp="1"/>
          </p:cNvSpPr>
          <p:nvPr>
            <p:ph type="title"/>
          </p:nvPr>
        </p:nvSpPr>
        <p:spPr/>
        <p:txBody>
          <a:bodyPr/>
          <a:lstStyle/>
          <a:p>
            <a:r>
              <a:rPr lang="en-US" dirty="0"/>
              <a:t>Jared Roybal</a:t>
            </a:r>
          </a:p>
        </p:txBody>
      </p:sp>
      <p:sp>
        <p:nvSpPr>
          <p:cNvPr id="3" name="Content Placeholder 2">
            <a:extLst>
              <a:ext uri="{FF2B5EF4-FFF2-40B4-BE49-F238E27FC236}">
                <a16:creationId xmlns:a16="http://schemas.microsoft.com/office/drawing/2014/main" id="{CF71D154-9541-42AF-BB84-24FCE44619B9}"/>
              </a:ext>
            </a:extLst>
          </p:cNvPr>
          <p:cNvSpPr>
            <a:spLocks noGrp="1"/>
          </p:cNvSpPr>
          <p:nvPr>
            <p:ph sz="half" idx="1"/>
          </p:nvPr>
        </p:nvSpPr>
        <p:spPr/>
        <p:txBody>
          <a:bodyPr/>
          <a:lstStyle/>
          <a:p>
            <a:r>
              <a:rPr lang="en-US" dirty="0"/>
              <a:t>Project Manager Supervisor, Construction &amp; Maintenance</a:t>
            </a:r>
          </a:p>
        </p:txBody>
      </p:sp>
      <p:sp>
        <p:nvSpPr>
          <p:cNvPr id="4" name="Content Placeholder 3">
            <a:extLst>
              <a:ext uri="{FF2B5EF4-FFF2-40B4-BE49-F238E27FC236}">
                <a16:creationId xmlns:a16="http://schemas.microsoft.com/office/drawing/2014/main" id="{D3065131-1336-47CD-BABA-A70582B1AF92}"/>
              </a:ext>
            </a:extLst>
          </p:cNvPr>
          <p:cNvSpPr>
            <a:spLocks noGrp="1"/>
          </p:cNvSpPr>
          <p:nvPr>
            <p:ph sz="half" idx="2"/>
          </p:nvPr>
        </p:nvSpPr>
        <p:spPr>
          <a:xfrm>
            <a:off x="361750" y="2819400"/>
            <a:ext cx="8305800" cy="2057400"/>
          </a:xfrm>
        </p:spPr>
        <p:txBody>
          <a:bodyPr/>
          <a:lstStyle/>
          <a:p>
            <a:pPr marL="0" indent="0">
              <a:buNone/>
            </a:pPr>
            <a:r>
              <a:rPr lang="en-US" sz="4400" dirty="0"/>
              <a:t>PNM’s Copper Theft Process</a:t>
            </a:r>
          </a:p>
        </p:txBody>
      </p:sp>
    </p:spTree>
    <p:extLst>
      <p:ext uri="{BB962C8B-B14F-4D97-AF65-F5344CB8AC3E}">
        <p14:creationId xmlns:p14="http://schemas.microsoft.com/office/powerpoint/2010/main" val="150066178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09600"/>
            <a:ext cx="8382000" cy="427038"/>
          </a:xfrm>
        </p:spPr>
        <p:txBody>
          <a:bodyPr>
            <a:normAutofit/>
          </a:bodyPr>
          <a:lstStyle/>
          <a:p>
            <a:r>
              <a:rPr lang="en-US" sz="1600" dirty="0"/>
              <a:t>PNM Proudly Serving NEW Mexicans for over 100 years</a:t>
            </a:r>
            <a:endParaRPr lang="en-US" sz="1600" b="0" dirty="0"/>
          </a:p>
        </p:txBody>
      </p:sp>
      <p:pic>
        <p:nvPicPr>
          <p:cNvPr id="7" name="Content Placeholder 6"/>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l="-58441" r="-58441"/>
          <a:stretch>
            <a:fillRect/>
          </a:stretch>
        </p:blipFill>
        <p:spPr>
          <a:xfrm>
            <a:off x="898236" y="1066800"/>
            <a:ext cx="9236364" cy="4876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1981200"/>
            <a:ext cx="1383792" cy="2568273"/>
          </a:xfrm>
          <a:prstGeom prst="rect">
            <a:avLst/>
          </a:prstGeom>
        </p:spPr>
      </p:pic>
      <p:sp>
        <p:nvSpPr>
          <p:cNvPr id="10" name="Freeform 9"/>
          <p:cNvSpPr/>
          <p:nvPr/>
        </p:nvSpPr>
        <p:spPr>
          <a:xfrm>
            <a:off x="420511" y="2286000"/>
            <a:ext cx="3124200" cy="2438400"/>
          </a:xfrm>
          <a:custGeom>
            <a:avLst/>
            <a:gdLst>
              <a:gd name="connsiteX0" fmla="*/ 0 w 3177540"/>
              <a:gd name="connsiteY0" fmla="*/ 0 h 4553502"/>
              <a:gd name="connsiteX1" fmla="*/ 3177540 w 3177540"/>
              <a:gd name="connsiteY1" fmla="*/ 0 h 4553502"/>
              <a:gd name="connsiteX2" fmla="*/ 3177540 w 3177540"/>
              <a:gd name="connsiteY2" fmla="*/ 4553502 h 4553502"/>
              <a:gd name="connsiteX3" fmla="*/ 0 w 3177540"/>
              <a:gd name="connsiteY3" fmla="*/ 4553502 h 4553502"/>
              <a:gd name="connsiteX4" fmla="*/ 0 w 3177540"/>
              <a:gd name="connsiteY4" fmla="*/ 0 h 455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540" h="4553502">
                <a:moveTo>
                  <a:pt x="0" y="0"/>
                </a:moveTo>
                <a:lnTo>
                  <a:pt x="3177540" y="0"/>
                </a:lnTo>
                <a:lnTo>
                  <a:pt x="3177540" y="4553502"/>
                </a:lnTo>
                <a:lnTo>
                  <a:pt x="0" y="4553502"/>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887" tIns="22860" rIns="128016" bIns="22860" numCol="1" spcCol="1270" anchor="t" anchorCtr="0">
            <a:noAutofit/>
          </a:bodyPr>
          <a:lstStyle/>
          <a:p>
            <a:pPr marL="285750" marR="0" lvl="1" indent="-285750" algn="l" defTabSz="57785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530,000 customers in 40 communities </a:t>
            </a:r>
          </a:p>
          <a:p>
            <a:pPr marL="285750" marR="0" lvl="1" indent="-285750" algn="l" defTabSz="57785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15,158 miles of transmission and distribution lines</a:t>
            </a:r>
          </a:p>
          <a:p>
            <a:pPr marL="285750" marR="0" lvl="1" indent="-285750" algn="l" defTabSz="57785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2,701 MW generation capacity</a:t>
            </a:r>
          </a:p>
          <a:p>
            <a:pPr marL="0" marR="0" lvl="1" indent="0" algn="l" defTabSz="488950" rtl="0" eaLnBrk="1" fontAlgn="auto" latinLnBrk="0" hangingPunct="1">
              <a:lnSpc>
                <a:spcPct val="90000"/>
              </a:lnSpc>
              <a:spcBef>
                <a:spcPct val="0"/>
              </a:spcBef>
              <a:spcAft>
                <a:spcPct val="20000"/>
              </a:spcAft>
              <a:buClrTx/>
              <a:buSzTx/>
              <a:buFontTx/>
              <a:buNone/>
              <a:tabLst/>
              <a:defRPr/>
            </a:pPr>
            <a:endParaRPr kumimoji="0" lang="en-US" sz="11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95BA0B4F-6176-457F-A4EC-757C302E9FEB}"/>
              </a:ext>
            </a:extLst>
          </p:cNvPr>
          <p:cNvSpPr txBox="1"/>
          <p:nvPr/>
        </p:nvSpPr>
        <p:spPr>
          <a:xfrm>
            <a:off x="4191000" y="6563286"/>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101164521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EBFE9-C08B-49D1-9F92-5C9A21018D18}"/>
              </a:ext>
            </a:extLst>
          </p:cNvPr>
          <p:cNvSpPr>
            <a:spLocks noGrp="1"/>
          </p:cNvSpPr>
          <p:nvPr>
            <p:ph type="title"/>
          </p:nvPr>
        </p:nvSpPr>
        <p:spPr/>
        <p:txBody>
          <a:bodyPr/>
          <a:lstStyle/>
          <a:p>
            <a:r>
              <a:rPr lang="en-US" dirty="0"/>
              <a:t>How to Report</a:t>
            </a:r>
          </a:p>
        </p:txBody>
      </p:sp>
      <p:sp>
        <p:nvSpPr>
          <p:cNvPr id="5" name="Content Placeholder 4">
            <a:extLst>
              <a:ext uri="{FF2B5EF4-FFF2-40B4-BE49-F238E27FC236}">
                <a16:creationId xmlns:a16="http://schemas.microsoft.com/office/drawing/2014/main" id="{86DAF544-E4B7-4989-8E17-9B30D0DF0EB0}"/>
              </a:ext>
            </a:extLst>
          </p:cNvPr>
          <p:cNvSpPr>
            <a:spLocks noGrp="1"/>
          </p:cNvSpPr>
          <p:nvPr>
            <p:ph sz="half" idx="2"/>
          </p:nvPr>
        </p:nvSpPr>
        <p:spPr>
          <a:xfrm>
            <a:off x="381000" y="2057400"/>
            <a:ext cx="8305800" cy="36576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spcBef>
                <a:spcPts val="0"/>
              </a:spcBef>
              <a:spcAft>
                <a:spcPts val="563"/>
              </a:spcAft>
              <a:buNone/>
            </a:pPr>
            <a:r>
              <a:rPr lang="en-US" sz="2000" dirty="0">
                <a:solidFill>
                  <a:schemeClr val="bg1"/>
                </a:solidFill>
                <a:latin typeface="+mn-lt"/>
                <a:ea typeface="Calibri" panose="020F0502020204030204" pitchFamily="34" charset="0"/>
                <a:cs typeface="Aharoni" panose="02010803020104030203" pitchFamily="2" charset="-79"/>
              </a:rPr>
              <a:t>If you are a business owner and have been a victim of copper theft, there are steps you should take:</a:t>
            </a:r>
          </a:p>
          <a:p>
            <a:pPr marL="257175" indent="-257175">
              <a:spcBef>
                <a:spcPts val="0"/>
              </a:spcBef>
              <a:buFont typeface="+mj-lt"/>
              <a:buAutoNum type="arabicPeriod"/>
              <a:tabLst>
                <a:tab pos="342900" algn="l"/>
              </a:tabLst>
            </a:pPr>
            <a:r>
              <a:rPr lang="en-US" sz="2000" dirty="0">
                <a:solidFill>
                  <a:schemeClr val="bg1"/>
                </a:solidFill>
                <a:latin typeface="+mn-lt"/>
                <a:ea typeface="Times New Roman" panose="02020603050405020304" pitchFamily="18" charset="0"/>
                <a:cs typeface="Aharoni" panose="02010803020104030203" pitchFamily="2" charset="-79"/>
              </a:rPr>
              <a:t>Do not touch the transformer, meter, or any wires. Even if there isn’t any arcing or sparking, the wires may still be energized and pose a serious safety hazard.</a:t>
            </a:r>
            <a:endParaRPr lang="en-US" sz="2000" dirty="0">
              <a:solidFill>
                <a:schemeClr val="bg1"/>
              </a:solidFill>
              <a:latin typeface="+mn-lt"/>
              <a:ea typeface="Calibri" panose="020F0502020204030204" pitchFamily="34" charset="0"/>
              <a:cs typeface="Aharoni" panose="02010803020104030203" pitchFamily="2" charset="-79"/>
            </a:endParaRPr>
          </a:p>
          <a:p>
            <a:pPr marL="257175" indent="-257175">
              <a:spcBef>
                <a:spcPts val="0"/>
              </a:spcBef>
              <a:buFont typeface="+mj-lt"/>
              <a:buAutoNum type="arabicPeriod"/>
              <a:tabLst>
                <a:tab pos="342900" algn="l"/>
              </a:tabLst>
            </a:pPr>
            <a:r>
              <a:rPr lang="en-US" sz="2000" dirty="0">
                <a:solidFill>
                  <a:schemeClr val="bg1"/>
                </a:solidFill>
                <a:latin typeface="+mn-lt"/>
                <a:ea typeface="Times New Roman" panose="02020603050405020304" pitchFamily="18" charset="0"/>
                <a:cs typeface="Aharoni" panose="02010803020104030203" pitchFamily="2" charset="-79"/>
              </a:rPr>
              <a:t>Contact PNM Customer Service at </a:t>
            </a:r>
            <a:r>
              <a:rPr lang="en-US" sz="2800" dirty="0">
                <a:solidFill>
                  <a:schemeClr val="bg1"/>
                </a:solidFill>
                <a:latin typeface="+mn-lt"/>
                <a:ea typeface="Times New Roman" panose="02020603050405020304" pitchFamily="18" charset="0"/>
                <a:cs typeface="Aharoni" panose="02010803020104030203" pitchFamily="2" charset="-79"/>
              </a:rPr>
              <a:t>1-888-342-5766</a:t>
            </a:r>
            <a:r>
              <a:rPr lang="en-US" sz="2000" dirty="0">
                <a:solidFill>
                  <a:schemeClr val="bg1"/>
                </a:solidFill>
                <a:latin typeface="+mn-lt"/>
                <a:ea typeface="Times New Roman" panose="02020603050405020304" pitchFamily="18" charset="0"/>
                <a:cs typeface="Aharoni" panose="02010803020104030203" pitchFamily="2" charset="-79"/>
              </a:rPr>
              <a:t> and report it.</a:t>
            </a:r>
            <a:endParaRPr lang="en-US" sz="2000" b="1" dirty="0">
              <a:latin typeface="+mn-lt"/>
            </a:endParaRPr>
          </a:p>
          <a:p>
            <a:endParaRPr lang="en-US" dirty="0"/>
          </a:p>
        </p:txBody>
      </p:sp>
    </p:spTree>
    <p:extLst>
      <p:ext uri="{BB962C8B-B14F-4D97-AF65-F5344CB8AC3E}">
        <p14:creationId xmlns:p14="http://schemas.microsoft.com/office/powerpoint/2010/main" val="103163183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79FF-8EC3-43DC-8E48-DE006120B400}"/>
              </a:ext>
            </a:extLst>
          </p:cNvPr>
          <p:cNvSpPr>
            <a:spLocks noGrp="1"/>
          </p:cNvSpPr>
          <p:nvPr>
            <p:ph type="title"/>
          </p:nvPr>
        </p:nvSpPr>
        <p:spPr/>
        <p:txBody>
          <a:bodyPr/>
          <a:lstStyle/>
          <a:p>
            <a:r>
              <a:rPr lang="en-US" sz="2400" dirty="0">
                <a:ea typeface="+mn-ea"/>
                <a:cs typeface="+mn-cs"/>
              </a:rPr>
              <a:t>New Service Delivery (NSD) process</a:t>
            </a:r>
            <a:endParaRPr lang="en-US" dirty="0"/>
          </a:p>
        </p:txBody>
      </p:sp>
      <p:sp>
        <p:nvSpPr>
          <p:cNvPr id="9" name="TextBox 8">
            <a:extLst>
              <a:ext uri="{FF2B5EF4-FFF2-40B4-BE49-F238E27FC236}">
                <a16:creationId xmlns:a16="http://schemas.microsoft.com/office/drawing/2014/main" id="{1CB905B8-E8C6-4AFE-B624-2CF8CD6E2F62}"/>
              </a:ext>
            </a:extLst>
          </p:cNvPr>
          <p:cNvSpPr txBox="1"/>
          <p:nvPr/>
        </p:nvSpPr>
        <p:spPr>
          <a:xfrm>
            <a:off x="377526" y="2057400"/>
            <a:ext cx="2137074" cy="2708434"/>
          </a:xfrm>
          <a:prstGeom prst="rect">
            <a:avLst/>
          </a:prstGeom>
          <a:noFill/>
        </p:spPr>
        <p:txBody>
          <a:bodyPr wrap="square" rtlCol="0">
            <a:spAutoFit/>
          </a:bodyPr>
          <a:lstStyle/>
          <a:p>
            <a:r>
              <a:rPr lang="en-US" dirty="0"/>
              <a:t>IF YOU NEED THE TRANSFORMER</a:t>
            </a:r>
          </a:p>
          <a:p>
            <a:r>
              <a:rPr lang="en-US" dirty="0"/>
              <a:t>DE-ENERGIZED</a:t>
            </a:r>
          </a:p>
          <a:p>
            <a:endParaRPr lang="en-US" sz="1600" dirty="0"/>
          </a:p>
          <a:p>
            <a:r>
              <a:rPr lang="en-US" sz="1200" b="0" i="0" dirty="0">
                <a:solidFill>
                  <a:schemeClr val="tx1"/>
                </a:solidFill>
                <a:effectLst/>
                <a:latin typeface="Segoe UI" panose="020B0502040204020203" pitchFamily="34" charset="0"/>
              </a:rPr>
              <a:t>https://www.pnm.com/esg</a:t>
            </a:r>
          </a:p>
          <a:p>
            <a:endParaRPr lang="en-US" sz="1200" dirty="0">
              <a:solidFill>
                <a:schemeClr val="tx1"/>
              </a:solidFill>
            </a:endParaRPr>
          </a:p>
          <a:p>
            <a:r>
              <a:rPr lang="en-US" sz="1200" dirty="0">
                <a:solidFill>
                  <a:schemeClr val="tx1"/>
                </a:solidFill>
              </a:rPr>
              <a:t>This will take “Access to PNM Equipment”</a:t>
            </a:r>
          </a:p>
          <a:p>
            <a:endParaRPr lang="en-US" sz="1200" dirty="0">
              <a:solidFill>
                <a:schemeClr val="tx1"/>
              </a:solidFill>
            </a:endParaRPr>
          </a:p>
          <a:p>
            <a:r>
              <a:rPr lang="en-US" sz="1200" dirty="0">
                <a:solidFill>
                  <a:schemeClr val="tx1"/>
                </a:solidFill>
              </a:rPr>
              <a:t>Contractor will complete Equipment Access Form</a:t>
            </a:r>
          </a:p>
          <a:p>
            <a:endParaRPr lang="en-US" sz="1600" dirty="0"/>
          </a:p>
        </p:txBody>
      </p:sp>
      <p:sp>
        <p:nvSpPr>
          <p:cNvPr id="11" name="TextBox 10">
            <a:extLst>
              <a:ext uri="{FF2B5EF4-FFF2-40B4-BE49-F238E27FC236}">
                <a16:creationId xmlns:a16="http://schemas.microsoft.com/office/drawing/2014/main" id="{CA4141BC-9617-4C5B-8A57-8A986DC1A614}"/>
              </a:ext>
            </a:extLst>
          </p:cNvPr>
          <p:cNvSpPr txBox="1"/>
          <p:nvPr/>
        </p:nvSpPr>
        <p:spPr>
          <a:xfrm>
            <a:off x="2901636" y="2057400"/>
            <a:ext cx="2286000" cy="2523768"/>
          </a:xfrm>
          <a:prstGeom prst="rect">
            <a:avLst/>
          </a:prstGeom>
          <a:noFill/>
        </p:spPr>
        <p:txBody>
          <a:bodyPr wrap="square">
            <a:spAutoFit/>
          </a:bodyPr>
          <a:lstStyle/>
          <a:p>
            <a:r>
              <a:rPr lang="en-US" dirty="0">
                <a:solidFill>
                  <a:schemeClr val="tx1"/>
                </a:solidFill>
              </a:rPr>
              <a:t>Service Coordinators</a:t>
            </a:r>
          </a:p>
          <a:p>
            <a:endParaRPr lang="en-US" sz="1600" dirty="0"/>
          </a:p>
          <a:p>
            <a:endParaRPr lang="en-US" sz="1200" dirty="0">
              <a:solidFill>
                <a:schemeClr val="tx1"/>
              </a:solidFill>
            </a:endParaRPr>
          </a:p>
          <a:p>
            <a:r>
              <a:rPr lang="en-US" sz="1200" dirty="0">
                <a:solidFill>
                  <a:schemeClr val="tx1"/>
                </a:solidFill>
              </a:rPr>
              <a:t>Upon submitting access to PNM equipment, you will receive a confirmation # starting with EA-#####. A service coordinator will review documentation (cert of liability insurance,EE98/EE98J Form, photocopy front side of driver’s license)</a:t>
            </a:r>
          </a:p>
          <a:p>
            <a:endParaRPr lang="en-US" sz="1600" dirty="0">
              <a:solidFill>
                <a:schemeClr val="tx1"/>
              </a:solidFill>
            </a:endParaRPr>
          </a:p>
        </p:txBody>
      </p:sp>
      <p:sp>
        <p:nvSpPr>
          <p:cNvPr id="13" name="TextBox 12">
            <a:extLst>
              <a:ext uri="{FF2B5EF4-FFF2-40B4-BE49-F238E27FC236}">
                <a16:creationId xmlns:a16="http://schemas.microsoft.com/office/drawing/2014/main" id="{9F831A86-0DDF-4DF7-A53B-95C24B96FA9A}"/>
              </a:ext>
            </a:extLst>
          </p:cNvPr>
          <p:cNvSpPr txBox="1"/>
          <p:nvPr/>
        </p:nvSpPr>
        <p:spPr>
          <a:xfrm>
            <a:off x="5574672" y="2057400"/>
            <a:ext cx="2438400" cy="1231106"/>
          </a:xfrm>
          <a:prstGeom prst="rect">
            <a:avLst/>
          </a:prstGeom>
          <a:noFill/>
        </p:spPr>
        <p:txBody>
          <a:bodyPr wrap="square">
            <a:spAutoFit/>
          </a:bodyPr>
          <a:lstStyle/>
          <a:p>
            <a:r>
              <a:rPr lang="en-US" dirty="0">
                <a:solidFill>
                  <a:schemeClr val="tx1"/>
                </a:solidFill>
              </a:rPr>
              <a:t>Communication</a:t>
            </a:r>
          </a:p>
          <a:p>
            <a:endParaRPr lang="en-US" sz="1600" dirty="0"/>
          </a:p>
          <a:p>
            <a:r>
              <a:rPr lang="en-US" sz="1200" dirty="0">
                <a:solidFill>
                  <a:schemeClr val="tx1"/>
                </a:solidFill>
              </a:rPr>
              <a:t>Your contractor will be contacted via email and by phone to schedule</a:t>
            </a:r>
          </a:p>
          <a:p>
            <a:r>
              <a:rPr lang="en-US" sz="1600" dirty="0">
                <a:solidFill>
                  <a:schemeClr val="tx1"/>
                </a:solidFill>
              </a:rPr>
              <a:t> </a:t>
            </a:r>
          </a:p>
        </p:txBody>
      </p:sp>
      <p:sp>
        <p:nvSpPr>
          <p:cNvPr id="17" name="TextBox 16">
            <a:extLst>
              <a:ext uri="{FF2B5EF4-FFF2-40B4-BE49-F238E27FC236}">
                <a16:creationId xmlns:a16="http://schemas.microsoft.com/office/drawing/2014/main" id="{DDEF2336-82E7-4EB0-A880-BFB18116631A}"/>
              </a:ext>
            </a:extLst>
          </p:cNvPr>
          <p:cNvSpPr txBox="1"/>
          <p:nvPr/>
        </p:nvSpPr>
        <p:spPr>
          <a:xfrm>
            <a:off x="5574672" y="3257729"/>
            <a:ext cx="2137074" cy="1754326"/>
          </a:xfrm>
          <a:prstGeom prst="rect">
            <a:avLst/>
          </a:prstGeom>
          <a:noFill/>
        </p:spPr>
        <p:txBody>
          <a:bodyPr wrap="square">
            <a:spAutoFit/>
          </a:bodyPr>
          <a:lstStyle/>
          <a:p>
            <a:r>
              <a:rPr lang="en-US" sz="1800" dirty="0">
                <a:solidFill>
                  <a:schemeClr val="tx1"/>
                </a:solidFill>
              </a:rPr>
              <a:t>New Service Delivery</a:t>
            </a:r>
          </a:p>
          <a:p>
            <a:endParaRPr lang="en-US" dirty="0"/>
          </a:p>
          <a:p>
            <a:r>
              <a:rPr lang="en-US" sz="1200" dirty="0"/>
              <a:t>If you have any questions call</a:t>
            </a:r>
          </a:p>
          <a:p>
            <a:r>
              <a:rPr lang="en-US" sz="1200" dirty="0"/>
              <a:t>505-241-3425</a:t>
            </a:r>
          </a:p>
          <a:p>
            <a:r>
              <a:rPr lang="en-US" sz="1200" dirty="0"/>
              <a:t>M-F, 7:30AM – 3:30PM</a:t>
            </a:r>
          </a:p>
          <a:p>
            <a:endParaRPr lang="en-US" sz="1800" dirty="0">
              <a:solidFill>
                <a:schemeClr val="tx1"/>
              </a:solidFill>
            </a:endParaRPr>
          </a:p>
        </p:txBody>
      </p:sp>
    </p:spTree>
    <p:extLst>
      <p:ext uri="{BB962C8B-B14F-4D97-AF65-F5344CB8AC3E}">
        <p14:creationId xmlns:p14="http://schemas.microsoft.com/office/powerpoint/2010/main" val="274324988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516A6-DEED-4DA4-9DC3-434CE2B403FE}"/>
              </a:ext>
            </a:extLst>
          </p:cNvPr>
          <p:cNvSpPr>
            <a:spLocks noGrp="1"/>
          </p:cNvSpPr>
          <p:nvPr>
            <p:ph type="title"/>
          </p:nvPr>
        </p:nvSpPr>
        <p:spPr/>
        <p:txBody>
          <a:bodyPr/>
          <a:lstStyle/>
          <a:p>
            <a:r>
              <a:rPr lang="en-US" dirty="0"/>
              <a:t>Nsd process</a:t>
            </a:r>
          </a:p>
        </p:txBody>
      </p:sp>
      <p:sp>
        <p:nvSpPr>
          <p:cNvPr id="6" name="TextBox 5">
            <a:extLst>
              <a:ext uri="{FF2B5EF4-FFF2-40B4-BE49-F238E27FC236}">
                <a16:creationId xmlns:a16="http://schemas.microsoft.com/office/drawing/2014/main" id="{39EC941E-96E1-4082-9C02-32C590719E03}"/>
              </a:ext>
            </a:extLst>
          </p:cNvPr>
          <p:cNvSpPr txBox="1"/>
          <p:nvPr/>
        </p:nvSpPr>
        <p:spPr>
          <a:xfrm>
            <a:off x="304800" y="1981200"/>
            <a:ext cx="7924800" cy="3970318"/>
          </a:xfrm>
          <a:prstGeom prst="rect">
            <a:avLst/>
          </a:prstGeom>
          <a:noFill/>
        </p:spPr>
        <p:txBody>
          <a:bodyPr wrap="square">
            <a:spAutoFit/>
          </a:bodyPr>
          <a:lstStyle/>
          <a:p>
            <a:r>
              <a:rPr lang="en-US" sz="2000" b="1" dirty="0">
                <a:solidFill>
                  <a:schemeClr val="tx1"/>
                </a:solidFill>
              </a:rPr>
              <a:t>Equipment access form</a:t>
            </a:r>
          </a:p>
          <a:p>
            <a:endParaRPr lang="en-US" dirty="0"/>
          </a:p>
          <a:p>
            <a:pPr algn="l"/>
            <a:r>
              <a:rPr lang="en-US" sz="1400" b="0" i="0" dirty="0">
                <a:solidFill>
                  <a:schemeClr val="tx1"/>
                </a:solidFill>
                <a:effectLst/>
                <a:latin typeface="Helvetica Neue"/>
              </a:rPr>
              <a:t>PNM considers safety while working on the PNM system to be paramount. </a:t>
            </a:r>
          </a:p>
          <a:p>
            <a:pPr algn="l"/>
            <a:endParaRPr lang="en-US" sz="1400" dirty="0">
              <a:solidFill>
                <a:schemeClr val="tx1"/>
              </a:solidFill>
              <a:latin typeface="Helvetica Neue"/>
            </a:endParaRPr>
          </a:p>
          <a:p>
            <a:pPr algn="l"/>
            <a:r>
              <a:rPr lang="en-US" sz="1400" b="0" i="0" dirty="0">
                <a:solidFill>
                  <a:schemeClr val="tx1"/>
                </a:solidFill>
                <a:effectLst/>
                <a:latin typeface="Helvetica Neue"/>
              </a:rPr>
              <a:t>Access into this equipment will be strictly controlled by PNM and shall be opened by authorized PNM personnel only. </a:t>
            </a:r>
          </a:p>
          <a:p>
            <a:pPr algn="l"/>
            <a:endParaRPr lang="en-US" sz="1400" b="0" i="0" dirty="0">
              <a:solidFill>
                <a:schemeClr val="tx1"/>
              </a:solidFill>
              <a:effectLst/>
              <a:latin typeface="Helvetica Neue"/>
            </a:endParaRPr>
          </a:p>
          <a:p>
            <a:pPr algn="l"/>
            <a:r>
              <a:rPr lang="en-US" sz="1400" b="0" i="0" dirty="0">
                <a:solidFill>
                  <a:schemeClr val="tx1"/>
                </a:solidFill>
                <a:effectLst/>
                <a:latin typeface="Helvetica Neue"/>
              </a:rPr>
              <a:t>Examples of equipment access include: open/close requests, copper theft, and transformer de-energization.</a:t>
            </a:r>
          </a:p>
          <a:p>
            <a:pPr algn="l"/>
            <a:endParaRPr lang="en-US" sz="1400" b="0" i="0" dirty="0">
              <a:solidFill>
                <a:schemeClr val="tx1"/>
              </a:solidFill>
              <a:effectLst/>
              <a:latin typeface="Helvetica Neue"/>
            </a:endParaRPr>
          </a:p>
          <a:p>
            <a:pPr algn="l"/>
            <a:r>
              <a:rPr lang="en-US" sz="1400" b="0" i="0" dirty="0">
                <a:solidFill>
                  <a:schemeClr val="tx1"/>
                </a:solidFill>
                <a:effectLst/>
                <a:latin typeface="Helvetica Neue"/>
              </a:rPr>
              <a:t>A qualified contractor must make arrangements to gain access into PNM equipment for the purpose of installing conduit or pulling secondary cable. Whenever possible, the equipment will be de-energized prior to access. If the equipment cannot be de-energized, the contractor must make arrangements for an authorized PNM employee to be present as long as the equipment is open. Any unauthorized access into PNM equipment will be considered trespass and will be prosecuted to the fullest extent of the law. </a:t>
            </a:r>
          </a:p>
          <a:p>
            <a:endParaRPr lang="en-US" dirty="0"/>
          </a:p>
        </p:txBody>
      </p:sp>
    </p:spTree>
    <p:extLst>
      <p:ext uri="{BB962C8B-B14F-4D97-AF65-F5344CB8AC3E}">
        <p14:creationId xmlns:p14="http://schemas.microsoft.com/office/powerpoint/2010/main" val="419817265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5DB5-C412-4B4E-B536-9990167EBFE0}"/>
              </a:ext>
            </a:extLst>
          </p:cNvPr>
          <p:cNvSpPr>
            <a:spLocks noGrp="1"/>
          </p:cNvSpPr>
          <p:nvPr>
            <p:ph type="title"/>
          </p:nvPr>
        </p:nvSpPr>
        <p:spPr/>
        <p:txBody>
          <a:bodyPr/>
          <a:lstStyle/>
          <a:p>
            <a:r>
              <a:rPr lang="en-US" dirty="0"/>
              <a:t>Nsd process</a:t>
            </a:r>
          </a:p>
        </p:txBody>
      </p:sp>
      <p:sp>
        <p:nvSpPr>
          <p:cNvPr id="6" name="TextBox 5">
            <a:extLst>
              <a:ext uri="{FF2B5EF4-FFF2-40B4-BE49-F238E27FC236}">
                <a16:creationId xmlns:a16="http://schemas.microsoft.com/office/drawing/2014/main" id="{443763E9-C27F-4C56-A315-90C0E7989AC4}"/>
              </a:ext>
            </a:extLst>
          </p:cNvPr>
          <p:cNvSpPr txBox="1"/>
          <p:nvPr/>
        </p:nvSpPr>
        <p:spPr>
          <a:xfrm>
            <a:off x="228600" y="1951672"/>
            <a:ext cx="4572000" cy="1477328"/>
          </a:xfrm>
          <a:prstGeom prst="rect">
            <a:avLst/>
          </a:prstGeom>
          <a:noFill/>
        </p:spPr>
        <p:txBody>
          <a:bodyPr wrap="square">
            <a:spAutoFit/>
          </a:bodyPr>
          <a:lstStyle/>
          <a:p>
            <a:r>
              <a:rPr lang="en-US" sz="1800" b="1" dirty="0"/>
              <a:t>Certification of liability </a:t>
            </a:r>
            <a:r>
              <a:rPr lang="en-US" b="1" dirty="0"/>
              <a:t>insurance</a:t>
            </a:r>
          </a:p>
          <a:p>
            <a:r>
              <a:rPr lang="en-US" dirty="0"/>
              <a:t>As a contractor you should have liability insurance in case an accident occurs.</a:t>
            </a:r>
          </a:p>
          <a:p>
            <a:endParaRPr lang="en-US" sz="1800" dirty="0"/>
          </a:p>
          <a:p>
            <a:endParaRPr lang="en-US" sz="1800" dirty="0"/>
          </a:p>
        </p:txBody>
      </p:sp>
      <p:sp>
        <p:nvSpPr>
          <p:cNvPr id="8" name="TextBox 7">
            <a:extLst>
              <a:ext uri="{FF2B5EF4-FFF2-40B4-BE49-F238E27FC236}">
                <a16:creationId xmlns:a16="http://schemas.microsoft.com/office/drawing/2014/main" id="{1A73F3B6-5094-41A0-96A7-58FFE4916669}"/>
              </a:ext>
            </a:extLst>
          </p:cNvPr>
          <p:cNvSpPr txBox="1"/>
          <p:nvPr/>
        </p:nvSpPr>
        <p:spPr>
          <a:xfrm>
            <a:off x="1600200" y="2971800"/>
            <a:ext cx="4572000" cy="1754326"/>
          </a:xfrm>
          <a:prstGeom prst="rect">
            <a:avLst/>
          </a:prstGeom>
          <a:noFill/>
        </p:spPr>
        <p:txBody>
          <a:bodyPr wrap="square">
            <a:spAutoFit/>
          </a:bodyPr>
          <a:lstStyle/>
          <a:p>
            <a:r>
              <a:rPr lang="en-US" sz="1800" b="1" dirty="0"/>
              <a:t>Driver’s License</a:t>
            </a:r>
          </a:p>
          <a:p>
            <a:r>
              <a:rPr lang="en-US" sz="1800" dirty="0">
                <a:solidFill>
                  <a:schemeClr val="tx1"/>
                </a:solidFill>
              </a:rPr>
              <a:t>A photocopy of the contractor's license is needed to prove they are who they say they are, so we can make sure they have their electrical license.</a:t>
            </a:r>
          </a:p>
          <a:p>
            <a:endParaRPr lang="en-US" sz="1800" b="1" dirty="0"/>
          </a:p>
        </p:txBody>
      </p:sp>
      <p:sp>
        <p:nvSpPr>
          <p:cNvPr id="10" name="TextBox 9">
            <a:extLst>
              <a:ext uri="{FF2B5EF4-FFF2-40B4-BE49-F238E27FC236}">
                <a16:creationId xmlns:a16="http://schemas.microsoft.com/office/drawing/2014/main" id="{BC4D94A6-ECA9-4899-8768-836E39E3B16F}"/>
              </a:ext>
            </a:extLst>
          </p:cNvPr>
          <p:cNvSpPr txBox="1"/>
          <p:nvPr/>
        </p:nvSpPr>
        <p:spPr>
          <a:xfrm>
            <a:off x="3225801" y="4471111"/>
            <a:ext cx="5486400" cy="1754326"/>
          </a:xfrm>
          <a:prstGeom prst="rect">
            <a:avLst/>
          </a:prstGeom>
          <a:noFill/>
        </p:spPr>
        <p:txBody>
          <a:bodyPr wrap="square">
            <a:spAutoFit/>
          </a:bodyPr>
          <a:lstStyle/>
          <a:p>
            <a:r>
              <a:rPr lang="en-US" sz="1800" b="1" dirty="0"/>
              <a:t>EE98 / EE98J</a:t>
            </a:r>
          </a:p>
          <a:p>
            <a:r>
              <a:rPr lang="en-US" sz="1800" dirty="0">
                <a:solidFill>
                  <a:schemeClr val="tx1"/>
                </a:solidFill>
              </a:rPr>
              <a:t>Your EE98 is your electrical contractor license, and your EE98J is your electrical journeyman license. It is important that whoever is working on our equipment have their license due to safety concerns.</a:t>
            </a:r>
          </a:p>
          <a:p>
            <a:endParaRPr lang="en-US" sz="1800" dirty="0"/>
          </a:p>
        </p:txBody>
      </p:sp>
    </p:spTree>
    <p:extLst>
      <p:ext uri="{BB962C8B-B14F-4D97-AF65-F5344CB8AC3E}">
        <p14:creationId xmlns:p14="http://schemas.microsoft.com/office/powerpoint/2010/main" val="94947739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95E02-DEF9-4E40-8369-E51CF58F0C6C}"/>
              </a:ext>
            </a:extLst>
          </p:cNvPr>
          <p:cNvSpPr>
            <a:spLocks noGrp="1"/>
          </p:cNvSpPr>
          <p:nvPr>
            <p:ph type="title"/>
          </p:nvPr>
        </p:nvSpPr>
        <p:spPr/>
        <p:txBody>
          <a:bodyPr/>
          <a:lstStyle/>
          <a:p>
            <a:r>
              <a:rPr lang="en-US" dirty="0"/>
              <a:t>Dispatch / New Service Delivery</a:t>
            </a:r>
          </a:p>
        </p:txBody>
      </p:sp>
      <p:sp>
        <p:nvSpPr>
          <p:cNvPr id="3" name="Content Placeholder 2">
            <a:extLst>
              <a:ext uri="{FF2B5EF4-FFF2-40B4-BE49-F238E27FC236}">
                <a16:creationId xmlns:a16="http://schemas.microsoft.com/office/drawing/2014/main" id="{E18D6019-8233-41EA-BC63-E69A7BF7236F}"/>
              </a:ext>
            </a:extLst>
          </p:cNvPr>
          <p:cNvSpPr>
            <a:spLocks noGrp="1"/>
          </p:cNvSpPr>
          <p:nvPr>
            <p:ph sz="half" idx="1"/>
          </p:nvPr>
        </p:nvSpPr>
        <p:spPr/>
        <p:txBody>
          <a:bodyPr/>
          <a:lstStyle/>
          <a:p>
            <a:r>
              <a:rPr lang="en-US" dirty="0"/>
              <a:t>Re-connection</a:t>
            </a:r>
          </a:p>
        </p:txBody>
      </p:sp>
      <p:sp>
        <p:nvSpPr>
          <p:cNvPr id="7" name="TextBox 6">
            <a:extLst>
              <a:ext uri="{FF2B5EF4-FFF2-40B4-BE49-F238E27FC236}">
                <a16:creationId xmlns:a16="http://schemas.microsoft.com/office/drawing/2014/main" id="{6AF6B640-3767-48EE-B47B-C0E793FA73EE}"/>
              </a:ext>
            </a:extLst>
          </p:cNvPr>
          <p:cNvSpPr txBox="1"/>
          <p:nvPr/>
        </p:nvSpPr>
        <p:spPr>
          <a:xfrm>
            <a:off x="377525" y="2133600"/>
            <a:ext cx="2906383" cy="2492990"/>
          </a:xfrm>
          <a:prstGeom prst="rect">
            <a:avLst/>
          </a:prstGeom>
          <a:noFill/>
        </p:spPr>
        <p:txBody>
          <a:bodyPr wrap="square">
            <a:spAutoFit/>
          </a:bodyPr>
          <a:lstStyle/>
          <a:p>
            <a:r>
              <a:rPr lang="en-US" sz="1800" b="1" dirty="0"/>
              <a:t>Waiver </a:t>
            </a:r>
            <a:r>
              <a:rPr lang="en-US" b="1" dirty="0"/>
              <a:t>D</a:t>
            </a:r>
            <a:r>
              <a:rPr lang="en-US" sz="1800" b="1" dirty="0"/>
              <a:t>ispatch</a:t>
            </a:r>
          </a:p>
          <a:p>
            <a:endParaRPr lang="en-US" dirty="0"/>
          </a:p>
          <a:p>
            <a:pPr algn="l"/>
            <a:r>
              <a:rPr lang="en-US" sz="1400" u="sng" dirty="0">
                <a:solidFill>
                  <a:schemeClr val="tx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Statement of Fact form</a:t>
            </a:r>
            <a:r>
              <a:rPr lang="en-US" sz="1400" dirty="0">
                <a:solidFill>
                  <a:schemeClr val="tx1"/>
                </a:solidFill>
                <a:latin typeface="Calibri" panose="020F0502020204030204" pitchFamily="34" charset="0"/>
                <a:cs typeface="Calibri" panose="020F0502020204030204" pitchFamily="34" charset="0"/>
              </a:rPr>
              <a:t> can be sent to </a:t>
            </a:r>
            <a:r>
              <a:rPr lang="en-US" sz="1400" u="sng" dirty="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zz-ElectricDispatch@pnmresources.com</a:t>
            </a:r>
            <a:r>
              <a:rPr lang="en-US" sz="1400" dirty="0">
                <a:solidFill>
                  <a:schemeClr val="tx1"/>
                </a:solidFill>
                <a:latin typeface="Calibri" panose="020F0502020204030204" pitchFamily="34" charset="0"/>
                <a:cs typeface="Calibri" panose="020F0502020204030204" pitchFamily="34" charset="0"/>
              </a:rPr>
              <a:t> after work hours (4:00pm-7am) Monday through Friday and on weekends. </a:t>
            </a:r>
          </a:p>
          <a:p>
            <a:pPr algn="l"/>
            <a:endParaRPr lang="en-US" dirty="0">
              <a:solidFill>
                <a:schemeClr val="tx1"/>
              </a:solidFill>
            </a:endParaRPr>
          </a:p>
          <a:p>
            <a:endParaRPr lang="en-US" sz="1800" dirty="0"/>
          </a:p>
        </p:txBody>
      </p:sp>
      <p:sp>
        <p:nvSpPr>
          <p:cNvPr id="9" name="TextBox 8">
            <a:extLst>
              <a:ext uri="{FF2B5EF4-FFF2-40B4-BE49-F238E27FC236}">
                <a16:creationId xmlns:a16="http://schemas.microsoft.com/office/drawing/2014/main" id="{9513623E-034A-49D4-95BA-5340B0A70EFA}"/>
              </a:ext>
            </a:extLst>
          </p:cNvPr>
          <p:cNvSpPr txBox="1"/>
          <p:nvPr/>
        </p:nvSpPr>
        <p:spPr>
          <a:xfrm>
            <a:off x="3479221" y="2163778"/>
            <a:ext cx="2514600" cy="3631763"/>
          </a:xfrm>
          <a:prstGeom prst="rect">
            <a:avLst/>
          </a:prstGeom>
          <a:noFill/>
        </p:spPr>
        <p:txBody>
          <a:bodyPr wrap="square">
            <a:spAutoFit/>
          </a:bodyPr>
          <a:lstStyle/>
          <a:p>
            <a:r>
              <a:rPr lang="en-US" sz="1800" b="1" dirty="0"/>
              <a:t>Waiver </a:t>
            </a:r>
            <a:r>
              <a:rPr lang="en-US" b="1" dirty="0"/>
              <a:t>NSD</a:t>
            </a:r>
          </a:p>
          <a:p>
            <a:endParaRPr lang="en-US" dirty="0"/>
          </a:p>
          <a:p>
            <a:pPr algn="l"/>
            <a:r>
              <a:rPr lang="en-US" sz="1400" dirty="0">
                <a:solidFill>
                  <a:schemeClr val="tx1"/>
                </a:solidFill>
                <a:latin typeface="Calibri" panose="020F0502020204030204" pitchFamily="34" charset="0"/>
                <a:cs typeface="Calibri" panose="020F0502020204030204" pitchFamily="34" charset="0"/>
              </a:rPr>
              <a:t>Download the </a:t>
            </a:r>
            <a:r>
              <a:rPr lang="en-US" sz="1400" u="sng" dirty="0">
                <a:solidFill>
                  <a:schemeClr val="tx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Statement of Fact form</a:t>
            </a:r>
            <a:r>
              <a:rPr lang="en-US" sz="1400" dirty="0">
                <a:solidFill>
                  <a:schemeClr val="tx1"/>
                </a:solidFill>
                <a:latin typeface="Calibri" panose="020F0502020204030204" pitchFamily="34" charset="0"/>
                <a:cs typeface="Calibri" panose="020F0502020204030204" pitchFamily="34" charset="0"/>
              </a:rPr>
              <a:t>. This form can be sent to </a:t>
            </a:r>
            <a:r>
              <a:rPr lang="en-US" sz="1400" u="sng" dirty="0">
                <a:solidFill>
                  <a:schemeClr val="tx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metropermits@pnm.com</a:t>
            </a:r>
            <a:r>
              <a:rPr lang="en-US" sz="1400" dirty="0">
                <a:solidFill>
                  <a:schemeClr val="tx1"/>
                </a:solidFill>
                <a:latin typeface="Calibri" panose="020F0502020204030204" pitchFamily="34" charset="0"/>
                <a:cs typeface="Calibri" panose="020F0502020204030204" pitchFamily="34" charset="0"/>
              </a:rPr>
              <a:t> during regular business hours (7:30am-3:30pm) Monday through Friday. This form must be submitted with a copy of the installer's Driver's License and New Mexico Electrical Journeyman's license</a:t>
            </a:r>
          </a:p>
          <a:p>
            <a:pPr algn="l"/>
            <a:endParaRPr lang="en-US" dirty="0">
              <a:solidFill>
                <a:schemeClr val="tx1"/>
              </a:solidFill>
            </a:endParaRPr>
          </a:p>
          <a:p>
            <a:endParaRPr lang="en-US" dirty="0"/>
          </a:p>
          <a:p>
            <a:endParaRPr lang="en-US" sz="1800" dirty="0"/>
          </a:p>
        </p:txBody>
      </p:sp>
      <p:sp>
        <p:nvSpPr>
          <p:cNvPr id="11" name="TextBox 10">
            <a:extLst>
              <a:ext uri="{FF2B5EF4-FFF2-40B4-BE49-F238E27FC236}">
                <a16:creationId xmlns:a16="http://schemas.microsoft.com/office/drawing/2014/main" id="{B335DEDC-59CE-4B92-96DE-CD89A662609C}"/>
              </a:ext>
            </a:extLst>
          </p:cNvPr>
          <p:cNvSpPr txBox="1"/>
          <p:nvPr/>
        </p:nvSpPr>
        <p:spPr>
          <a:xfrm>
            <a:off x="6189134" y="2163778"/>
            <a:ext cx="2514600" cy="2646878"/>
          </a:xfrm>
          <a:prstGeom prst="rect">
            <a:avLst/>
          </a:prstGeom>
          <a:noFill/>
        </p:spPr>
        <p:txBody>
          <a:bodyPr wrap="square">
            <a:spAutoFit/>
          </a:bodyPr>
          <a:lstStyle/>
          <a:p>
            <a:r>
              <a:rPr lang="en-US" sz="1800" b="1" dirty="0"/>
              <a:t>Communication</a:t>
            </a:r>
          </a:p>
          <a:p>
            <a:endParaRPr lang="en-US" dirty="0"/>
          </a:p>
          <a:p>
            <a:pPr algn="l"/>
            <a:r>
              <a:rPr lang="en-US" sz="1400" dirty="0">
                <a:solidFill>
                  <a:schemeClr val="tx1"/>
                </a:solidFill>
                <a:hlinkClick r:id="rId5">
                  <a:extLst>
                    <a:ext uri="{A12FA001-AC4F-418D-AE19-62706E023703}">
                      <ahyp:hlinkClr xmlns:ahyp="http://schemas.microsoft.com/office/drawing/2018/hyperlinkcolor" val="tx"/>
                    </a:ext>
                  </a:extLst>
                </a:hlinkClick>
              </a:rPr>
              <a:t>https://www.pnm.com/esg</a:t>
            </a:r>
            <a:endParaRPr lang="en-US" sz="1400" dirty="0">
              <a:solidFill>
                <a:schemeClr val="tx1"/>
              </a:solidFill>
            </a:endParaRPr>
          </a:p>
          <a:p>
            <a:pPr algn="l"/>
            <a:endParaRPr lang="en-US" sz="1400" dirty="0">
              <a:solidFill>
                <a:schemeClr val="tx1"/>
              </a:solidFill>
            </a:endParaRPr>
          </a:p>
          <a:p>
            <a:pPr algn="l"/>
            <a:r>
              <a:rPr lang="en-US" sz="1400" dirty="0">
                <a:solidFill>
                  <a:schemeClr val="tx1"/>
                </a:solidFill>
              </a:rPr>
              <a:t>New Service Delivery, Service Coordinators</a:t>
            </a:r>
          </a:p>
          <a:p>
            <a:pPr algn="l"/>
            <a:r>
              <a:rPr lang="en-US" sz="1400" dirty="0">
                <a:solidFill>
                  <a:schemeClr val="tx1"/>
                </a:solidFill>
              </a:rPr>
              <a:t>505.241.3425</a:t>
            </a:r>
          </a:p>
          <a:p>
            <a:pPr algn="l"/>
            <a:endParaRPr lang="en-US" sz="1400" dirty="0">
              <a:solidFill>
                <a:schemeClr val="tx1"/>
              </a:solidFill>
            </a:endParaRPr>
          </a:p>
          <a:p>
            <a:pPr algn="l"/>
            <a:r>
              <a:rPr lang="en-US" sz="1400" dirty="0">
                <a:solidFill>
                  <a:schemeClr val="tx1"/>
                </a:solidFill>
              </a:rPr>
              <a:t>If inquiring about municipality permit also call # above</a:t>
            </a:r>
          </a:p>
          <a:p>
            <a:endParaRPr lang="en-US" sz="1800" dirty="0"/>
          </a:p>
        </p:txBody>
      </p:sp>
    </p:spTree>
    <p:extLst>
      <p:ext uri="{BB962C8B-B14F-4D97-AF65-F5344CB8AC3E}">
        <p14:creationId xmlns:p14="http://schemas.microsoft.com/office/powerpoint/2010/main" val="261040846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Break</a:t>
            </a:r>
          </a:p>
        </p:txBody>
      </p:sp>
      <p:sp>
        <p:nvSpPr>
          <p:cNvPr id="7" name="Content Placeholder 6"/>
          <p:cNvSpPr>
            <a:spLocks noGrp="1"/>
          </p:cNvSpPr>
          <p:nvPr>
            <p:ph sz="half" idx="2"/>
          </p:nvPr>
        </p:nvSpPr>
        <p:spPr>
          <a:xfrm>
            <a:off x="372533" y="1800725"/>
            <a:ext cx="8305800" cy="4142875"/>
          </a:xfrm>
        </p:spPr>
        <p:txBody>
          <a:bodyPr/>
          <a:lstStyle/>
          <a:p>
            <a:endParaRPr lang="en-US" dirty="0"/>
          </a:p>
          <a:p>
            <a:endParaRPr lang="en-US" dirty="0"/>
          </a:p>
          <a:p>
            <a:endParaRPr lang="en-US" dirty="0"/>
          </a:p>
          <a:p>
            <a:endParaRPr lang="en-US" dirty="0"/>
          </a:p>
          <a:p>
            <a:r>
              <a:rPr lang="en-US" sz="2400" dirty="0"/>
              <a:t>We’ll see you in 10 minutes!</a:t>
            </a:r>
          </a:p>
        </p:txBody>
      </p:sp>
    </p:spTree>
    <p:extLst>
      <p:ext uri="{BB962C8B-B14F-4D97-AF65-F5344CB8AC3E}">
        <p14:creationId xmlns:p14="http://schemas.microsoft.com/office/powerpoint/2010/main" val="202471551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p:txBody>
          <a:bodyPr/>
          <a:lstStyle/>
          <a:p>
            <a:r>
              <a:rPr lang="en-US" dirty="0"/>
              <a:t>Copper theft affects us all</a:t>
            </a:r>
          </a:p>
        </p:txBody>
      </p:sp>
      <p:sp>
        <p:nvSpPr>
          <p:cNvPr id="7" name="Subtitle 2">
            <a:extLst>
              <a:ext uri="{FF2B5EF4-FFF2-40B4-BE49-F238E27FC236}">
                <a16:creationId xmlns:a16="http://schemas.microsoft.com/office/drawing/2014/main" id="{B088E5B9-2B9A-4FE9-9BC1-3ABF26C741DA}"/>
              </a:ext>
            </a:extLst>
          </p:cNvPr>
          <p:cNvSpPr txBox="1">
            <a:spLocks/>
          </p:cNvSpPr>
          <p:nvPr/>
        </p:nvSpPr>
        <p:spPr>
          <a:xfrm>
            <a:off x="-20873" y="1264920"/>
            <a:ext cx="4800600" cy="1371600"/>
          </a:xfrm>
          <a:prstGeom prst="rect">
            <a:avLst/>
          </a:prstGeom>
        </p:spPr>
        <p:txBody>
          <a:bodyPr>
            <a:normAutofit/>
          </a:bodyPr>
          <a:lstStyle>
            <a:lvl1pPr marL="0" indent="0" algn="l" defTabSz="914400" rtl="0" eaLnBrk="1" latinLnBrk="0" hangingPunct="1">
              <a:lnSpc>
                <a:spcPct val="120000"/>
              </a:lnSpc>
              <a:spcBef>
                <a:spcPts val="0"/>
              </a:spcBef>
              <a:buFont typeface="Arial" pitchFamily="34" charset="0"/>
              <a:buNone/>
              <a:defRPr sz="1800" b="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b="0" kern="1200">
                <a:solidFill>
                  <a:schemeClr val="tx1">
                    <a:lumMod val="75000"/>
                    <a:lumOff val="25000"/>
                  </a:schemeClr>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200" b="0" kern="1200">
                <a:solidFill>
                  <a:schemeClr val="tx1">
                    <a:lumMod val="75000"/>
                    <a:lumOff val="25000"/>
                  </a:schemeClr>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200" b="0" kern="1200">
                <a:solidFill>
                  <a:schemeClr val="tx1">
                    <a:lumMod val="75000"/>
                    <a:lumOff val="25000"/>
                  </a:schemeClr>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200" b="0" kern="1200">
                <a:solidFill>
                  <a:schemeClr val="tx1">
                    <a:lumMod val="75000"/>
                    <a:lumOff val="25000"/>
                  </a:schemeClr>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A look at Copper Theft in NM</a:t>
            </a:r>
          </a:p>
        </p:txBody>
      </p:sp>
      <p:pic>
        <p:nvPicPr>
          <p:cNvPr id="9" name="Picture 8">
            <a:extLst>
              <a:ext uri="{FF2B5EF4-FFF2-40B4-BE49-F238E27FC236}">
                <a16:creationId xmlns:a16="http://schemas.microsoft.com/office/drawing/2014/main" id="{8D6C3617-1D2A-46B8-9994-A249001CF6C2}"/>
              </a:ext>
            </a:extLst>
          </p:cNvPr>
          <p:cNvPicPr>
            <a:picLocks noChangeAspect="1"/>
          </p:cNvPicPr>
          <p:nvPr/>
        </p:nvPicPr>
        <p:blipFill>
          <a:blip r:embed="rId3"/>
          <a:stretch>
            <a:fillRect/>
          </a:stretch>
        </p:blipFill>
        <p:spPr>
          <a:xfrm>
            <a:off x="832098" y="1798319"/>
            <a:ext cx="3502892" cy="2377440"/>
          </a:xfrm>
          <a:prstGeom prst="rect">
            <a:avLst/>
          </a:prstGeom>
        </p:spPr>
      </p:pic>
      <p:pic>
        <p:nvPicPr>
          <p:cNvPr id="11" name="Picture 10" descr="copperwires-700x525.jpg">
            <a:extLst>
              <a:ext uri="{FF2B5EF4-FFF2-40B4-BE49-F238E27FC236}">
                <a16:creationId xmlns:a16="http://schemas.microsoft.com/office/drawing/2014/main" id="{64E1ABE5-37D6-4AD3-BDCF-38D75CCE4B2D}"/>
              </a:ext>
            </a:extLst>
          </p:cNvPr>
          <p:cNvPicPr>
            <a:picLocks noChangeAspect="1"/>
          </p:cNvPicPr>
          <p:nvPr/>
        </p:nvPicPr>
        <p:blipFill>
          <a:blip r:embed="rId4" cstate="print"/>
          <a:stretch>
            <a:fillRect/>
          </a:stretch>
        </p:blipFill>
        <p:spPr>
          <a:xfrm>
            <a:off x="2895600" y="4306505"/>
            <a:ext cx="2072640" cy="1554480"/>
          </a:xfrm>
          <a:prstGeom prst="rect">
            <a:avLst/>
          </a:prstGeom>
        </p:spPr>
      </p:pic>
      <p:pic>
        <p:nvPicPr>
          <p:cNvPr id="12" name="Picture 11">
            <a:extLst>
              <a:ext uri="{FF2B5EF4-FFF2-40B4-BE49-F238E27FC236}">
                <a16:creationId xmlns:a16="http://schemas.microsoft.com/office/drawing/2014/main" id="{CA048A27-26B3-451B-A449-4AC50F654E14}"/>
              </a:ext>
            </a:extLst>
          </p:cNvPr>
          <p:cNvPicPr>
            <a:picLocks noChangeAspect="1"/>
          </p:cNvPicPr>
          <p:nvPr/>
        </p:nvPicPr>
        <p:blipFill>
          <a:blip r:embed="rId5"/>
          <a:stretch>
            <a:fillRect/>
          </a:stretch>
        </p:blipFill>
        <p:spPr>
          <a:xfrm>
            <a:off x="152400" y="4304328"/>
            <a:ext cx="2431144" cy="1828800"/>
          </a:xfrm>
          <a:prstGeom prst="rect">
            <a:avLst/>
          </a:prstGeom>
        </p:spPr>
      </p:pic>
      <p:sp>
        <p:nvSpPr>
          <p:cNvPr id="8" name="TextBox 7">
            <a:extLst>
              <a:ext uri="{FF2B5EF4-FFF2-40B4-BE49-F238E27FC236}">
                <a16:creationId xmlns:a16="http://schemas.microsoft.com/office/drawing/2014/main" id="{1BE8DFAB-FA9D-413A-BDF5-7CACC3F50C76}"/>
              </a:ext>
            </a:extLst>
          </p:cNvPr>
          <p:cNvSpPr txBox="1"/>
          <p:nvPr/>
        </p:nvSpPr>
        <p:spPr>
          <a:xfrm>
            <a:off x="4114800" y="6592683"/>
            <a:ext cx="1828800" cy="307777"/>
          </a:xfrm>
          <a:prstGeom prst="rect">
            <a:avLst/>
          </a:prstGeom>
          <a:noFill/>
        </p:spPr>
        <p:txBody>
          <a:bodyPr wrap="square" rtlCol="0">
            <a:spAutoFit/>
          </a:bodyPr>
          <a:lstStyle/>
          <a:p>
            <a:r>
              <a:rPr lang="en-US" sz="1400" dirty="0"/>
              <a:t>Prepared by: A. Nájera</a:t>
            </a:r>
          </a:p>
        </p:txBody>
      </p:sp>
      <p:sp>
        <p:nvSpPr>
          <p:cNvPr id="3" name="TextBox 2">
            <a:extLst>
              <a:ext uri="{FF2B5EF4-FFF2-40B4-BE49-F238E27FC236}">
                <a16:creationId xmlns:a16="http://schemas.microsoft.com/office/drawing/2014/main" id="{024C2152-DB79-423A-8220-EB3247E46802}"/>
              </a:ext>
            </a:extLst>
          </p:cNvPr>
          <p:cNvSpPr txBox="1"/>
          <p:nvPr/>
        </p:nvSpPr>
        <p:spPr>
          <a:xfrm>
            <a:off x="5224972" y="1752600"/>
            <a:ext cx="3690428" cy="3323987"/>
          </a:xfrm>
          <a:prstGeom prst="rect">
            <a:avLst/>
          </a:prstGeom>
          <a:noFill/>
        </p:spPr>
        <p:txBody>
          <a:bodyPr wrap="square" rtlCol="0">
            <a:spAutoFit/>
          </a:bodyPr>
          <a:lstStyle/>
          <a:p>
            <a:pPr marL="285750" indent="-285750">
              <a:buFont typeface="Arial" panose="020B0604020202020204" pitchFamily="34" charset="0"/>
              <a:buChar char="•"/>
            </a:pPr>
            <a:r>
              <a:rPr lang="en-US" sz="1400" b="0" i="0" dirty="0">
                <a:solidFill>
                  <a:srgbClr val="000000"/>
                </a:solidFill>
                <a:effectLst/>
              </a:rPr>
              <a:t>55% of all copper theft happens on commercial properties, Still leaving 45% to residential. Making security on both equally as important</a:t>
            </a:r>
          </a:p>
          <a:p>
            <a:pPr marL="285750" indent="-285750">
              <a:buFont typeface="Arial" panose="020B0604020202020204" pitchFamily="34" charset="0"/>
              <a:buChar char="•"/>
            </a:pPr>
            <a:r>
              <a:rPr lang="en-US" sz="1400" dirty="0">
                <a:solidFill>
                  <a:srgbClr val="000000"/>
                </a:solidFill>
              </a:rPr>
              <a:t>The average home contains about 400 pounds of copper.</a:t>
            </a:r>
            <a:endParaRPr lang="en-US" sz="1400" b="0" i="0" dirty="0">
              <a:solidFill>
                <a:srgbClr val="000000"/>
              </a:solidFill>
              <a:effectLst/>
            </a:endParaRPr>
          </a:p>
          <a:p>
            <a:pPr marL="285750" indent="-285750">
              <a:buFont typeface="Arial" panose="020B0604020202020204" pitchFamily="34" charset="0"/>
              <a:buChar char="•"/>
            </a:pPr>
            <a:r>
              <a:rPr lang="en-US" sz="1400" dirty="0">
                <a:solidFill>
                  <a:srgbClr val="000000"/>
                </a:solidFill>
              </a:rPr>
              <a:t>In recent past, 96% of all metal theft was pure copper</a:t>
            </a:r>
          </a:p>
          <a:p>
            <a:pPr marL="285750" indent="-285750">
              <a:buFont typeface="Arial" panose="020B0604020202020204" pitchFamily="34" charset="0"/>
              <a:buChar char="•"/>
            </a:pPr>
            <a:r>
              <a:rPr lang="en-US" sz="1400" dirty="0">
                <a:solidFill>
                  <a:srgbClr val="000000"/>
                </a:solidFill>
              </a:rPr>
              <a:t>Breaking down as follows: 35% copper pipe, 24% copper wiring, 20% A/C wiring, 8% copper tubing, 6% copper line, 4% copper roofing, 3% copper coil</a:t>
            </a:r>
          </a:p>
          <a:p>
            <a:pPr marL="285750" indent="-285750">
              <a:buFont typeface="Arial" panose="020B0604020202020204" pitchFamily="34" charset="0"/>
              <a:buChar char="•"/>
            </a:pPr>
            <a:r>
              <a:rPr lang="en-US" sz="1400" dirty="0">
                <a:solidFill>
                  <a:srgbClr val="000000"/>
                </a:solidFill>
              </a:rPr>
              <a:t>The U.S. Department of Energy estimates that utility companies lose $1 billion of wire each year to scrap metal theft</a:t>
            </a:r>
            <a:endParaRPr lang="en-US" sz="1400" dirty="0"/>
          </a:p>
        </p:txBody>
      </p:sp>
    </p:spTree>
    <p:extLst>
      <p:ext uri="{BB962C8B-B14F-4D97-AF65-F5344CB8AC3E}">
        <p14:creationId xmlns:p14="http://schemas.microsoft.com/office/powerpoint/2010/main" val="182636706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p:txBody>
          <a:bodyPr/>
          <a:lstStyle/>
          <a:p>
            <a:r>
              <a:rPr lang="en-US" dirty="0"/>
              <a:t>What you’ll learn……</a:t>
            </a:r>
          </a:p>
        </p:txBody>
      </p:sp>
      <p:sp>
        <p:nvSpPr>
          <p:cNvPr id="8" name="TextBox 7">
            <a:extLst>
              <a:ext uri="{FF2B5EF4-FFF2-40B4-BE49-F238E27FC236}">
                <a16:creationId xmlns:a16="http://schemas.microsoft.com/office/drawing/2014/main" id="{CE5C3FD5-86F7-457D-A5F2-88DAAFCC918E}"/>
              </a:ext>
            </a:extLst>
          </p:cNvPr>
          <p:cNvSpPr txBox="1"/>
          <p:nvPr/>
        </p:nvSpPr>
        <p:spPr>
          <a:xfrm>
            <a:off x="0" y="1286574"/>
            <a:ext cx="8946622"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 basic understanding of the electrical system supplying power to your property,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 basic understanding of the underground layout of wires leading to and from the transformer,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Identify “weak” areas in your property needing to be updated to prevent copper theft,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Learn to look what the thieves are looking for as they pick their target,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Learn what works and what doesn’t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Working with PNM towards a common goal</a:t>
            </a:r>
          </a:p>
        </p:txBody>
      </p:sp>
      <p:pic>
        <p:nvPicPr>
          <p:cNvPr id="10" name="Picture 9">
            <a:extLst>
              <a:ext uri="{FF2B5EF4-FFF2-40B4-BE49-F238E27FC236}">
                <a16:creationId xmlns:a16="http://schemas.microsoft.com/office/drawing/2014/main" id="{E5948446-F97E-446D-858F-685C21FF3056}"/>
              </a:ext>
            </a:extLst>
          </p:cNvPr>
          <p:cNvPicPr>
            <a:picLocks noChangeAspect="1"/>
          </p:cNvPicPr>
          <p:nvPr/>
        </p:nvPicPr>
        <p:blipFill>
          <a:blip r:embed="rId3"/>
          <a:stretch>
            <a:fillRect/>
          </a:stretch>
        </p:blipFill>
        <p:spPr>
          <a:xfrm>
            <a:off x="152400" y="3317899"/>
            <a:ext cx="6194748" cy="3474720"/>
          </a:xfrm>
          <a:prstGeom prst="rect">
            <a:avLst/>
          </a:prstGeom>
        </p:spPr>
      </p:pic>
      <p:sp>
        <p:nvSpPr>
          <p:cNvPr id="13" name="Rectangle 12">
            <a:extLst>
              <a:ext uri="{FF2B5EF4-FFF2-40B4-BE49-F238E27FC236}">
                <a16:creationId xmlns:a16="http://schemas.microsoft.com/office/drawing/2014/main" id="{984B14BB-D530-4F1A-A246-544A75238C22}"/>
              </a:ext>
            </a:extLst>
          </p:cNvPr>
          <p:cNvSpPr/>
          <p:nvPr/>
        </p:nvSpPr>
        <p:spPr>
          <a:xfrm>
            <a:off x="6239895" y="5322407"/>
            <a:ext cx="150849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Source: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4"/>
              </a:rPr>
              <a:t>PBS.org</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195576E7-D19F-4216-83BD-DB6BB13BD110}"/>
              </a:ext>
            </a:extLst>
          </p:cNvPr>
          <p:cNvSpPr txBox="1"/>
          <p:nvPr/>
        </p:nvSpPr>
        <p:spPr>
          <a:xfrm>
            <a:off x="6499548" y="6585174"/>
            <a:ext cx="1828800" cy="307777"/>
          </a:xfrm>
          <a:prstGeom prst="rect">
            <a:avLst/>
          </a:prstGeom>
          <a:noFill/>
        </p:spPr>
        <p:txBody>
          <a:bodyPr wrap="square" rtlCol="0">
            <a:spAutoFit/>
          </a:bodyPr>
          <a:lstStyle/>
          <a:p>
            <a:r>
              <a:rPr lang="en-US" sz="1400" dirty="0"/>
              <a:t>Prepared by: A. Nájera</a:t>
            </a:r>
          </a:p>
        </p:txBody>
      </p:sp>
    </p:spTree>
    <p:extLst>
      <p:ext uri="{BB962C8B-B14F-4D97-AF65-F5344CB8AC3E}">
        <p14:creationId xmlns:p14="http://schemas.microsoft.com/office/powerpoint/2010/main" val="19969183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a:xfrm>
            <a:off x="188864" y="122711"/>
            <a:ext cx="6868783" cy="533399"/>
          </a:xfrm>
        </p:spPr>
        <p:txBody>
          <a:bodyPr/>
          <a:lstStyle/>
          <a:p>
            <a:r>
              <a:rPr lang="en-US" sz="2400" dirty="0"/>
              <a:t>Common PNM electrical equipment</a:t>
            </a:r>
            <a:endParaRPr lang="en-US" dirty="0"/>
          </a:p>
        </p:txBody>
      </p:sp>
      <p:sp>
        <p:nvSpPr>
          <p:cNvPr id="7" name="TextBox 6">
            <a:extLst>
              <a:ext uri="{FF2B5EF4-FFF2-40B4-BE49-F238E27FC236}">
                <a16:creationId xmlns:a16="http://schemas.microsoft.com/office/drawing/2014/main" id="{E094435E-816B-40A9-9FE2-CE9CAF9027E6}"/>
              </a:ext>
            </a:extLst>
          </p:cNvPr>
          <p:cNvSpPr txBox="1"/>
          <p:nvPr/>
        </p:nvSpPr>
        <p:spPr>
          <a:xfrm>
            <a:off x="6253635" y="1369793"/>
            <a:ext cx="2478075"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kVA  listing,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T3, T1, T4 listing,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Black and yellow Station Number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Standard transformer door handle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Tall and rectangular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9E5CB89-0252-4952-BC61-6925D39BFF99}"/>
              </a:ext>
            </a:extLst>
          </p:cNvPr>
          <p:cNvSpPr txBox="1"/>
          <p:nvPr/>
        </p:nvSpPr>
        <p:spPr>
          <a:xfrm>
            <a:off x="188864" y="828337"/>
            <a:ext cx="6973936"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Identifying a transformer (typically where barricades are installed)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C1460AB-F875-4F52-B6CA-EFE9EF08FEA9}"/>
              </a:ext>
            </a:extLst>
          </p:cNvPr>
          <p:cNvSpPr txBox="1"/>
          <p:nvPr/>
        </p:nvSpPr>
        <p:spPr>
          <a:xfrm>
            <a:off x="3962400" y="6581400"/>
            <a:ext cx="1828800" cy="307777"/>
          </a:xfrm>
          <a:prstGeom prst="rect">
            <a:avLst/>
          </a:prstGeom>
          <a:noFill/>
        </p:spPr>
        <p:txBody>
          <a:bodyPr wrap="square" rtlCol="0">
            <a:spAutoFit/>
          </a:bodyPr>
          <a:lstStyle/>
          <a:p>
            <a:r>
              <a:rPr lang="en-US" sz="1400" dirty="0"/>
              <a:t>Prepared by: A. Nájera</a:t>
            </a:r>
          </a:p>
        </p:txBody>
      </p:sp>
      <p:pic>
        <p:nvPicPr>
          <p:cNvPr id="8" name="Picture 7">
            <a:extLst>
              <a:ext uri="{FF2B5EF4-FFF2-40B4-BE49-F238E27FC236}">
                <a16:creationId xmlns:a16="http://schemas.microsoft.com/office/drawing/2014/main" id="{3916613F-60AB-46B1-B727-98AEC1B45F6A}"/>
              </a:ext>
            </a:extLst>
          </p:cNvPr>
          <p:cNvPicPr>
            <a:picLocks noChangeAspect="1"/>
          </p:cNvPicPr>
          <p:nvPr/>
        </p:nvPicPr>
        <p:blipFill>
          <a:blip r:embed="rId3"/>
          <a:stretch>
            <a:fillRect/>
          </a:stretch>
        </p:blipFill>
        <p:spPr>
          <a:xfrm>
            <a:off x="187809" y="1357569"/>
            <a:ext cx="4581525" cy="4343400"/>
          </a:xfrm>
          <a:prstGeom prst="rect">
            <a:avLst/>
          </a:prstGeom>
        </p:spPr>
      </p:pic>
      <p:pic>
        <p:nvPicPr>
          <p:cNvPr id="13" name="Picture 12">
            <a:extLst>
              <a:ext uri="{FF2B5EF4-FFF2-40B4-BE49-F238E27FC236}">
                <a16:creationId xmlns:a16="http://schemas.microsoft.com/office/drawing/2014/main" id="{56ECAF73-F031-464D-A4CD-2F15A1C18E6A}"/>
              </a:ext>
            </a:extLst>
          </p:cNvPr>
          <p:cNvPicPr>
            <a:picLocks noChangeAspect="1"/>
          </p:cNvPicPr>
          <p:nvPr/>
        </p:nvPicPr>
        <p:blipFill>
          <a:blip r:embed="rId4"/>
          <a:stretch>
            <a:fillRect/>
          </a:stretch>
        </p:blipFill>
        <p:spPr>
          <a:xfrm>
            <a:off x="5257800" y="3529269"/>
            <a:ext cx="2115695" cy="2286000"/>
          </a:xfrm>
          <a:prstGeom prst="ellipse">
            <a:avLst/>
          </a:prstGeom>
        </p:spPr>
      </p:pic>
      <p:sp>
        <p:nvSpPr>
          <p:cNvPr id="16" name="Arrow: Right 15">
            <a:extLst>
              <a:ext uri="{FF2B5EF4-FFF2-40B4-BE49-F238E27FC236}">
                <a16:creationId xmlns:a16="http://schemas.microsoft.com/office/drawing/2014/main" id="{3197A581-AE97-49A6-8A2E-F9D8355F7336}"/>
              </a:ext>
            </a:extLst>
          </p:cNvPr>
          <p:cNvSpPr/>
          <p:nvPr/>
        </p:nvSpPr>
        <p:spPr>
          <a:xfrm rot="7728892">
            <a:off x="3401827" y="1458936"/>
            <a:ext cx="450819" cy="1064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207A7A01-F4BE-4E2D-AC41-1EA6F735C932}"/>
              </a:ext>
            </a:extLst>
          </p:cNvPr>
          <p:cNvSpPr/>
          <p:nvPr/>
        </p:nvSpPr>
        <p:spPr>
          <a:xfrm rot="7728892">
            <a:off x="4224553" y="1549125"/>
            <a:ext cx="450819" cy="1064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35F784B1-4191-4873-906F-239F083575B1}"/>
              </a:ext>
            </a:extLst>
          </p:cNvPr>
          <p:cNvSpPr/>
          <p:nvPr/>
        </p:nvSpPr>
        <p:spPr>
          <a:xfrm rot="7728892">
            <a:off x="1158106" y="1458936"/>
            <a:ext cx="450819" cy="1064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E9AEBB3B-4AC5-4DFE-8242-19F7D860AF73}"/>
              </a:ext>
            </a:extLst>
          </p:cNvPr>
          <p:cNvSpPr/>
          <p:nvPr/>
        </p:nvSpPr>
        <p:spPr>
          <a:xfrm rot="13724356">
            <a:off x="3222474" y="3885118"/>
            <a:ext cx="450819" cy="1064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4145DB41-514D-4D7E-81AD-424867F4BE7E}"/>
              </a:ext>
            </a:extLst>
          </p:cNvPr>
          <p:cNvCxnSpPr>
            <a:cxnSpLocks/>
            <a:endCxn id="13" idx="0"/>
          </p:cNvCxnSpPr>
          <p:nvPr/>
        </p:nvCxnSpPr>
        <p:spPr>
          <a:xfrm>
            <a:off x="3259215" y="3366363"/>
            <a:ext cx="3056433" cy="1629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188A92B-F809-4D4A-A1C3-83D3637FC66C}"/>
              </a:ext>
            </a:extLst>
          </p:cNvPr>
          <p:cNvCxnSpPr>
            <a:cxnSpLocks/>
            <a:endCxn id="13" idx="3"/>
          </p:cNvCxnSpPr>
          <p:nvPr/>
        </p:nvCxnSpPr>
        <p:spPr>
          <a:xfrm>
            <a:off x="3124200" y="3938347"/>
            <a:ext cx="2443436" cy="15421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049570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a:xfrm>
            <a:off x="188864" y="122711"/>
            <a:ext cx="6868783" cy="533399"/>
          </a:xfrm>
        </p:spPr>
        <p:txBody>
          <a:bodyPr/>
          <a:lstStyle/>
          <a:p>
            <a:r>
              <a:rPr lang="en-US" sz="2400" dirty="0"/>
              <a:t>Why copper?</a:t>
            </a:r>
            <a:endParaRPr lang="en-US" dirty="0"/>
          </a:p>
        </p:txBody>
      </p:sp>
      <p:sp>
        <p:nvSpPr>
          <p:cNvPr id="7" name="TextBox 6">
            <a:extLst>
              <a:ext uri="{FF2B5EF4-FFF2-40B4-BE49-F238E27FC236}">
                <a16:creationId xmlns:a16="http://schemas.microsoft.com/office/drawing/2014/main" id="{E094435E-816B-40A9-9FE2-CE9CAF9027E6}"/>
              </a:ext>
            </a:extLst>
          </p:cNvPr>
          <p:cNvSpPr txBox="1"/>
          <p:nvPr/>
        </p:nvSpPr>
        <p:spPr>
          <a:xfrm>
            <a:off x="3512980" y="1436369"/>
            <a:ext cx="5218729"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Take for example our 750 kcMil, 15kV Cu,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62 strands of conductor plus 12 strands of concentric neutral = 74 total strands of Cu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Copper is at $3.59 /lbs. </a:t>
            </a:r>
            <a:r>
              <a:rPr lang="en-US" dirty="0">
                <a:solidFill>
                  <a:prstClr val="black"/>
                </a:solidFill>
                <a:latin typeface="Calibri"/>
              </a:rPr>
              <a:t>or $32.4 ft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$32.4/ft X 100’ x 3 = $9,721 materials only</a:t>
            </a:r>
          </a:p>
        </p:txBody>
      </p:sp>
      <p:sp>
        <p:nvSpPr>
          <p:cNvPr id="12" name="TextBox 11">
            <a:extLst>
              <a:ext uri="{FF2B5EF4-FFF2-40B4-BE49-F238E27FC236}">
                <a16:creationId xmlns:a16="http://schemas.microsoft.com/office/drawing/2014/main" id="{A9E5CB89-0252-4952-BC61-6925D39BFF99}"/>
              </a:ext>
            </a:extLst>
          </p:cNvPr>
          <p:cNvSpPr txBox="1"/>
          <p:nvPr/>
        </p:nvSpPr>
        <p:spPr>
          <a:xfrm>
            <a:off x="309974" y="766915"/>
            <a:ext cx="8421736"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202124"/>
                </a:solidFill>
                <a:effectLst/>
                <a:latin typeface="Roboto" panose="02000000000000000000" pitchFamily="2" charset="0"/>
                <a:ea typeface="Calibri" panose="020F0502020204030204" pitchFamily="34" charset="0"/>
                <a:cs typeface="Calibri" panose="020F0502020204030204" pitchFamily="34" charset="0"/>
              </a:rPr>
              <a:t>According to the National Insurance Crime Bureau (NICB), copper theft has accounted for a staggering </a:t>
            </a:r>
            <a:r>
              <a:rPr lang="en-US" sz="1400" b="1" dirty="0">
                <a:solidFill>
                  <a:srgbClr val="202124"/>
                </a:solidFill>
                <a:effectLst/>
                <a:latin typeface="Roboto" panose="02000000000000000000" pitchFamily="2" charset="0"/>
                <a:ea typeface="Calibri" panose="020F0502020204030204" pitchFamily="34" charset="0"/>
                <a:cs typeface="Calibri" panose="020F0502020204030204" pitchFamily="34" charset="0"/>
              </a:rPr>
              <a:t>96 percent of all reported metal thefts in the past three years</a:t>
            </a:r>
            <a:r>
              <a:rPr lang="en-US" sz="1400" dirty="0">
                <a:solidFill>
                  <a:prstClr val="black"/>
                </a:solidFill>
                <a:latin typeface="Calibri"/>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C1460AB-F875-4F52-B6CA-EFE9EF08FEA9}"/>
              </a:ext>
            </a:extLst>
          </p:cNvPr>
          <p:cNvSpPr txBox="1"/>
          <p:nvPr/>
        </p:nvSpPr>
        <p:spPr>
          <a:xfrm>
            <a:off x="3962400" y="6550223"/>
            <a:ext cx="1828800" cy="307777"/>
          </a:xfrm>
          <a:prstGeom prst="rect">
            <a:avLst/>
          </a:prstGeom>
          <a:noFill/>
        </p:spPr>
        <p:txBody>
          <a:bodyPr wrap="square" rtlCol="0">
            <a:spAutoFit/>
          </a:bodyPr>
          <a:lstStyle/>
          <a:p>
            <a:r>
              <a:rPr lang="en-US" sz="1400" dirty="0"/>
              <a:t>Prepared by: A. Nájera</a:t>
            </a:r>
          </a:p>
        </p:txBody>
      </p:sp>
      <p:pic>
        <p:nvPicPr>
          <p:cNvPr id="4" name="Picture 3">
            <a:extLst>
              <a:ext uri="{FF2B5EF4-FFF2-40B4-BE49-F238E27FC236}">
                <a16:creationId xmlns:a16="http://schemas.microsoft.com/office/drawing/2014/main" id="{1A667D41-2CD7-454E-B163-862873CFA286}"/>
              </a:ext>
            </a:extLst>
          </p:cNvPr>
          <p:cNvPicPr>
            <a:picLocks noChangeAspect="1"/>
          </p:cNvPicPr>
          <p:nvPr/>
        </p:nvPicPr>
        <p:blipFill>
          <a:blip r:embed="rId3"/>
          <a:stretch>
            <a:fillRect/>
          </a:stretch>
        </p:blipFill>
        <p:spPr>
          <a:xfrm>
            <a:off x="206281" y="1369793"/>
            <a:ext cx="3169733" cy="2743200"/>
          </a:xfrm>
          <a:prstGeom prst="rect">
            <a:avLst/>
          </a:prstGeom>
        </p:spPr>
      </p:pic>
      <p:pic>
        <p:nvPicPr>
          <p:cNvPr id="6" name="Picture 5">
            <a:extLst>
              <a:ext uri="{FF2B5EF4-FFF2-40B4-BE49-F238E27FC236}">
                <a16:creationId xmlns:a16="http://schemas.microsoft.com/office/drawing/2014/main" id="{F1478D22-EFB6-45A6-BA45-B12EBBAA9B47}"/>
              </a:ext>
            </a:extLst>
          </p:cNvPr>
          <p:cNvPicPr>
            <a:picLocks noChangeAspect="1"/>
          </p:cNvPicPr>
          <p:nvPr/>
        </p:nvPicPr>
        <p:blipFill>
          <a:blip r:embed="rId4"/>
          <a:stretch>
            <a:fillRect/>
          </a:stretch>
        </p:blipFill>
        <p:spPr>
          <a:xfrm>
            <a:off x="4554583" y="3461897"/>
            <a:ext cx="4176393" cy="2377440"/>
          </a:xfrm>
          <a:prstGeom prst="rect">
            <a:avLst/>
          </a:prstGeom>
        </p:spPr>
      </p:pic>
      <p:pic>
        <p:nvPicPr>
          <p:cNvPr id="10" name="Picture 9">
            <a:extLst>
              <a:ext uri="{FF2B5EF4-FFF2-40B4-BE49-F238E27FC236}">
                <a16:creationId xmlns:a16="http://schemas.microsoft.com/office/drawing/2014/main" id="{7DA3E8AC-72CF-4725-984C-073B6B6FA67A}"/>
              </a:ext>
            </a:extLst>
          </p:cNvPr>
          <p:cNvPicPr>
            <a:picLocks noChangeAspect="1"/>
          </p:cNvPicPr>
          <p:nvPr/>
        </p:nvPicPr>
        <p:blipFill>
          <a:blip r:embed="rId5"/>
          <a:stretch>
            <a:fillRect/>
          </a:stretch>
        </p:blipFill>
        <p:spPr>
          <a:xfrm>
            <a:off x="76200" y="4291388"/>
            <a:ext cx="4108270" cy="1828800"/>
          </a:xfrm>
          <a:prstGeom prst="rect">
            <a:avLst/>
          </a:prstGeom>
        </p:spPr>
      </p:pic>
    </p:spTree>
    <p:extLst>
      <p:ext uri="{BB962C8B-B14F-4D97-AF65-F5344CB8AC3E}">
        <p14:creationId xmlns:p14="http://schemas.microsoft.com/office/powerpoint/2010/main" val="253856351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54-0C6E-4006-83FC-0B980304A0CB}"/>
              </a:ext>
            </a:extLst>
          </p:cNvPr>
          <p:cNvSpPr>
            <a:spLocks noGrp="1"/>
          </p:cNvSpPr>
          <p:nvPr>
            <p:ph type="title"/>
          </p:nvPr>
        </p:nvSpPr>
        <p:spPr>
          <a:xfrm>
            <a:off x="188864" y="122711"/>
            <a:ext cx="6868783" cy="533399"/>
          </a:xfrm>
        </p:spPr>
        <p:txBody>
          <a:bodyPr/>
          <a:lstStyle/>
          <a:p>
            <a:r>
              <a:rPr lang="en-US" sz="2400" dirty="0"/>
              <a:t>Common PNM electrical equipment</a:t>
            </a:r>
            <a:endParaRPr lang="en-US" dirty="0"/>
          </a:p>
        </p:txBody>
      </p:sp>
      <p:sp>
        <p:nvSpPr>
          <p:cNvPr id="7" name="TextBox 6">
            <a:extLst>
              <a:ext uri="{FF2B5EF4-FFF2-40B4-BE49-F238E27FC236}">
                <a16:creationId xmlns:a16="http://schemas.microsoft.com/office/drawing/2014/main" id="{E094435E-816B-40A9-9FE2-CE9CAF9027E6}"/>
              </a:ext>
            </a:extLst>
          </p:cNvPr>
          <p:cNvSpPr txBox="1"/>
          <p:nvPr/>
        </p:nvSpPr>
        <p:spPr>
          <a:xfrm>
            <a:off x="2849828" y="1622223"/>
            <a:ext cx="2636572"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Pad-Mounted Gears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PME’s (deadfront SW)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PMH’s (livefront SW)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Short and square</a:t>
            </a:r>
          </a:p>
        </p:txBody>
      </p:sp>
      <p:sp>
        <p:nvSpPr>
          <p:cNvPr id="12" name="TextBox 11">
            <a:extLst>
              <a:ext uri="{FF2B5EF4-FFF2-40B4-BE49-F238E27FC236}">
                <a16:creationId xmlns:a16="http://schemas.microsoft.com/office/drawing/2014/main" id="{A9E5CB89-0252-4952-BC61-6925D39BFF99}"/>
              </a:ext>
            </a:extLst>
          </p:cNvPr>
          <p:cNvSpPr txBox="1"/>
          <p:nvPr/>
        </p:nvSpPr>
        <p:spPr>
          <a:xfrm>
            <a:off x="188864" y="828337"/>
            <a:ext cx="4800600"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NOT needing barricading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C1460AB-F875-4F52-B6CA-EFE9EF08FEA9}"/>
              </a:ext>
            </a:extLst>
          </p:cNvPr>
          <p:cNvSpPr txBox="1"/>
          <p:nvPr/>
        </p:nvSpPr>
        <p:spPr>
          <a:xfrm>
            <a:off x="3714935" y="6571994"/>
            <a:ext cx="1828800" cy="307777"/>
          </a:xfrm>
          <a:prstGeom prst="rect">
            <a:avLst/>
          </a:prstGeom>
          <a:noFill/>
        </p:spPr>
        <p:txBody>
          <a:bodyPr wrap="square" rtlCol="0">
            <a:spAutoFit/>
          </a:bodyPr>
          <a:lstStyle/>
          <a:p>
            <a:r>
              <a:rPr lang="en-US" sz="1400" dirty="0"/>
              <a:t>Prepared by: A. Nájera</a:t>
            </a:r>
          </a:p>
        </p:txBody>
      </p:sp>
      <p:sp>
        <p:nvSpPr>
          <p:cNvPr id="18" name="Arrow: Right 17">
            <a:extLst>
              <a:ext uri="{FF2B5EF4-FFF2-40B4-BE49-F238E27FC236}">
                <a16:creationId xmlns:a16="http://schemas.microsoft.com/office/drawing/2014/main" id="{35F784B1-4191-4873-906F-239F083575B1}"/>
              </a:ext>
            </a:extLst>
          </p:cNvPr>
          <p:cNvSpPr/>
          <p:nvPr/>
        </p:nvSpPr>
        <p:spPr>
          <a:xfrm rot="7728892">
            <a:off x="3895452" y="828170"/>
            <a:ext cx="450819" cy="1064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9C6E10D-CDB8-482A-A71A-1DE2AE07E6F6}"/>
              </a:ext>
            </a:extLst>
          </p:cNvPr>
          <p:cNvPicPr>
            <a:picLocks noChangeAspect="1"/>
          </p:cNvPicPr>
          <p:nvPr/>
        </p:nvPicPr>
        <p:blipFill>
          <a:blip r:embed="rId3"/>
          <a:stretch>
            <a:fillRect/>
          </a:stretch>
        </p:blipFill>
        <p:spPr>
          <a:xfrm>
            <a:off x="243781" y="1372073"/>
            <a:ext cx="2571213" cy="2286000"/>
          </a:xfrm>
          <a:prstGeom prst="rect">
            <a:avLst/>
          </a:prstGeom>
        </p:spPr>
      </p:pic>
      <p:pic>
        <p:nvPicPr>
          <p:cNvPr id="6" name="Picture 5">
            <a:extLst>
              <a:ext uri="{FF2B5EF4-FFF2-40B4-BE49-F238E27FC236}">
                <a16:creationId xmlns:a16="http://schemas.microsoft.com/office/drawing/2014/main" id="{4294E545-2431-4474-962E-F63BC4CC9D58}"/>
              </a:ext>
            </a:extLst>
          </p:cNvPr>
          <p:cNvPicPr>
            <a:picLocks noChangeAspect="1"/>
          </p:cNvPicPr>
          <p:nvPr/>
        </p:nvPicPr>
        <p:blipFill>
          <a:blip r:embed="rId4"/>
          <a:stretch>
            <a:fillRect/>
          </a:stretch>
        </p:blipFill>
        <p:spPr>
          <a:xfrm>
            <a:off x="1655714" y="3539497"/>
            <a:ext cx="3348990" cy="2743200"/>
          </a:xfrm>
          <a:prstGeom prst="rect">
            <a:avLst/>
          </a:prstGeom>
        </p:spPr>
      </p:pic>
      <p:sp>
        <p:nvSpPr>
          <p:cNvPr id="20" name="TextBox 19">
            <a:extLst>
              <a:ext uri="{FF2B5EF4-FFF2-40B4-BE49-F238E27FC236}">
                <a16:creationId xmlns:a16="http://schemas.microsoft.com/office/drawing/2014/main" id="{A9658674-A6AF-45F6-89FB-03E5EF4C789D}"/>
              </a:ext>
            </a:extLst>
          </p:cNvPr>
          <p:cNvSpPr txBox="1"/>
          <p:nvPr/>
        </p:nvSpPr>
        <p:spPr>
          <a:xfrm>
            <a:off x="5026475" y="4572000"/>
            <a:ext cx="2636572"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422 Vista Switchgear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Short and square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851729D2-851A-4097-8718-58349E560E49}"/>
              </a:ext>
            </a:extLst>
          </p:cNvPr>
          <p:cNvPicPr>
            <a:picLocks noChangeAspect="1"/>
          </p:cNvPicPr>
          <p:nvPr/>
        </p:nvPicPr>
        <p:blipFill>
          <a:blip r:embed="rId5"/>
          <a:stretch>
            <a:fillRect/>
          </a:stretch>
        </p:blipFill>
        <p:spPr>
          <a:xfrm>
            <a:off x="5209518" y="2743673"/>
            <a:ext cx="3690701" cy="1828800"/>
          </a:xfrm>
          <a:prstGeom prst="rect">
            <a:avLst/>
          </a:prstGeom>
        </p:spPr>
      </p:pic>
      <p:pic>
        <p:nvPicPr>
          <p:cNvPr id="15" name="Picture 14">
            <a:extLst>
              <a:ext uri="{FF2B5EF4-FFF2-40B4-BE49-F238E27FC236}">
                <a16:creationId xmlns:a16="http://schemas.microsoft.com/office/drawing/2014/main" id="{482C4618-8038-4AA7-8AD3-3A8B44249958}"/>
              </a:ext>
            </a:extLst>
          </p:cNvPr>
          <p:cNvPicPr>
            <a:picLocks noChangeAspect="1"/>
          </p:cNvPicPr>
          <p:nvPr/>
        </p:nvPicPr>
        <p:blipFill>
          <a:blip r:embed="rId6"/>
          <a:stretch>
            <a:fillRect/>
          </a:stretch>
        </p:blipFill>
        <p:spPr>
          <a:xfrm>
            <a:off x="5524141" y="644899"/>
            <a:ext cx="1876425" cy="1790700"/>
          </a:xfrm>
          <a:prstGeom prst="rect">
            <a:avLst/>
          </a:prstGeom>
        </p:spPr>
      </p:pic>
    </p:spTree>
    <p:extLst>
      <p:ext uri="{BB962C8B-B14F-4D97-AF65-F5344CB8AC3E}">
        <p14:creationId xmlns:p14="http://schemas.microsoft.com/office/powerpoint/2010/main" val="326528597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DEACDFBF2174B4389C2150AE05E483B" ma:contentTypeVersion="2" ma:contentTypeDescription="Create a new document." ma:contentTypeScope="" ma:versionID="d02bb36c00201e13b3c4d82c851974b6">
  <xsd:schema xmlns:xsd="http://www.w3.org/2001/XMLSchema" xmlns:xs="http://www.w3.org/2001/XMLSchema" xmlns:p="http://schemas.microsoft.com/office/2006/metadata/properties" xmlns:ns2="7a83ba9a-80f5-4c47-99e9-3dbe6fce4b67" targetNamespace="http://schemas.microsoft.com/office/2006/metadata/properties" ma:root="true" ma:fieldsID="d1d02cd5452c87a8afd6484c13157f86" ns2:_="">
    <xsd:import namespace="7a83ba9a-80f5-4c47-99e9-3dbe6fce4b67"/>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3ba9a-80f5-4c47-99e9-3dbe6fce4b6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59F4A8-413D-45D6-B3CC-67F664A0B4C0}">
  <ds:schemaRefs>
    <ds:schemaRef ds:uri="http://www.w3.org/XML/1998/namespace"/>
    <ds:schemaRef ds:uri="http://purl.org/dc/dcmitype/"/>
    <ds:schemaRef ds:uri="http://schemas.microsoft.com/office/2006/documentManagement/types"/>
    <ds:schemaRef ds:uri="7a83ba9a-80f5-4c47-99e9-3dbe6fce4b67"/>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950F7308-0D1B-4849-B6C2-98CF668D8CD8}">
  <ds:schemaRefs>
    <ds:schemaRef ds:uri="http://schemas.microsoft.com/sharepoint/v3/contenttype/forms"/>
  </ds:schemaRefs>
</ds:datastoreItem>
</file>

<file path=customXml/itemProps3.xml><?xml version="1.0" encoding="utf-8"?>
<ds:datastoreItem xmlns:ds="http://schemas.openxmlformats.org/officeDocument/2006/customXml" ds:itemID="{045313D4-4A28-4162-94D6-A2D7AFED4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3ba9a-80f5-4c47-99e9-3dbe6fce4b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507</TotalTime>
  <Words>2809</Words>
  <Application>Microsoft Office PowerPoint</Application>
  <PresentationFormat>On-screen Show (4:3)</PresentationFormat>
  <Paragraphs>392</Paragraphs>
  <Slides>45</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Helvetica Neue</vt:lpstr>
      <vt:lpstr>Roboto</vt:lpstr>
      <vt:lpstr>Segoe UI</vt:lpstr>
      <vt:lpstr>Times New Roman</vt:lpstr>
      <vt:lpstr>Wide Latin</vt:lpstr>
      <vt:lpstr>Office Theme</vt:lpstr>
      <vt:lpstr>2022 PNM Copper Theft Awareness Seminar</vt:lpstr>
      <vt:lpstr>Armando Najera</vt:lpstr>
      <vt:lpstr>Copper theft prevention – What you need to know to protect your business</vt:lpstr>
      <vt:lpstr>PNM Proudly Serving NEW Mexicans for over 100 years</vt:lpstr>
      <vt:lpstr>Copper theft affects us all</vt:lpstr>
      <vt:lpstr>What you’ll learn……</vt:lpstr>
      <vt:lpstr>Common PNM electrical equipment</vt:lpstr>
      <vt:lpstr>Why copper?</vt:lpstr>
      <vt:lpstr>Common PNM electrical equipment</vt:lpstr>
      <vt:lpstr>Overhead Configuration, Typical Layout</vt:lpstr>
      <vt:lpstr>A Real-life example</vt:lpstr>
      <vt:lpstr>A real-life example (Customer side)</vt:lpstr>
      <vt:lpstr>PowerPoint Presentation</vt:lpstr>
      <vt:lpstr>Components of a transformer</vt:lpstr>
      <vt:lpstr>PowerPoint Presentation</vt:lpstr>
      <vt:lpstr>PowerPoint Presentation</vt:lpstr>
      <vt:lpstr>PowerPoint Presentation</vt:lpstr>
      <vt:lpstr>PowerPoint Presentation</vt:lpstr>
      <vt:lpstr>Possible failure modes identified</vt:lpstr>
      <vt:lpstr>PowerPoint Presentation</vt:lpstr>
      <vt:lpstr>PowerPoint Presentation</vt:lpstr>
      <vt:lpstr>PowerPoint Presentation</vt:lpstr>
      <vt:lpstr>PowerPoint Presentation</vt:lpstr>
      <vt:lpstr>PowerPoint Presentation</vt:lpstr>
      <vt:lpstr>PowerPoint Presentation</vt:lpstr>
      <vt:lpstr>Possible failure modes identified</vt:lpstr>
      <vt:lpstr>Possible failure modes identified</vt:lpstr>
      <vt:lpstr>Possible failure modes identified</vt:lpstr>
      <vt:lpstr>Possible failure modes identified – Legacy barricades</vt:lpstr>
      <vt:lpstr>Possible failure modes identified – Legacy barricades</vt:lpstr>
      <vt:lpstr>Padmount transformers</vt:lpstr>
      <vt:lpstr>PowerPoint Presentation</vt:lpstr>
      <vt:lpstr>PowerPoint Presentation</vt:lpstr>
      <vt:lpstr>PowerPoint Presentation</vt:lpstr>
      <vt:lpstr>PowerPoint Presentation</vt:lpstr>
      <vt:lpstr>PowerPoint Presentation</vt:lpstr>
      <vt:lpstr>Thank you for your time</vt:lpstr>
      <vt:lpstr>PowerPoint Presentation</vt:lpstr>
      <vt:lpstr>Jared Roybal</vt:lpstr>
      <vt:lpstr>How to Report</vt:lpstr>
      <vt:lpstr>New Service Delivery (NSD) process</vt:lpstr>
      <vt:lpstr>Nsd process</vt:lpstr>
      <vt:lpstr>Nsd process</vt:lpstr>
      <vt:lpstr>Dispatch / New Service Delivery</vt:lpstr>
      <vt:lpstr>Break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dc:creator>
  <cp:lastModifiedBy>Landin, Suzanne</cp:lastModifiedBy>
  <cp:revision>41</cp:revision>
  <cp:lastPrinted>2022-09-15T21:51:36Z</cp:lastPrinted>
  <dcterms:created xsi:type="dcterms:W3CDTF">2013-05-06T15:17:05Z</dcterms:created>
  <dcterms:modified xsi:type="dcterms:W3CDTF">2022-09-20T21:48:25Z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0x0101003DEACDFBF2174B4389C2150AE05E483B</vt:lpwstr>
  </property>
  <property fmtid="{D5CDD505-2E9C-101B-9397-08002B2CF9AE}" pid="3" name="MSIP_Label_f367428c-8df2-41b3-925f-2e32f93f53ed_Enabled">
    <vt:lpwstr>true</vt:lpwstr>
  </property>
  <property fmtid="{D5CDD505-2E9C-101B-9397-08002B2CF9AE}" pid="4" name="MSIP_Label_f367428c-8df2-41b3-925f-2e32f93f53ed_SetDate">
    <vt:lpwstr>2022-09-15T20:28:32Z</vt:lpwstr>
  </property>
  <property fmtid="{D5CDD505-2E9C-101B-9397-08002B2CF9AE}" pid="5" name="MSIP_Label_f367428c-8df2-41b3-925f-2e32f93f53ed_Method">
    <vt:lpwstr>Standard</vt:lpwstr>
  </property>
  <property fmtid="{D5CDD505-2E9C-101B-9397-08002B2CF9AE}" pid="6" name="MSIP_Label_f367428c-8df2-41b3-925f-2e32f93f53ed_Name">
    <vt:lpwstr>f367428c-8df2-41b3-925f-2e32f93f53ed</vt:lpwstr>
  </property>
  <property fmtid="{D5CDD505-2E9C-101B-9397-08002B2CF9AE}" pid="7" name="MSIP_Label_f367428c-8df2-41b3-925f-2e32f93f53ed_SiteId">
    <vt:lpwstr>6c1ea1fd-d5ee-4dc8-bcfe-8877bd40388b</vt:lpwstr>
  </property>
  <property fmtid="{D5CDD505-2E9C-101B-9397-08002B2CF9AE}" pid="8" name="MSIP_Label_f367428c-8df2-41b3-925f-2e32f93f53ed_ActionId">
    <vt:lpwstr>bba7a698-195e-4ea3-9d63-81445ac5d915</vt:lpwstr>
  </property>
  <property fmtid="{D5CDD505-2E9C-101B-9397-08002B2CF9AE}" pid="9" name="MSIP_Label_f367428c-8df2-41b3-925f-2e32f93f53ed_ContentBits">
    <vt:lpwstr>0</vt:lpwstr>
  </property>
</Properties>
</file>