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9"/>
  </p:notesMasterIdLst>
  <p:handoutMasterIdLst>
    <p:handoutMasterId r:id="rId10"/>
  </p:handoutMasterIdLst>
  <p:sldIdLst>
    <p:sldId id="453" r:id="rId2"/>
    <p:sldId id="447" r:id="rId3"/>
    <p:sldId id="444" r:id="rId4"/>
    <p:sldId id="419" r:id="rId5"/>
    <p:sldId id="438" r:id="rId6"/>
    <p:sldId id="451" r:id="rId7"/>
    <p:sldId id="452" r:id="rId8"/>
  </p:sldIdLst>
  <p:sldSz cx="9144000" cy="6858000" type="screen4x3"/>
  <p:notesSz cx="7026275" cy="93122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Blewit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AA7"/>
    <a:srgbClr val="278CC3"/>
    <a:srgbClr val="CFE0EB"/>
    <a:srgbClr val="241489"/>
    <a:srgbClr val="8BFFFF"/>
    <a:srgbClr val="4F80FF"/>
    <a:srgbClr val="00EC89"/>
    <a:srgbClr val="2F5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6187" autoAdjust="0"/>
  </p:normalViewPr>
  <p:slideViewPr>
    <p:cSldViewPr snapToGrid="0" snapToObjects="1">
      <p:cViewPr varScale="1">
        <p:scale>
          <a:sx n="72" d="100"/>
          <a:sy n="72" d="100"/>
        </p:scale>
        <p:origin x="84" y="822"/>
      </p:cViewPr>
      <p:guideLst>
        <p:guide orient="horz" pos="2146"/>
        <p:guide pos="2880"/>
      </p:guideLst>
    </p:cSldViewPr>
  </p:slideViewPr>
  <p:notesTextViewPr>
    <p:cViewPr>
      <p:scale>
        <a:sx n="100" d="100"/>
        <a:sy n="100" d="100"/>
      </p:scale>
      <p:origin x="0" y="0"/>
    </p:cViewPr>
  </p:notesTextViewPr>
  <p:sorterViewPr>
    <p:cViewPr varScale="1">
      <p:scale>
        <a:sx n="1" d="1"/>
        <a:sy n="1" d="1"/>
      </p:scale>
      <p:origin x="0" y="-7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1" tIns="46677" rIns="93351" bIns="46677"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9932" y="0"/>
            <a:ext cx="3044719" cy="465614"/>
          </a:xfrm>
          <a:prstGeom prst="rect">
            <a:avLst/>
          </a:prstGeom>
        </p:spPr>
        <p:txBody>
          <a:bodyPr vert="horz" lIns="93351" tIns="46677" rIns="93351" bIns="46677" rtlCol="0"/>
          <a:lstStyle>
            <a:lvl1pPr algn="r" fontAlgn="auto">
              <a:spcBef>
                <a:spcPts val="0"/>
              </a:spcBef>
              <a:spcAft>
                <a:spcPts val="0"/>
              </a:spcAft>
              <a:defRPr sz="1200">
                <a:latin typeface="+mn-lt"/>
              </a:defRPr>
            </a:lvl1pPr>
          </a:lstStyle>
          <a:p>
            <a:pPr>
              <a:defRPr/>
            </a:pPr>
            <a:fld id="{D142AB44-77A9-40AF-96EE-8CCD92A3840D}" type="datetimeFigureOut">
              <a:rPr lang="en-US"/>
              <a:pPr>
                <a:defRPr/>
              </a:pPr>
              <a:t>9/20/2022</a:t>
            </a:fld>
            <a:endParaRPr lang="en-US" dirty="0"/>
          </a:p>
        </p:txBody>
      </p:sp>
      <p:sp>
        <p:nvSpPr>
          <p:cNvPr id="4" name="Footer Placeholder 3"/>
          <p:cNvSpPr>
            <a:spLocks noGrp="1"/>
          </p:cNvSpPr>
          <p:nvPr>
            <p:ph type="ftr" sz="quarter" idx="2"/>
          </p:nvPr>
        </p:nvSpPr>
        <p:spPr>
          <a:xfrm>
            <a:off x="1" y="8845045"/>
            <a:ext cx="3044719" cy="465614"/>
          </a:xfrm>
          <a:prstGeom prst="rect">
            <a:avLst/>
          </a:prstGeom>
        </p:spPr>
        <p:txBody>
          <a:bodyPr vert="horz" lIns="93351" tIns="46677" rIns="93351" bIns="46677"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9932" y="8845045"/>
            <a:ext cx="3044719" cy="465614"/>
          </a:xfrm>
          <a:prstGeom prst="rect">
            <a:avLst/>
          </a:prstGeom>
        </p:spPr>
        <p:txBody>
          <a:bodyPr vert="horz" lIns="93351" tIns="46677" rIns="93351" bIns="46677" rtlCol="0" anchor="b"/>
          <a:lstStyle>
            <a:lvl1pPr algn="r" fontAlgn="auto">
              <a:spcBef>
                <a:spcPts val="0"/>
              </a:spcBef>
              <a:spcAft>
                <a:spcPts val="0"/>
              </a:spcAft>
              <a:defRPr sz="1200">
                <a:latin typeface="+mn-lt"/>
              </a:defRPr>
            </a:lvl1pPr>
          </a:lstStyle>
          <a:p>
            <a:pPr>
              <a:defRPr/>
            </a:pPr>
            <a:fld id="{C0452EAC-6B7E-4DAC-8344-D60A00EF6F51}" type="slidenum">
              <a:rPr lang="en-US"/>
              <a:pPr>
                <a:defRPr/>
              </a:pPr>
              <a:t>‹#›</a:t>
            </a:fld>
            <a:endParaRPr lang="en-US" dirty="0"/>
          </a:p>
        </p:txBody>
      </p:sp>
    </p:spTree>
    <p:extLst>
      <p:ext uri="{BB962C8B-B14F-4D97-AF65-F5344CB8AC3E}">
        <p14:creationId xmlns:p14="http://schemas.microsoft.com/office/powerpoint/2010/main" val="1404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1" tIns="46677" rIns="93351" bIns="46677"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9932" y="0"/>
            <a:ext cx="3044719" cy="465614"/>
          </a:xfrm>
          <a:prstGeom prst="rect">
            <a:avLst/>
          </a:prstGeom>
        </p:spPr>
        <p:txBody>
          <a:bodyPr vert="horz" lIns="93351" tIns="46677" rIns="93351" bIns="46677" rtlCol="0"/>
          <a:lstStyle>
            <a:lvl1pPr algn="r" fontAlgn="auto">
              <a:spcBef>
                <a:spcPts val="0"/>
              </a:spcBef>
              <a:spcAft>
                <a:spcPts val="0"/>
              </a:spcAft>
              <a:defRPr sz="1200">
                <a:latin typeface="+mn-lt"/>
              </a:defRPr>
            </a:lvl1pPr>
          </a:lstStyle>
          <a:p>
            <a:pPr>
              <a:defRPr/>
            </a:pPr>
            <a:fld id="{BEDD1AF5-3CE1-4D3E-8229-B3E89071A378}" type="datetimeFigureOut">
              <a:rPr lang="en-US"/>
              <a:pPr>
                <a:defRPr/>
              </a:pPr>
              <a:t>9/20/2022</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1" tIns="46677" rIns="93351" bIns="46677" rtlCol="0" anchor="ctr"/>
          <a:lstStyle/>
          <a:p>
            <a:pPr lvl="0"/>
            <a:endParaRPr lang="en-US" noProof="0"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1" tIns="46677" rIns="93351" bIns="4667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51" tIns="46677" rIns="93351" bIns="46677"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9932" y="8845045"/>
            <a:ext cx="3044719" cy="465614"/>
          </a:xfrm>
          <a:prstGeom prst="rect">
            <a:avLst/>
          </a:prstGeom>
        </p:spPr>
        <p:txBody>
          <a:bodyPr vert="horz" lIns="93351" tIns="46677" rIns="93351" bIns="46677" rtlCol="0" anchor="b"/>
          <a:lstStyle>
            <a:lvl1pPr algn="r" fontAlgn="auto">
              <a:spcBef>
                <a:spcPts val="0"/>
              </a:spcBef>
              <a:spcAft>
                <a:spcPts val="0"/>
              </a:spcAft>
              <a:defRPr sz="1200">
                <a:latin typeface="+mn-lt"/>
              </a:defRPr>
            </a:lvl1pPr>
          </a:lstStyle>
          <a:p>
            <a:pPr>
              <a:defRPr/>
            </a:pPr>
            <a:fld id="{FC62E0DD-5355-4FCB-96A7-A41012CF17B3}" type="slidenum">
              <a:rPr lang="en-US"/>
              <a:pPr>
                <a:defRPr/>
              </a:pPr>
              <a:t>‹#›</a:t>
            </a:fld>
            <a:endParaRPr lang="en-US" dirty="0"/>
          </a:p>
        </p:txBody>
      </p:sp>
    </p:spTree>
    <p:extLst>
      <p:ext uri="{BB962C8B-B14F-4D97-AF65-F5344CB8AC3E}">
        <p14:creationId xmlns:p14="http://schemas.microsoft.com/office/powerpoint/2010/main" val="2142362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SRIPowerpoint-0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userDrawn="1"/>
        </p:nvSpPr>
        <p:spPr>
          <a:xfrm>
            <a:off x="1422400" y="1485900"/>
            <a:ext cx="7327900" cy="1015663"/>
          </a:xfrm>
          <a:prstGeom prst="rect">
            <a:avLst/>
          </a:prstGeom>
          <a:noFill/>
        </p:spPr>
        <p:txBody>
          <a:bodyPr wrap="square" rtlCol="0">
            <a:spAutoFit/>
          </a:bodyPr>
          <a:lstStyle/>
          <a:p>
            <a:r>
              <a:rPr lang="en-US" sz="6000" dirty="0"/>
              <a:t>Draft</a:t>
            </a:r>
          </a:p>
        </p:txBody>
      </p:sp>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578C299-D288-47A2-B943-F6CCE3397034}" type="datetime1">
              <a:rPr lang="en-US" smtClean="0"/>
              <a:pPr>
                <a:defRPr/>
              </a:pPr>
              <a:t>9/20/2022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34E062-2DC7-4891-97D0-46EA53656393}" type="slidenum">
              <a:rPr lang="en-US" smtClean="0"/>
              <a:pPr>
                <a:defRPr/>
              </a:pPr>
              <a:t>‹#›</a:t>
            </a:fld>
            <a:endParaRPr lang="en-US" dirty="0"/>
          </a:p>
        </p:txBody>
      </p:sp>
    </p:spTree>
    <p:extLst>
      <p:ext uri="{BB962C8B-B14F-4D97-AF65-F5344CB8AC3E}">
        <p14:creationId xmlns:p14="http://schemas.microsoft.com/office/powerpoint/2010/main" val="334925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1E4CCE0-66BC-42DA-B915-E0A7F1D2853D}" type="datetime1">
              <a:rPr lang="en-US" smtClean="0"/>
              <a:pPr>
                <a:defRPr/>
              </a:pPr>
              <a:t>9/20/2022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6F98BB-76EE-41A4-9241-FEA9B80E13DE}" type="slidenum">
              <a:rPr lang="en-US" smtClean="0"/>
              <a:pPr>
                <a:defRPr/>
              </a:pPr>
              <a:t>‹#›</a:t>
            </a:fld>
            <a:endParaRPr lang="en-US" dirty="0"/>
          </a:p>
        </p:txBody>
      </p:sp>
    </p:spTree>
    <p:extLst>
      <p:ext uri="{BB962C8B-B14F-4D97-AF65-F5344CB8AC3E}">
        <p14:creationId xmlns:p14="http://schemas.microsoft.com/office/powerpoint/2010/main" val="416110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A177C36-1906-4F7D-9D3B-EE56E9404A9B}" type="datetime1">
              <a:rPr lang="en-US" smtClean="0"/>
              <a:pPr>
                <a:defRPr/>
              </a:pPr>
              <a:t>9/20/2022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FB42DB6-5B8C-4510-BC40-9E5A8F0A891C}" type="slidenum">
              <a:rPr lang="en-US" smtClean="0"/>
              <a:pPr>
                <a:defRPr/>
              </a:pPr>
              <a:t>‹#›</a:t>
            </a:fld>
            <a:endParaRPr lang="en-US" dirty="0"/>
          </a:p>
        </p:txBody>
      </p:sp>
    </p:spTree>
    <p:extLst>
      <p:ext uri="{BB962C8B-B14F-4D97-AF65-F5344CB8AC3E}">
        <p14:creationId xmlns:p14="http://schemas.microsoft.com/office/powerpoint/2010/main" val="221326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4A32E5A-CAB1-4BF2-87CA-005726CE70DF}" type="datetime1">
              <a:rPr lang="en-US" smtClean="0"/>
              <a:pPr>
                <a:defRPr/>
              </a:pPr>
              <a:t>9/20/2022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AFDC135-2D44-43F4-8EF6-51E1DDE388EB}" type="slidenum">
              <a:rPr lang="en-US" smtClean="0"/>
              <a:pPr>
                <a:defRPr/>
              </a:pPr>
              <a:t>‹#›</a:t>
            </a:fld>
            <a:endParaRPr lang="en-US" dirty="0"/>
          </a:p>
        </p:txBody>
      </p:sp>
    </p:spTree>
    <p:extLst>
      <p:ext uri="{BB962C8B-B14F-4D97-AF65-F5344CB8AC3E}">
        <p14:creationId xmlns:p14="http://schemas.microsoft.com/office/powerpoint/2010/main" val="242042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20EC032-2E66-4DA1-BC42-F7D5D1348A6F}" type="datetime1">
              <a:rPr lang="en-US" smtClean="0"/>
              <a:pPr>
                <a:defRPr/>
              </a:pPr>
              <a:t>9/20/2022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D4520F4-12F2-4286-A661-783F99CA5A90}" type="slidenum">
              <a:rPr lang="en-US" smtClean="0"/>
              <a:pPr>
                <a:defRPr/>
              </a:pPr>
              <a:t>‹#›</a:t>
            </a:fld>
            <a:endParaRPr lang="en-US" dirty="0"/>
          </a:p>
        </p:txBody>
      </p:sp>
    </p:spTree>
    <p:extLst>
      <p:ext uri="{BB962C8B-B14F-4D97-AF65-F5344CB8AC3E}">
        <p14:creationId xmlns:p14="http://schemas.microsoft.com/office/powerpoint/2010/main" val="352677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3AEA22B5-D9E8-4BEF-849A-3A8B8BB89B72}" type="datetime1">
              <a:rPr lang="en-US" smtClean="0"/>
              <a:pPr>
                <a:defRPr/>
              </a:pPr>
              <a:t>9/20/2022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ADD5394-36B4-4A2E-AA75-731DE85A3F2F}" type="slidenum">
              <a:rPr lang="en-US" smtClean="0"/>
              <a:pPr>
                <a:defRPr/>
              </a:pPr>
              <a:t>‹#›</a:t>
            </a:fld>
            <a:endParaRPr lang="en-US" dirty="0"/>
          </a:p>
        </p:txBody>
      </p:sp>
    </p:spTree>
    <p:extLst>
      <p:ext uri="{BB962C8B-B14F-4D97-AF65-F5344CB8AC3E}">
        <p14:creationId xmlns:p14="http://schemas.microsoft.com/office/powerpoint/2010/main" val="389689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A98671C-2389-424C-A8B8-188F347A38C6}" type="datetime1">
              <a:rPr lang="en-US" smtClean="0"/>
              <a:pPr>
                <a:defRPr/>
              </a:pPr>
              <a:t>9/20/2022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A2CA938-0B63-477B-8992-3E5324BEFAE7}" type="slidenum">
              <a:rPr lang="en-US" smtClean="0"/>
              <a:pPr>
                <a:defRPr/>
              </a:pPr>
              <a:t>‹#›</a:t>
            </a:fld>
            <a:endParaRPr lang="en-US" dirty="0"/>
          </a:p>
        </p:txBody>
      </p:sp>
    </p:spTree>
    <p:extLst>
      <p:ext uri="{BB962C8B-B14F-4D97-AF65-F5344CB8AC3E}">
        <p14:creationId xmlns:p14="http://schemas.microsoft.com/office/powerpoint/2010/main" val="371741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E5DF634-36D1-4888-9A88-791E2789580C}" type="datetime1">
              <a:rPr lang="en-US" smtClean="0"/>
              <a:pPr>
                <a:defRPr/>
              </a:pPr>
              <a:t>9/20/2022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6FD1FC2-56BB-46B0-8FE9-94DCE31B7729}" type="slidenum">
              <a:rPr lang="en-US" smtClean="0"/>
              <a:pPr>
                <a:defRPr/>
              </a:pPr>
              <a:t>‹#›</a:t>
            </a:fld>
            <a:endParaRPr lang="en-US" dirty="0"/>
          </a:p>
        </p:txBody>
      </p:sp>
    </p:spTree>
    <p:extLst>
      <p:ext uri="{BB962C8B-B14F-4D97-AF65-F5344CB8AC3E}">
        <p14:creationId xmlns:p14="http://schemas.microsoft.com/office/powerpoint/2010/main" val="56564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836FBE5-6520-4591-B346-E60838B57692}" type="datetime1">
              <a:rPr lang="en-US" smtClean="0"/>
              <a:pPr>
                <a:defRPr/>
              </a:pPr>
              <a:t>9/20/2022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36BE0D7-94A6-4BF6-974E-F8AED3EDB6F1}" type="slidenum">
              <a:rPr lang="en-US" smtClean="0"/>
              <a:pPr>
                <a:defRPr/>
              </a:pPr>
              <a:t>‹#›</a:t>
            </a:fld>
            <a:endParaRPr lang="en-US" dirty="0"/>
          </a:p>
        </p:txBody>
      </p:sp>
    </p:spTree>
    <p:extLst>
      <p:ext uri="{BB962C8B-B14F-4D97-AF65-F5344CB8AC3E}">
        <p14:creationId xmlns:p14="http://schemas.microsoft.com/office/powerpoint/2010/main" val="56944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B643437-59B6-42B4-A7A6-1E6E38737ACB}" type="datetime1">
              <a:rPr lang="en-US" smtClean="0"/>
              <a:pPr>
                <a:defRPr/>
              </a:pPr>
              <a:t>9/20/2022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F30F29-549C-4751-BC50-DFBD64449EB5}" type="slidenum">
              <a:rPr lang="en-US" smtClean="0"/>
              <a:pPr>
                <a:defRPr/>
              </a:pPr>
              <a:t>‹#›</a:t>
            </a:fld>
            <a:endParaRPr lang="en-US" dirty="0"/>
          </a:p>
        </p:txBody>
      </p:sp>
    </p:spTree>
    <p:extLst>
      <p:ext uri="{BB962C8B-B14F-4D97-AF65-F5344CB8AC3E}">
        <p14:creationId xmlns:p14="http://schemas.microsoft.com/office/powerpoint/2010/main" val="105986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7D1012B-930D-4074-B4F6-158AF361547A}" type="datetime1">
              <a:rPr lang="en-US" smtClean="0"/>
              <a:pPr>
                <a:defRPr/>
              </a:pPr>
              <a:t>9/20/2022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D51151-7EEC-4BAA-AEA1-0BA8E2AAC743}" type="slidenum">
              <a:rPr lang="en-US" smtClean="0"/>
              <a:pPr>
                <a:defRPr/>
              </a:pPr>
              <a:t>‹#›</a:t>
            </a:fld>
            <a:endParaRPr lang="en-US" dirty="0"/>
          </a:p>
        </p:txBody>
      </p:sp>
    </p:spTree>
    <p:extLst>
      <p:ext uri="{BB962C8B-B14F-4D97-AF65-F5344CB8AC3E}">
        <p14:creationId xmlns:p14="http://schemas.microsoft.com/office/powerpoint/2010/main" val="386446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C56239E-ED51-4408-8480-3EDF5739F552}" type="datetime1">
              <a:rPr lang="en-US" smtClean="0"/>
              <a:pPr>
                <a:defRPr/>
              </a:pPr>
              <a:t>9/20/2022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9062C6E-31DB-4404-B55C-49A7D76044BD}" type="slidenum">
              <a:rPr lang="en-US" smtClean="0"/>
              <a:pPr>
                <a:defRPr/>
              </a:pPr>
              <a:t>‹#›</a:t>
            </a:fld>
            <a:endParaRPr lang="en-US" dirty="0"/>
          </a:p>
        </p:txBody>
      </p:sp>
      <p:pic>
        <p:nvPicPr>
          <p:cNvPr id="7" name="Picture 6" descr="ISRIPowerpoint-01.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210066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bmills@isri.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54855-75B3-4963-97DA-4333FF05E556}"/>
              </a:ext>
            </a:extLst>
          </p:cNvPr>
          <p:cNvSpPr>
            <a:spLocks noGrp="1"/>
          </p:cNvSpPr>
          <p:nvPr>
            <p:ph type="sldNum" sz="quarter" idx="12"/>
          </p:nvPr>
        </p:nvSpPr>
        <p:spPr/>
        <p:txBody>
          <a:bodyPr/>
          <a:lstStyle/>
          <a:p>
            <a:pPr>
              <a:defRPr/>
            </a:pPr>
            <a:fld id="{D36BE0D7-94A6-4BF6-974E-F8AED3EDB6F1}" type="slidenum">
              <a:rPr lang="en-US" smtClean="0"/>
              <a:pPr>
                <a:defRPr/>
              </a:pPr>
              <a:t>1</a:t>
            </a:fld>
            <a:endParaRPr lang="en-US" dirty="0"/>
          </a:p>
        </p:txBody>
      </p:sp>
      <p:sp>
        <p:nvSpPr>
          <p:cNvPr id="3" name="TextBox 2">
            <a:extLst>
              <a:ext uri="{FF2B5EF4-FFF2-40B4-BE49-F238E27FC236}">
                <a16:creationId xmlns:a16="http://schemas.microsoft.com/office/drawing/2014/main" id="{98AE3642-6BF7-419D-B8D6-42944378544C}"/>
              </a:ext>
            </a:extLst>
          </p:cNvPr>
          <p:cNvSpPr txBox="1"/>
          <p:nvPr/>
        </p:nvSpPr>
        <p:spPr>
          <a:xfrm>
            <a:off x="1630018" y="2531164"/>
            <a:ext cx="3869634" cy="923330"/>
          </a:xfrm>
          <a:prstGeom prst="rect">
            <a:avLst/>
          </a:prstGeom>
          <a:noFill/>
        </p:spPr>
        <p:txBody>
          <a:bodyPr wrap="square" rtlCol="0">
            <a:spAutoFit/>
          </a:bodyPr>
          <a:lstStyle/>
          <a:p>
            <a:r>
              <a:rPr lang="en-US" sz="3600" b="1" dirty="0"/>
              <a:t>Bill Karr</a:t>
            </a:r>
          </a:p>
          <a:p>
            <a:r>
              <a:rPr lang="en-US" dirty="0"/>
              <a:t>Acme Iron &amp; Metal</a:t>
            </a:r>
          </a:p>
        </p:txBody>
      </p:sp>
    </p:spTree>
    <p:extLst>
      <p:ext uri="{BB962C8B-B14F-4D97-AF65-F5344CB8AC3E}">
        <p14:creationId xmlns:p14="http://schemas.microsoft.com/office/powerpoint/2010/main" val="311910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36BE0D7-94A6-4BF6-974E-F8AED3EDB6F1}" type="slidenum">
              <a:rPr lang="en-US" smtClean="0"/>
              <a:pPr>
                <a:defRPr/>
              </a:pPr>
              <a:t>2</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372" y="792251"/>
            <a:ext cx="4179627" cy="6065749"/>
          </a:xfrm>
          <a:prstGeom prst="rect">
            <a:avLst/>
          </a:prstGeom>
        </p:spPr>
      </p:pic>
      <p:sp>
        <p:nvSpPr>
          <p:cNvPr id="8" name="TextBox 7"/>
          <p:cNvSpPr txBox="1"/>
          <p:nvPr/>
        </p:nvSpPr>
        <p:spPr>
          <a:xfrm>
            <a:off x="5149970" y="1311215"/>
            <a:ext cx="3778370" cy="5262979"/>
          </a:xfrm>
          <a:prstGeom prst="rect">
            <a:avLst/>
          </a:prstGeom>
          <a:noFill/>
        </p:spPr>
        <p:txBody>
          <a:bodyPr wrap="square" rtlCol="0">
            <a:spAutoFit/>
          </a:bodyPr>
          <a:lstStyle/>
          <a:p>
            <a:r>
              <a:rPr lang="en-US" sz="2400" b="1" dirty="0"/>
              <a:t>A Proven Tool for Law Enforcement and Industry</a:t>
            </a:r>
          </a:p>
          <a:p>
            <a:endParaRPr lang="en-US" sz="2400" b="1" dirty="0"/>
          </a:p>
          <a:p>
            <a:endParaRPr lang="en-US" sz="2400" b="1" dirty="0"/>
          </a:p>
          <a:p>
            <a:r>
              <a:rPr lang="en-US" sz="2400" b="1" dirty="0"/>
              <a:t>FREE and Available to Corporate Security and Other Victims of Materials Theft</a:t>
            </a:r>
          </a:p>
          <a:p>
            <a:endParaRPr lang="en-US" sz="2400" b="1" dirty="0"/>
          </a:p>
          <a:p>
            <a:endParaRPr lang="en-US" sz="2400" b="1" dirty="0"/>
          </a:p>
          <a:p>
            <a:r>
              <a:rPr lang="en-US" sz="2400" b="1" dirty="0"/>
              <a:t>Registration Not Required to View Home Page Content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64372" cy="685800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4934311" cy="6858000"/>
          </a:xfrm>
          <a:prstGeom prst="rect">
            <a:avLst/>
          </a:prstGeom>
        </p:spPr>
      </p:pic>
    </p:spTree>
    <p:extLst>
      <p:ext uri="{BB962C8B-B14F-4D97-AF65-F5344CB8AC3E}">
        <p14:creationId xmlns:p14="http://schemas.microsoft.com/office/powerpoint/2010/main" val="151501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36BE0D7-94A6-4BF6-974E-F8AED3EDB6F1}" type="slidenum">
              <a:rPr lang="en-US" smtClean="0"/>
              <a:pPr>
                <a:defRPr/>
              </a:pPr>
              <a:t>3</a:t>
            </a:fld>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4451230" y="948905"/>
            <a:ext cx="4278702" cy="3693319"/>
          </a:xfrm>
          <a:prstGeom prst="rect">
            <a:avLst/>
          </a:prstGeom>
          <a:noFill/>
        </p:spPr>
        <p:txBody>
          <a:bodyPr wrap="square" rtlCol="0">
            <a:spAutoFit/>
          </a:bodyPr>
          <a:lstStyle/>
          <a:p>
            <a:r>
              <a:rPr lang="en-US" dirty="0"/>
              <a:t>To take full advantage of the site, be sure to check the block to receive alert notifications. You will only receive alerts from the zip code(s) or state(s) you select.</a:t>
            </a:r>
          </a:p>
          <a:p>
            <a:endParaRPr lang="en-US" dirty="0"/>
          </a:p>
          <a:p>
            <a:endParaRPr lang="en-US" dirty="0"/>
          </a:p>
          <a:p>
            <a:endParaRPr lang="en-US" dirty="0"/>
          </a:p>
          <a:p>
            <a:endParaRPr lang="en-US" dirty="0"/>
          </a:p>
          <a:p>
            <a:endParaRPr lang="en-US" dirty="0"/>
          </a:p>
          <a:p>
            <a:endParaRPr lang="en-US" dirty="0"/>
          </a:p>
          <a:p>
            <a:r>
              <a:rPr lang="en-US" dirty="0"/>
              <a:t>Once registered or after making any changes, be sure to hit the </a:t>
            </a:r>
            <a:r>
              <a:rPr lang="en-US" dirty="0">
                <a:solidFill>
                  <a:schemeClr val="accent5">
                    <a:lumMod val="75000"/>
                  </a:schemeClr>
                </a:solidFill>
              </a:rPr>
              <a:t>Save</a:t>
            </a:r>
            <a:r>
              <a:rPr lang="en-US" dirty="0"/>
              <a:t> button.</a:t>
            </a:r>
          </a:p>
        </p:txBody>
      </p:sp>
      <p:sp>
        <p:nvSpPr>
          <p:cNvPr id="10" name="Down Arrow 9"/>
          <p:cNvSpPr/>
          <p:nvPr/>
        </p:nvSpPr>
        <p:spPr>
          <a:xfrm rot="5196874">
            <a:off x="2422864" y="-610395"/>
            <a:ext cx="159863" cy="3719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3759749">
            <a:off x="3008781" y="3842759"/>
            <a:ext cx="212347" cy="3528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94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36BE0D7-94A6-4BF6-974E-F8AED3EDB6F1}" type="slidenum">
              <a:rPr lang="en-US" smtClean="0"/>
              <a:pPr>
                <a:defRPr/>
              </a:pPr>
              <a:t>4</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582" y="8860"/>
            <a:ext cx="1419423" cy="2791215"/>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85" y="1404467"/>
            <a:ext cx="3874415" cy="5462393"/>
          </a:xfrm>
          <a:prstGeom prst="rect">
            <a:avLst/>
          </a:prstGeom>
        </p:spPr>
      </p:pic>
      <p:sp>
        <p:nvSpPr>
          <p:cNvPr id="9" name="TextBox 8"/>
          <p:cNvSpPr txBox="1"/>
          <p:nvPr/>
        </p:nvSpPr>
        <p:spPr>
          <a:xfrm>
            <a:off x="5552388" y="1781172"/>
            <a:ext cx="3384222" cy="4708981"/>
          </a:xfrm>
          <a:prstGeom prst="rect">
            <a:avLst/>
          </a:prstGeom>
          <a:noFill/>
        </p:spPr>
        <p:txBody>
          <a:bodyPr wrap="square" rtlCol="0">
            <a:spAutoFit/>
          </a:bodyPr>
          <a:lstStyle/>
          <a:p>
            <a:pPr marL="342900" indent="-342900">
              <a:buFont typeface="Wingdings" panose="05000000000000000000" pitchFamily="2" charset="2"/>
              <a:buChar char="Ø"/>
            </a:pPr>
            <a:r>
              <a:rPr lang="en-US" sz="2000" b="1" i="1" dirty="0"/>
              <a:t>Location, Date &amp; Time</a:t>
            </a:r>
          </a:p>
          <a:p>
            <a:endParaRPr lang="en-US" sz="2000" b="1" i="1" dirty="0"/>
          </a:p>
          <a:p>
            <a:endParaRPr lang="en-US" sz="2000" b="1" i="1" dirty="0"/>
          </a:p>
          <a:p>
            <a:pPr marL="342900" indent="-342900">
              <a:buFont typeface="Wingdings" panose="05000000000000000000" pitchFamily="2" charset="2"/>
              <a:buChar char="Ø"/>
            </a:pPr>
            <a:r>
              <a:rPr lang="en-US" sz="2000" b="1" i="1" dirty="0"/>
              <a:t>Description of Stolen Item(s)</a:t>
            </a:r>
          </a:p>
          <a:p>
            <a:endParaRPr lang="en-US" sz="2000" b="1" i="1" dirty="0"/>
          </a:p>
          <a:p>
            <a:endParaRPr lang="en-US" sz="2000" b="1" i="1" dirty="0"/>
          </a:p>
          <a:p>
            <a:pPr marL="342900" indent="-342900">
              <a:buFont typeface="Wingdings" panose="05000000000000000000" pitchFamily="2" charset="2"/>
              <a:buChar char="Ø"/>
            </a:pPr>
            <a:r>
              <a:rPr lang="en-US" sz="2000" b="1" i="1" dirty="0"/>
              <a:t>Upload Photos</a:t>
            </a:r>
          </a:p>
          <a:p>
            <a:endParaRPr lang="en-US" sz="2000" b="1" i="1" dirty="0"/>
          </a:p>
          <a:p>
            <a:endParaRPr lang="en-US" sz="2000" b="1" i="1" dirty="0"/>
          </a:p>
          <a:p>
            <a:pPr marL="342900" indent="-342900">
              <a:buFont typeface="Wingdings" panose="05000000000000000000" pitchFamily="2" charset="2"/>
              <a:buChar char="Ø"/>
            </a:pPr>
            <a:r>
              <a:rPr lang="en-US" sz="2000" b="1" i="1" dirty="0"/>
              <a:t>Suspect Vehicle Information</a:t>
            </a:r>
          </a:p>
          <a:p>
            <a:endParaRPr lang="en-US" sz="2000" b="1" i="1" dirty="0"/>
          </a:p>
          <a:p>
            <a:endParaRPr lang="en-US" sz="2000" b="1" i="1" dirty="0"/>
          </a:p>
          <a:p>
            <a:pPr marL="342900" indent="-342900">
              <a:buFont typeface="Wingdings" panose="05000000000000000000" pitchFamily="2" charset="2"/>
              <a:buChar char="Ø"/>
            </a:pPr>
            <a:r>
              <a:rPr lang="en-US" sz="2000" b="1" i="1" dirty="0"/>
              <a:t>Contact Information</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60"/>
            <a:ext cx="5344998" cy="6858000"/>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5797" y="94892"/>
            <a:ext cx="3528203" cy="1513702"/>
          </a:xfrm>
          <a:prstGeom prst="rect">
            <a:avLst/>
          </a:prstGeom>
        </p:spPr>
      </p:pic>
      <p:sp>
        <p:nvSpPr>
          <p:cNvPr id="13" name="TextBox 12"/>
          <p:cNvSpPr txBox="1"/>
          <p:nvPr/>
        </p:nvSpPr>
        <p:spPr>
          <a:xfrm>
            <a:off x="5552388" y="172528"/>
            <a:ext cx="3462216" cy="584775"/>
          </a:xfrm>
          <a:prstGeom prst="rect">
            <a:avLst/>
          </a:prstGeom>
          <a:noFill/>
        </p:spPr>
        <p:txBody>
          <a:bodyPr wrap="square" rtlCol="0">
            <a:spAutoFit/>
          </a:bodyPr>
          <a:lstStyle/>
          <a:p>
            <a:pPr algn="ctr"/>
            <a:r>
              <a:rPr lang="en-US" sz="3200" b="1" dirty="0"/>
              <a:t>     </a:t>
            </a:r>
          </a:p>
        </p:txBody>
      </p:sp>
      <p:sp>
        <p:nvSpPr>
          <p:cNvPr id="15" name="TextBox 14"/>
          <p:cNvSpPr txBox="1"/>
          <p:nvPr/>
        </p:nvSpPr>
        <p:spPr>
          <a:xfrm>
            <a:off x="5667555" y="668271"/>
            <a:ext cx="3347049" cy="523220"/>
          </a:xfrm>
          <a:prstGeom prst="rect">
            <a:avLst/>
          </a:prstGeom>
          <a:noFill/>
        </p:spPr>
        <p:txBody>
          <a:bodyPr wrap="square" rtlCol="0">
            <a:spAutoFit/>
          </a:bodyPr>
          <a:lstStyle/>
          <a:p>
            <a:r>
              <a:rPr lang="en-US" sz="2800" b="1" u="sng" dirty="0"/>
              <a:t>Alert Information</a:t>
            </a:r>
          </a:p>
        </p:txBody>
      </p:sp>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59" y="8860"/>
            <a:ext cx="5374257" cy="6849140"/>
          </a:xfrm>
          <a:prstGeom prst="rect">
            <a:avLst/>
          </a:prstGeom>
        </p:spPr>
      </p:pic>
    </p:spTree>
    <p:extLst>
      <p:ext uri="{BB962C8B-B14F-4D97-AF65-F5344CB8AC3E}">
        <p14:creationId xmlns:p14="http://schemas.microsoft.com/office/powerpoint/2010/main" val="310229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36BE0D7-94A6-4BF6-974E-F8AED3EDB6F1}" type="slidenum">
              <a:rPr lang="en-US" smtClean="0"/>
              <a:pPr>
                <a:defRPr/>
              </a:pPr>
              <a:t>5</a:t>
            </a:fld>
            <a:endParaRPr lang="en-US" dirty="0"/>
          </a:p>
        </p:txBody>
      </p:sp>
      <p:sp>
        <p:nvSpPr>
          <p:cNvPr id="16" name="TextBox 15"/>
          <p:cNvSpPr txBox="1"/>
          <p:nvPr/>
        </p:nvSpPr>
        <p:spPr>
          <a:xfrm>
            <a:off x="2259367" y="1766657"/>
            <a:ext cx="3169328" cy="646331"/>
          </a:xfrm>
          <a:prstGeom prst="rect">
            <a:avLst/>
          </a:prstGeom>
          <a:noFill/>
        </p:spPr>
        <p:txBody>
          <a:bodyPr wrap="square" rtlCol="0">
            <a:spAutoFit/>
          </a:bodyPr>
          <a:lstStyle/>
          <a:p>
            <a:endParaRPr lang="en-US" sz="3600"/>
          </a:p>
        </p:txBody>
      </p:sp>
      <p:sp>
        <p:nvSpPr>
          <p:cNvPr id="7" name="TextBox 6"/>
          <p:cNvSpPr txBox="1"/>
          <p:nvPr/>
        </p:nvSpPr>
        <p:spPr>
          <a:xfrm>
            <a:off x="71020" y="1309985"/>
            <a:ext cx="2618913" cy="1200329"/>
          </a:xfrm>
          <a:prstGeom prst="rect">
            <a:avLst/>
          </a:prstGeom>
          <a:noFill/>
        </p:spPr>
        <p:txBody>
          <a:bodyPr wrap="square" rtlCol="0">
            <a:spAutoFit/>
          </a:bodyPr>
          <a:lstStyle/>
          <a:p>
            <a:endParaRPr lang="en-US" sz="3600" dirty="0"/>
          </a:p>
          <a:p>
            <a:r>
              <a:rPr lang="en-US" sz="3600" dirty="0"/>
              <a:t>  </a:t>
            </a:r>
            <a:endParaRPr lang="en-US" sz="3600" b="1" i="1" dirty="0"/>
          </a:p>
        </p:txBody>
      </p:sp>
      <p:sp>
        <p:nvSpPr>
          <p:cNvPr id="12" name="TextBox 11"/>
          <p:cNvSpPr txBox="1"/>
          <p:nvPr/>
        </p:nvSpPr>
        <p:spPr>
          <a:xfrm>
            <a:off x="232172" y="111103"/>
            <a:ext cx="7122233" cy="741613"/>
          </a:xfrm>
          <a:prstGeom prst="rect">
            <a:avLst/>
          </a:prstGeom>
          <a:noFill/>
        </p:spPr>
        <p:txBody>
          <a:bodyPr wrap="square" rtlCol="0">
            <a:spAutoFit/>
          </a:bodyPr>
          <a:lstStyle/>
          <a:p>
            <a:r>
              <a:rPr lang="en-US" sz="4219" b="1" dirty="0">
                <a:latin typeface="+mj-lt"/>
              </a:rPr>
              <a:t>Mobile Site </a:t>
            </a:r>
            <a:r>
              <a:rPr lang="en-US" sz="4219" dirty="0">
                <a:latin typeface="+mj-lt"/>
              </a:rPr>
              <a:t> </a:t>
            </a:r>
          </a:p>
        </p:txBody>
      </p:sp>
      <p:sp>
        <p:nvSpPr>
          <p:cNvPr id="3" name="TextBox 2"/>
          <p:cNvSpPr txBox="1"/>
          <p:nvPr/>
        </p:nvSpPr>
        <p:spPr>
          <a:xfrm>
            <a:off x="409946" y="2223281"/>
            <a:ext cx="4882551" cy="3046988"/>
          </a:xfrm>
          <a:prstGeom prst="rect">
            <a:avLst/>
          </a:prstGeom>
          <a:noFill/>
        </p:spPr>
        <p:txBody>
          <a:bodyPr wrap="square" rtlCol="0">
            <a:spAutoFit/>
          </a:bodyPr>
          <a:lstStyle/>
          <a:p>
            <a:r>
              <a:rPr lang="en-US" sz="2400" dirty="0"/>
              <a:t>Users visiting ScrapTheftAlert.com on mobile devices will automatically be routed to the new mobile site. Mobile users can switch over to the desktop site at any time by tapping the View Desktop Site option located on the footer.  </a:t>
            </a:r>
            <a:endParaRPr lang="en-US" sz="2400" dirty="0">
              <a:latin typeface="Lucida Sans" panose="020B0602030504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984" y="1543902"/>
            <a:ext cx="3053683" cy="4221271"/>
          </a:xfrm>
          <a:prstGeom prst="rect">
            <a:avLst/>
          </a:prstGeom>
        </p:spPr>
      </p:pic>
      <p:sp>
        <p:nvSpPr>
          <p:cNvPr id="8" name="TextBox 7"/>
          <p:cNvSpPr txBox="1"/>
          <p:nvPr/>
        </p:nvSpPr>
        <p:spPr>
          <a:xfrm>
            <a:off x="1052423" y="4181166"/>
            <a:ext cx="8315864" cy="830997"/>
          </a:xfrm>
          <a:prstGeom prst="rect">
            <a:avLst/>
          </a:prstGeom>
          <a:noFill/>
        </p:spPr>
        <p:txBody>
          <a:bodyPr wrap="square" rtlCol="0">
            <a:spAutoFit/>
          </a:bodyPr>
          <a:lstStyle/>
          <a:p>
            <a:pPr algn="l"/>
            <a:endParaRPr lang="en-US" sz="2400" dirty="0">
              <a:latin typeface="Lucida Sans" panose="020B0602030504020204" pitchFamily="34" charset="0"/>
            </a:endParaRPr>
          </a:p>
          <a:p>
            <a:pPr algn="l"/>
            <a:endParaRPr lang="en-US" sz="2400" dirty="0">
              <a:latin typeface="Lucida Sans" panose="020B0602030504020204" pitchFamily="34" charset="0"/>
            </a:endParaRPr>
          </a:p>
        </p:txBody>
      </p:sp>
    </p:spTree>
    <p:extLst>
      <p:ext uri="{BB962C8B-B14F-4D97-AF65-F5344CB8AC3E}">
        <p14:creationId xmlns:p14="http://schemas.microsoft.com/office/powerpoint/2010/main" val="291423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873"/>
            <a:ext cx="7886700" cy="507710"/>
          </a:xfrm>
        </p:spPr>
        <p:txBody>
          <a:bodyPr>
            <a:noAutofit/>
          </a:bodyPr>
          <a:lstStyle/>
          <a:p>
            <a:r>
              <a:rPr lang="en-US" sz="4400" dirty="0">
                <a:latin typeface="Impact" panose="020B0806030902050204" pitchFamily="34" charset="0"/>
              </a:rPr>
              <a:t>ScrapTheftAlert.com</a:t>
            </a:r>
            <a:endParaRPr lang="en-US" sz="4400" dirty="0"/>
          </a:p>
        </p:txBody>
      </p:sp>
      <p:sp>
        <p:nvSpPr>
          <p:cNvPr id="3" name="Content Placeholder 2"/>
          <p:cNvSpPr>
            <a:spLocks noGrp="1"/>
          </p:cNvSpPr>
          <p:nvPr>
            <p:ph idx="1"/>
          </p:nvPr>
        </p:nvSpPr>
        <p:spPr>
          <a:xfrm>
            <a:off x="628650" y="2202742"/>
            <a:ext cx="7886700" cy="2640976"/>
          </a:xfrm>
        </p:spPr>
        <p:txBody>
          <a:bodyPr>
            <a:normAutofit fontScale="55000" lnSpcReduction="20000"/>
          </a:bodyPr>
          <a:lstStyle/>
          <a:p>
            <a:pPr marL="0" indent="0">
              <a:buNone/>
            </a:pPr>
            <a:r>
              <a:rPr lang="en-US" sz="3800" b="1" dirty="0"/>
              <a:t>Service Provider on:</a:t>
            </a:r>
          </a:p>
          <a:p>
            <a:pPr marL="0" indent="0">
              <a:buNone/>
            </a:pPr>
            <a:endParaRPr lang="en-US" sz="3800" dirty="0"/>
          </a:p>
          <a:p>
            <a:pPr marL="0" indent="0">
              <a:buNone/>
            </a:pPr>
            <a:r>
              <a:rPr lang="en-US" sz="4600" i="1" dirty="0"/>
              <a:t>Regional Information Sharing Systems (RISS)</a:t>
            </a:r>
          </a:p>
          <a:p>
            <a:pPr lvl="1">
              <a:buFont typeface="Wingdings" panose="05000000000000000000" pitchFamily="2" charset="2"/>
              <a:buChar char="Ø"/>
            </a:pPr>
            <a:r>
              <a:rPr lang="en-US" sz="4600" i="1" dirty="0"/>
              <a:t>April 19, 2017</a:t>
            </a:r>
          </a:p>
          <a:p>
            <a:pPr marL="0" indent="0">
              <a:buNone/>
            </a:pPr>
            <a:endParaRPr lang="en-US" sz="4600" i="1" dirty="0"/>
          </a:p>
          <a:p>
            <a:pPr marL="0" indent="0">
              <a:buNone/>
            </a:pPr>
            <a:r>
              <a:rPr lang="en-US" sz="4600" i="1" dirty="0"/>
              <a:t>Law Enforcement Enterprise Portal (LEEP)</a:t>
            </a:r>
          </a:p>
          <a:p>
            <a:pPr lvl="1">
              <a:buFont typeface="Wingdings" panose="05000000000000000000" pitchFamily="2" charset="2"/>
              <a:buChar char="Ø"/>
            </a:pPr>
            <a:r>
              <a:rPr lang="en-US" sz="4600" i="1" dirty="0"/>
              <a:t>July 26, 2017</a:t>
            </a:r>
          </a:p>
          <a:p>
            <a:pPr lvl="1">
              <a:buFont typeface="Wingdings" panose="05000000000000000000" pitchFamily="2" charset="2"/>
              <a:buChar char="Ø"/>
            </a:pPr>
            <a:endParaRPr lang="en-US" sz="4600" i="1" dirty="0"/>
          </a:p>
          <a:p>
            <a:pPr marL="342900" lvl="1" indent="0">
              <a:buNone/>
            </a:pPr>
            <a:endParaRPr lang="en-US" sz="4600" i="1" dirty="0"/>
          </a:p>
          <a:p>
            <a:pPr marL="342900" lvl="1" indent="0">
              <a:buNone/>
            </a:pPr>
            <a:endParaRPr lang="en-US" i="1" dirty="0"/>
          </a:p>
          <a:p>
            <a:pPr lvl="1">
              <a:buFont typeface="Wingdings" panose="05000000000000000000" pitchFamily="2" charset="2"/>
              <a:buChar char="Ø"/>
            </a:pPr>
            <a:endParaRPr lang="en-US" dirty="0"/>
          </a:p>
          <a:p>
            <a:pPr marL="342900" lvl="1" indent="0">
              <a:buNone/>
            </a:pPr>
            <a:endParaRPr lang="en-US" dirty="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1AFDC135-2D44-43F4-8EF6-51E1DDE388EB}" type="slidenum">
              <a:rPr lang="en-US" smtClean="0"/>
              <a:pPr>
                <a:defRPr/>
              </a:pPr>
              <a:t>6</a:t>
            </a:fld>
            <a:endParaRPr lang="en-US" dirty="0"/>
          </a:p>
        </p:txBody>
      </p:sp>
      <p:sp>
        <p:nvSpPr>
          <p:cNvPr id="5" name="TextBox 4"/>
          <p:cNvSpPr txBox="1"/>
          <p:nvPr/>
        </p:nvSpPr>
        <p:spPr>
          <a:xfrm>
            <a:off x="628650" y="2949146"/>
            <a:ext cx="5146074"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246262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36BE0D7-94A6-4BF6-974E-F8AED3EDB6F1}" type="slidenum">
              <a:rPr lang="en-US" smtClean="0"/>
              <a:pPr>
                <a:defRPr/>
              </a:pPr>
              <a:t>7</a:t>
            </a:fld>
            <a:endParaRPr lang="en-US" dirty="0"/>
          </a:p>
        </p:txBody>
      </p:sp>
      <p:sp>
        <p:nvSpPr>
          <p:cNvPr id="3" name="TextBox 2"/>
          <p:cNvSpPr txBox="1"/>
          <p:nvPr/>
        </p:nvSpPr>
        <p:spPr>
          <a:xfrm>
            <a:off x="1768415" y="2544792"/>
            <a:ext cx="5658928" cy="2031325"/>
          </a:xfrm>
          <a:prstGeom prst="rect">
            <a:avLst/>
          </a:prstGeom>
          <a:noFill/>
        </p:spPr>
        <p:txBody>
          <a:bodyPr wrap="square" rtlCol="0">
            <a:spAutoFit/>
          </a:bodyPr>
          <a:lstStyle/>
          <a:p>
            <a:r>
              <a:rPr lang="en-US" u="sng"/>
              <a:t>ISRI Staff Contact:</a:t>
            </a:r>
          </a:p>
          <a:p>
            <a:endParaRPr lang="en-US"/>
          </a:p>
          <a:p>
            <a:r>
              <a:rPr lang="en-US"/>
              <a:t>Brady Mills</a:t>
            </a:r>
          </a:p>
          <a:p>
            <a:r>
              <a:rPr lang="en-US"/>
              <a:t>Director of Law Enforcement Outreach</a:t>
            </a:r>
          </a:p>
          <a:p>
            <a:r>
              <a:rPr lang="en-US"/>
              <a:t>Scrap Theft Alert Administrator</a:t>
            </a:r>
          </a:p>
          <a:p>
            <a:r>
              <a:rPr lang="en-US"/>
              <a:t>202-662-8526</a:t>
            </a:r>
          </a:p>
          <a:p>
            <a:r>
              <a:rPr lang="en-US">
                <a:hlinkClick r:id="rId2"/>
              </a:rPr>
              <a:t>bmills@isri.org</a:t>
            </a:r>
            <a:endParaRPr lang="en-US" dirty="0"/>
          </a:p>
        </p:txBody>
      </p:sp>
    </p:spTree>
    <p:extLst>
      <p:ext uri="{BB962C8B-B14F-4D97-AF65-F5344CB8AC3E}">
        <p14:creationId xmlns:p14="http://schemas.microsoft.com/office/powerpoint/2010/main" val="269882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5563</TotalTime>
  <Words>214</Words>
  <Application>Microsoft Office PowerPoint</Application>
  <PresentationFormat>On-screen Show (4:3)</PresentationFormat>
  <Paragraphs>63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Impact</vt:lpstr>
      <vt:lpstr>Lucida Sans</vt:lpstr>
      <vt:lpstr>Wingdings</vt:lpstr>
      <vt:lpstr>Office Theme</vt:lpstr>
      <vt:lpstr>PowerPoint Presentation</vt:lpstr>
      <vt:lpstr>PowerPoint Presentation</vt:lpstr>
      <vt:lpstr>PowerPoint Presentation</vt:lpstr>
      <vt:lpstr>PowerPoint Presentation</vt:lpstr>
      <vt:lpstr>PowerPoint Presentation</vt:lpstr>
      <vt:lpstr>ScrapTheftAlert.com</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E-Scrap in the US</dc:title>
  <dc:creator>Robin Wiener</dc:creator>
  <cp:lastModifiedBy>Landin, Suzanne</cp:lastModifiedBy>
  <cp:revision>371</cp:revision>
  <cp:lastPrinted>2015-12-09T00:11:26Z</cp:lastPrinted>
  <dcterms:created xsi:type="dcterms:W3CDTF">2013-05-23T14:53:55Z</dcterms:created>
  <dcterms:modified xsi:type="dcterms:W3CDTF">2022-09-20T21:58:28Z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67428c-8df2-41b3-925f-2e32f93f53ed_Enabled">
    <vt:lpwstr>true</vt:lpwstr>
  </property>
  <property fmtid="{D5CDD505-2E9C-101B-9397-08002B2CF9AE}" pid="3" name="MSIP_Label_f367428c-8df2-41b3-925f-2e32f93f53ed_SetDate">
    <vt:lpwstr>2022-09-20T16:59:23Z</vt:lpwstr>
  </property>
  <property fmtid="{D5CDD505-2E9C-101B-9397-08002B2CF9AE}" pid="4" name="MSIP_Label_f367428c-8df2-41b3-925f-2e32f93f53ed_Method">
    <vt:lpwstr>Standard</vt:lpwstr>
  </property>
  <property fmtid="{D5CDD505-2E9C-101B-9397-08002B2CF9AE}" pid="5" name="MSIP_Label_f367428c-8df2-41b3-925f-2e32f93f53ed_Name">
    <vt:lpwstr>f367428c-8df2-41b3-925f-2e32f93f53ed</vt:lpwstr>
  </property>
  <property fmtid="{D5CDD505-2E9C-101B-9397-08002B2CF9AE}" pid="6" name="MSIP_Label_f367428c-8df2-41b3-925f-2e32f93f53ed_SiteId">
    <vt:lpwstr>6c1ea1fd-d5ee-4dc8-bcfe-8877bd40388b</vt:lpwstr>
  </property>
  <property fmtid="{D5CDD505-2E9C-101B-9397-08002B2CF9AE}" pid="7" name="MSIP_Label_f367428c-8df2-41b3-925f-2e32f93f53ed_ActionId">
    <vt:lpwstr>343adef7-e28f-4ea7-bd0d-175c9f864511</vt:lpwstr>
  </property>
  <property fmtid="{D5CDD505-2E9C-101B-9397-08002B2CF9AE}" pid="8" name="MSIP_Label_f367428c-8df2-41b3-925f-2e32f93f53ed_ContentBits">
    <vt:lpwstr>0</vt:lpwstr>
  </property>
</Properties>
</file>