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4" r:id="rId5"/>
    <p:sldId id="263" r:id="rId6"/>
    <p:sldId id="258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97AB-4B51-053E-21DB-9296C2BEF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C4F9E-4EA2-EF72-14FF-721A2FEF1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E045-7450-B99E-51D9-6F2E0811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12439-A181-EE31-9033-8C89A5D0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FDF4E-94A3-55D6-47BD-244EB03F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F154-644A-2F01-848F-556C2A2D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FEC6B-024B-910E-270B-C7E1DE7A7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A5AB-BA89-219E-B46E-FE57D393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19B91-ABF3-9DC9-53B7-7B97EEE4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DE5E1-E0BD-82C6-F9D2-8482838B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63554-01AB-9335-6538-76C5F2169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A0513-D850-6649-C1FA-AF08BF060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A2C9B-BDC9-C13D-0DD9-4B0A4011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37F8-F0B0-2C5B-B891-EF3C444B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2331-8D9C-0B25-AE32-1C4F4757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6176-ED2B-F8F3-93BF-3A9ABF9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07759-45F6-CD6B-1EDE-D1CCF8CA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5C6B-1C79-E2F0-3B78-36646F50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5785F-AC1F-C207-2950-6A7EF11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6441-9135-F99F-E575-74E296D0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B6EF-41A5-B189-3304-8C833045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E303D-6B95-86FA-6DB2-A3CCBF87D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8DC1-F03A-6E1B-6915-3657F0EE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DC2D-5CE3-8D34-1B7B-78B86EE1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C9CE-B197-94AE-7289-E59EFD49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49FA-F6E9-BA65-63EA-E9F19854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084E4-C8F7-F502-4E23-345101AB4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861BF-F69E-D108-D735-F3B6BF55F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FCACB-39FE-A462-7002-25F76DBF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67540-60BD-B80D-AF85-3F0D27B5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45123-949B-4C96-7CD9-8351BA14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4DD0-551D-41E3-B15E-B8FA9E68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13856-FD72-6A58-0673-3746953E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0719D-CC05-B87B-961B-E7C3CC278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864C8-9E0C-6C60-4990-A0B4CCC36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5AABC-8682-6882-0024-B52C0103E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F3A72-46D3-1903-25BF-D498463A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11B96-B80B-CB9F-09DB-5E78F4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4FEC0-3227-A0BF-6812-7A0E4F7F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8176-40A8-4E03-52A0-09F4C884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BB53-F0E8-072B-4D96-53C619EF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D502A-7ADC-B717-4014-43476A33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DF794-407C-A0AD-E2AA-A6E51CD5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6AB2E-1DEE-05DF-6A52-BEC56C4E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9ADDD-0FF3-A1AF-9CC9-209E5364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F5E2B-03B6-B915-7062-5CDDBA28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82CB-4A68-2F3B-4FD0-552C765D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3BAA-DD9A-F9D0-4F27-2F3BADCB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65710-A191-A669-50B9-3F353E960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5CE8C-776E-AD79-5D3B-208D5DA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8A6E1-0469-5CE3-6BFA-4CBFC8D9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8444-4D1F-A2D0-B068-9880FC52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4A31-351D-14E2-AA77-72145AB0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67ED-8758-68A4-D9E2-8A22943C9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6F54D-08C9-B5F6-9F46-D2BCFFBB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9622-97A8-5344-4C44-A7A6A8CF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67568-E4E7-DA36-CD2D-C82710EC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1961F-8BED-DD64-B1AE-FB5D38CC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B1BDE-DF78-3126-6778-FFB1D36B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CC1B3-2022-5F1D-776D-744E0EB9B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1A82-4BC5-5737-B771-2882FC39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56E2-6BFB-42A8-8A31-D6F9FC7AE36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C0271-CEB9-62E4-7618-F02AE7594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7AC8-FE66-AF59-87F9-E12E798DF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m.com/interconnecting-large-facilities" TargetMode="External"/><Relationship Id="rId2" Type="http://schemas.openxmlformats.org/officeDocument/2006/relationships/hyperlink" Target="https://www.pnm.com/interconnecting-small-facilit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773200-5CF5-EAAF-0928-15FB4203F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080" y="2452347"/>
            <a:ext cx="6552268" cy="28951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149087"/>
            <a:ext cx="421743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Meter Socket rated amperage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100A or 200A if system greater than 10kW AC)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ESS must have UL9540 listing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82780" y="5356527"/>
            <a:ext cx="4217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including a Generator or EV charger an NSD application must be submitted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5202640"/>
            <a:ext cx="7757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Components and connections shown are for illustrative purposes only</a:t>
            </a:r>
          </a:p>
          <a:p>
            <a:r>
              <a:rPr lang="en-US" sz="900" dirty="0"/>
              <a:t>1. This illustrative sketch is not intended to specify utility interconnection or safety requirements.</a:t>
            </a:r>
          </a:p>
          <a:p>
            <a:r>
              <a:rPr lang="en-US" sz="900" dirty="0"/>
              <a:t>2. PNM may request additional information if determined it is needed during the screening process.</a:t>
            </a:r>
          </a:p>
          <a:p>
            <a:r>
              <a:rPr lang="en-US" sz="900" dirty="0"/>
              <a:t>3. This illustrative sketch is not intended to provide electrical design or code compliance directives.</a:t>
            </a:r>
          </a:p>
          <a:p>
            <a:r>
              <a:rPr lang="en-US" sz="900" dirty="0"/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/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/>
              <a:t>or maintenance conditions must be shown on the single-line diagram.</a:t>
            </a:r>
          </a:p>
          <a:p>
            <a:r>
              <a:rPr lang="en-US" sz="900" dirty="0"/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/>
              <a:t>interconnection and protection systems meet the utility’s interconnection and safety standards.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B00F90-3752-E0AB-D2A7-4FCA4310E50D}"/>
              </a:ext>
            </a:extLst>
          </p:cNvPr>
          <p:cNvSpPr txBox="1"/>
          <p:nvPr/>
        </p:nvSpPr>
        <p:spPr>
          <a:xfrm>
            <a:off x="4209221" y="149087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One Line Diagram:</a:t>
            </a:r>
          </a:p>
          <a:p>
            <a:pPr algn="ctr"/>
            <a:r>
              <a:rPr lang="en-US" b="1" dirty="0"/>
              <a:t>Back-Fed Breaker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33A3B-FDF5-1522-29BD-916712EFCAD1}"/>
              </a:ext>
            </a:extLst>
          </p:cNvPr>
          <p:cNvSpPr txBox="1"/>
          <p:nvPr/>
        </p:nvSpPr>
        <p:spPr>
          <a:xfrm>
            <a:off x="4790247" y="798321"/>
            <a:ext cx="2541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505 Camino de Solar Albuquerque, NM 87111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C403BF-13A9-E709-DAD7-C1CF2207F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51512"/>
              </p:ext>
            </p:extLst>
          </p:nvPr>
        </p:nvGraphicFramePr>
        <p:xfrm>
          <a:off x="383830" y="448680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8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149087"/>
            <a:ext cx="42174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ESS must have UL9540 listing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82780" y="4740975"/>
            <a:ext cx="4217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including a Generator or EV charger an NSD application must be submitted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5202640"/>
            <a:ext cx="7757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Components and connections shown are for illustrative purposes only</a:t>
            </a:r>
          </a:p>
          <a:p>
            <a:r>
              <a:rPr lang="en-US" sz="900" dirty="0"/>
              <a:t>1. This illustrative sketch is not intended to specify utility interconnection or safety requirements.</a:t>
            </a:r>
          </a:p>
          <a:p>
            <a:r>
              <a:rPr lang="en-US" sz="900" dirty="0"/>
              <a:t>2. PNM may request additional information if determined it is needed during the screening process.</a:t>
            </a:r>
          </a:p>
          <a:p>
            <a:r>
              <a:rPr lang="en-US" sz="900" dirty="0"/>
              <a:t>3. This illustrative sketch is not intended to provide electrical design or code compliance directives.</a:t>
            </a:r>
          </a:p>
          <a:p>
            <a:r>
              <a:rPr lang="en-US" sz="900" dirty="0"/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/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/>
              <a:t>or maintenance conditions must be shown on the single-line diagram.</a:t>
            </a:r>
          </a:p>
          <a:p>
            <a:r>
              <a:rPr lang="en-US" sz="900" dirty="0"/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/>
              <a:t>interconnection and protection systems meet the utility’s interconnection and safety standards.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1BA398-6A3C-19D1-5C87-43DFAD013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070" y="2534925"/>
            <a:ext cx="5952710" cy="27214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A7559C-9C3A-B33B-B0F0-07DB0B128292}"/>
              </a:ext>
            </a:extLst>
          </p:cNvPr>
          <p:cNvSpPr txBox="1"/>
          <p:nvPr/>
        </p:nvSpPr>
        <p:spPr>
          <a:xfrm>
            <a:off x="4044373" y="141537"/>
            <a:ext cx="3692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One Line Diagram:</a:t>
            </a:r>
          </a:p>
          <a:p>
            <a:pPr algn="ctr"/>
            <a:r>
              <a:rPr lang="en-US" b="1" dirty="0"/>
              <a:t>   Back-Fed Breaker</a:t>
            </a:r>
          </a:p>
          <a:p>
            <a:pPr algn="ctr"/>
            <a:r>
              <a:rPr lang="en-US" b="1" dirty="0"/>
              <a:t>       For systems at or under 10kW AC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9F793-947C-32C1-AC6F-9374AAA39C4C}"/>
              </a:ext>
            </a:extLst>
          </p:cNvPr>
          <p:cNvSpPr txBox="1"/>
          <p:nvPr/>
        </p:nvSpPr>
        <p:spPr>
          <a:xfrm>
            <a:off x="4895071" y="1126745"/>
            <a:ext cx="250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505 Camino de Solar Albuquerque, NM 87111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7B2CBA3-1323-54CC-04F0-6489A5F5B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11253"/>
              </p:ext>
            </p:extLst>
          </p:nvPr>
        </p:nvGraphicFramePr>
        <p:xfrm>
          <a:off x="383830" y="448680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90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149087"/>
            <a:ext cx="42174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labelled with callouts, not in a legend, in correct order, and disconnect between inverter and interconnection point.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Meter Socket rated amperage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100A or 200A if system greater than 10kW AC)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neutrals cannot be bonded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74564" y="5208982"/>
            <a:ext cx="4217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including a Generator or EV charger an NSD application must be submitted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5202640"/>
            <a:ext cx="7757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Components and connections shown are for illustrative purposes only</a:t>
            </a:r>
          </a:p>
          <a:p>
            <a:r>
              <a:rPr lang="en-US" sz="900" dirty="0"/>
              <a:t>1. This illustrative sketch is not intended to specify utility interconnection or safety requirements.</a:t>
            </a:r>
          </a:p>
          <a:p>
            <a:r>
              <a:rPr lang="en-US" sz="900" dirty="0"/>
              <a:t>2. PNM may request additional information if determined it is needed during the screening process.</a:t>
            </a:r>
          </a:p>
          <a:p>
            <a:r>
              <a:rPr lang="en-US" sz="900" dirty="0"/>
              <a:t>3. This illustrative sketch is not intended to provide electrical design or code compliance directives.</a:t>
            </a:r>
          </a:p>
          <a:p>
            <a:r>
              <a:rPr lang="en-US" sz="900" dirty="0"/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/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/>
              <a:t>or maintenance conditions must be shown on the single-line diagram.</a:t>
            </a:r>
          </a:p>
          <a:p>
            <a:r>
              <a:rPr lang="en-US" sz="900" dirty="0"/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/>
              <a:t>interconnection and protection systems meet the utility’s interconnection and safety standards.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3C70C-FB1B-862B-BEC9-46E538095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28" y="2439532"/>
            <a:ext cx="6600412" cy="2782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05B5A8-B657-B30A-7A52-350D6253B4C2}"/>
              </a:ext>
            </a:extLst>
          </p:cNvPr>
          <p:cNvSpPr txBox="1"/>
          <p:nvPr/>
        </p:nvSpPr>
        <p:spPr>
          <a:xfrm>
            <a:off x="4209221" y="149087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One Line Diagram:</a:t>
            </a:r>
          </a:p>
          <a:p>
            <a:pPr algn="ctr"/>
            <a:r>
              <a:rPr lang="en-US" b="1" dirty="0"/>
              <a:t>Line Side Tap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B917B4-8D96-80E3-ABF9-33CC28D82799}"/>
              </a:ext>
            </a:extLst>
          </p:cNvPr>
          <p:cNvSpPr txBox="1"/>
          <p:nvPr/>
        </p:nvSpPr>
        <p:spPr>
          <a:xfrm>
            <a:off x="4741604" y="851409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505 Camino de Solar Albuquerque, NM 87111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91846-7359-9952-BAD3-8DB94ECF5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72419"/>
              </p:ext>
            </p:extLst>
          </p:nvPr>
        </p:nvGraphicFramePr>
        <p:xfrm>
          <a:off x="408884" y="406293"/>
          <a:ext cx="3994150" cy="1085883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1350666243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137794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0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86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BCEC1C-72A6-B2E7-CC5C-3141563A4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8" y="3553434"/>
            <a:ext cx="8048625" cy="2743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232533-A2DB-A46D-4768-91916E5DDCA2}"/>
              </a:ext>
            </a:extLst>
          </p:cNvPr>
          <p:cNvSpPr txBox="1"/>
          <p:nvPr/>
        </p:nvSpPr>
        <p:spPr>
          <a:xfrm>
            <a:off x="4357003" y="259923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One Line Diagram:</a:t>
            </a:r>
          </a:p>
          <a:p>
            <a:pPr algn="ctr"/>
            <a:r>
              <a:rPr lang="en-US" b="1" dirty="0"/>
              <a:t>An Expansion example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B648CF-3A1B-1200-E0EA-8E250B3E0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34430"/>
              </p:ext>
            </p:extLst>
          </p:nvPr>
        </p:nvGraphicFramePr>
        <p:xfrm>
          <a:off x="284163" y="400050"/>
          <a:ext cx="4002087" cy="2589226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05FB60-D1C6-D798-86F9-7CD36326AEDA}"/>
              </a:ext>
            </a:extLst>
          </p:cNvPr>
          <p:cNvSpPr txBox="1"/>
          <p:nvPr/>
        </p:nvSpPr>
        <p:spPr>
          <a:xfrm>
            <a:off x="7984130" y="180803"/>
            <a:ext cx="4205508" cy="5916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Meter Socket rated amperage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100A or 200A if system greater than 10kW AC)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ESS must have UL9540 listing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3F659E-669A-3B66-6598-40835D4B6505}"/>
              </a:ext>
            </a:extLst>
          </p:cNvPr>
          <p:cNvSpPr txBox="1"/>
          <p:nvPr/>
        </p:nvSpPr>
        <p:spPr>
          <a:xfrm>
            <a:off x="7984130" y="5404458"/>
            <a:ext cx="3971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including a Generator or EV charger an NSD application must be submitted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77894E-3774-00DF-A703-1D3C886D387B}"/>
              </a:ext>
            </a:extLst>
          </p:cNvPr>
          <p:cNvSpPr txBox="1"/>
          <p:nvPr/>
        </p:nvSpPr>
        <p:spPr>
          <a:xfrm>
            <a:off x="4896678" y="906254"/>
            <a:ext cx="253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505 Camino de Solar Albuquerque, NM 87111</a:t>
            </a:r>
          </a:p>
        </p:txBody>
      </p:sp>
    </p:spTree>
    <p:extLst>
      <p:ext uri="{BB962C8B-B14F-4D97-AF65-F5344CB8AC3E}">
        <p14:creationId xmlns:p14="http://schemas.microsoft.com/office/powerpoint/2010/main" val="127022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14B65B4-BFDF-F2A9-E352-5C163302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1541463"/>
            <a:ext cx="5553075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>
            <a:extLst>
              <a:ext uri="{FF2B5EF4-FFF2-40B4-BE49-F238E27FC236}">
                <a16:creationId xmlns:a16="http://schemas.microsoft.com/office/drawing/2014/main" id="{8DCD6A20-C60E-F2B4-E670-60F76918FD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06938" y="265113"/>
            <a:ext cx="2300287" cy="646112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B663B473-E86B-CE10-4568-2518AF96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887413"/>
            <a:ext cx="265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505 Camino de Solar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Albuquerque, NM 87111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86618-1CCB-BA89-6275-3DB95D667F84}"/>
              </a:ext>
            </a:extLst>
          </p:cNvPr>
          <p:cNvSpPr txBox="1"/>
          <p:nvPr/>
        </p:nvSpPr>
        <p:spPr>
          <a:xfrm>
            <a:off x="7804150" y="280988"/>
            <a:ext cx="4217988" cy="6770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Info Box which must contain the quantity of Modules and Inverters as well as their make &amp; model number.  If you are installing Energy Storage; the Info Box must include its make &amp; model number, and mode of operation.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Location and name of closest street.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Compass Rose.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keep all required items on a single page.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arrow callouts (not in a legend).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solar array distinguishing each panel.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installing a production meter, (see Variance info box) make sure all requirements are met or a Variance will be necessary.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PV Disconnect(s) must be outside, accessible to the utility, in line of sight, and within 5’ of the Utility Meter or a Variance will be required.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ESS Disconnect(s) (if applicable) must be outside, accessible to the utility, in line of sight, and within 10’ or a Variance will be required.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see the additional requirements on the Site Map Required Features.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CC734164-A7C0-0FD8-438C-FA4CC3A1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5397500"/>
            <a:ext cx="1417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sp>
        <p:nvSpPr>
          <p:cNvPr id="2055" name="TextBox 8">
            <a:extLst>
              <a:ext uri="{FF2B5EF4-FFF2-40B4-BE49-F238E27FC236}">
                <a16:creationId xmlns:a16="http://schemas.microsoft.com/office/drawing/2014/main" id="{AD1ABA53-DEBA-8C71-4285-D8CFA00E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4150" y="6334125"/>
            <a:ext cx="439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65AFC7-17C7-0940-B4B1-39E0399019B4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49263"/>
          <a:ext cx="3994150" cy="1522412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1F60492-57AD-BA2F-E1C9-D72996261CA2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879975"/>
          <a:ext cx="3114675" cy="1700213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Info Box (If installing a Production Meter)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within 5' of the Utility Meter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on the same plane and in line of sight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No visible obstructions between the Production Meter and the Utility Meter i.e., a Fence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BC66B96B-8A64-FEB2-0E9F-C178639FB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0" y="285750"/>
            <a:ext cx="25511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5EA94D38-E8F2-661A-CCEE-D3A7E66A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1128713"/>
            <a:ext cx="265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505 Camino de Solar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Albuquerque, NM 87111</a:t>
            </a:r>
          </a:p>
        </p:txBody>
      </p:sp>
      <p:sp>
        <p:nvSpPr>
          <p:cNvPr id="3076" name="TextBox 7">
            <a:extLst>
              <a:ext uri="{FF2B5EF4-FFF2-40B4-BE49-F238E27FC236}">
                <a16:creationId xmlns:a16="http://schemas.microsoft.com/office/drawing/2014/main" id="{15CAED84-C437-48DD-369A-87B391CD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5729288"/>
            <a:ext cx="141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pic>
        <p:nvPicPr>
          <p:cNvPr id="3077" name="Picture 13">
            <a:extLst>
              <a:ext uri="{FF2B5EF4-FFF2-40B4-BE49-F238E27FC236}">
                <a16:creationId xmlns:a16="http://schemas.microsoft.com/office/drawing/2014/main" id="{FC248007-7966-6FB6-7406-E50FDF3E8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949450"/>
            <a:ext cx="64103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FAB3318-6D60-73B6-382D-4639AE1E5B83}"/>
              </a:ext>
            </a:extLst>
          </p:cNvPr>
          <p:cNvGraphicFramePr>
            <a:graphicFrameLocks noGrp="1"/>
          </p:cNvGraphicFramePr>
          <p:nvPr/>
        </p:nvGraphicFramePr>
        <p:xfrm>
          <a:off x="284163" y="400050"/>
          <a:ext cx="4002087" cy="2376488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0E9412F-1535-53D1-60BB-ABCED6C59C66}"/>
              </a:ext>
            </a:extLst>
          </p:cNvPr>
          <p:cNvSpPr txBox="1"/>
          <p:nvPr/>
        </p:nvSpPr>
        <p:spPr>
          <a:xfrm>
            <a:off x="7077075" y="280988"/>
            <a:ext cx="4945063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EXPANSION REQUIRED FEATURES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(These are in Addition to the Required Features on new applications)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Info Box which must distinguish between Existing (E) and New (N) systems.  Must contain both new and existing quantity of Modules and Inverters as well as their make &amp; model number.  If you are installing Energy Storage; the Info Box must include its make &amp; model number, and mode of operation.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clearly labelled as Existing (E) or New (N) on the arrow callouts.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new solar array distinguishing each panel.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replacing your production meter, (see Variance info box) make sure all requirements are met or a Variance will be necessary. Expansions have the same variance requirements.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+mn-lt"/>
            </a:endParaRPr>
          </a:p>
        </p:txBody>
      </p:sp>
      <p:sp>
        <p:nvSpPr>
          <p:cNvPr id="3089" name="TextBox 8">
            <a:extLst>
              <a:ext uri="{FF2B5EF4-FFF2-40B4-BE49-F238E27FC236}">
                <a16:creationId xmlns:a16="http://schemas.microsoft.com/office/drawing/2014/main" id="{E068E546-8CD9-5952-01D3-CE036ADB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4373563"/>
            <a:ext cx="439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9DA8-6B58-0606-B7FD-74360916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DA90-5FA7-37CA-0674-3296A477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• For 3-phase systems</a:t>
            </a:r>
            <a:r>
              <a:rPr lang="en-US" sz="2800" dirty="0"/>
              <a:t> Three Line Diagram is required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/>
              <a:t>A Three-line </a:t>
            </a:r>
            <a:r>
              <a:rPr lang="en-US" dirty="0"/>
              <a:t>diagram may be requested be reviewers as deemed necessary. 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• For Large (&gt;10 </a:t>
            </a:r>
            <a:r>
              <a:rPr lang="en-US" dirty="0" err="1"/>
              <a:t>kWac</a:t>
            </a:r>
            <a:r>
              <a:rPr lang="en-US" dirty="0"/>
              <a:t>) and/or 3-phase systems:</a:t>
            </a:r>
          </a:p>
          <a:p>
            <a:pPr marL="0" indent="0">
              <a:buNone/>
            </a:pPr>
            <a:r>
              <a:rPr lang="en-US" sz="2600" dirty="0"/>
              <a:t>	• Please include reference to PNM Meter Standard</a:t>
            </a:r>
          </a:p>
          <a:p>
            <a:pPr marL="0" indent="0">
              <a:buNone/>
            </a:pPr>
            <a:r>
              <a:rPr lang="en-US" sz="2600" dirty="0"/>
              <a:t>	• Production meter Socket must be rated at least 200A</a:t>
            </a:r>
          </a:p>
          <a:p>
            <a:pPr marL="0" indent="0">
              <a:buNone/>
            </a:pPr>
            <a:r>
              <a:rPr lang="en-US" dirty="0"/>
              <a:t>• For Battery Backup or Energy Storage Systems, please refer</a:t>
            </a:r>
          </a:p>
          <a:p>
            <a:pPr marL="0" indent="0">
              <a:buNone/>
            </a:pPr>
            <a:r>
              <a:rPr lang="en-US" dirty="0"/>
              <a:t>to PNM Interconnection and Safety Standards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/>
              <a:t>• Service upgrade may be required for line side tap</a:t>
            </a:r>
          </a:p>
          <a:p>
            <a:pPr marL="0" indent="0">
              <a:buNone/>
            </a:pPr>
            <a:r>
              <a:rPr lang="en-US" sz="2600" dirty="0"/>
              <a:t>	• All diagrams are evaluated to ensure compliance with PNM metering and Interconnection and Safety Standards. This evaluation does not imply NEC compliance.</a:t>
            </a:r>
          </a:p>
          <a:p>
            <a:pPr marL="0" indent="0">
              <a:buNone/>
            </a:pPr>
            <a:r>
              <a:rPr lang="en-US" dirty="0"/>
              <a:t>• For Interconnection and Safety Standards, please visit</a:t>
            </a:r>
          </a:p>
          <a:p>
            <a:pPr marL="0" indent="0">
              <a:buNone/>
            </a:pPr>
            <a:r>
              <a:rPr lang="en-US" dirty="0"/>
              <a:t>	• </a:t>
            </a:r>
            <a:r>
              <a:rPr lang="en-US" dirty="0">
                <a:hlinkClick r:id="rId2"/>
              </a:rPr>
              <a:t>https://www.pnm.com/interconnecting-small-facilities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• </a:t>
            </a:r>
            <a:r>
              <a:rPr lang="en-US" dirty="0">
                <a:hlinkClick r:id="rId3"/>
              </a:rPr>
              <a:t>https://www.pnm.com/interconnecting-large-facilities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3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2125</Words>
  <Application>Microsoft Office PowerPoint</Application>
  <PresentationFormat>Widescreen</PresentationFormat>
  <Paragraphs>177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SITE MAP</vt:lpstr>
      <vt:lpstr>PowerPoint Presentation</vt:lpstr>
      <vt:lpstr>Future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Avila, Bastian</dc:creator>
  <cp:lastModifiedBy>Martinez, Mark</cp:lastModifiedBy>
  <cp:revision>18</cp:revision>
  <cp:lastPrinted>2024-01-16T14:29:09Z</cp:lastPrinted>
  <dcterms:created xsi:type="dcterms:W3CDTF">2023-05-08T20:02:41Z</dcterms:created>
  <dcterms:modified xsi:type="dcterms:W3CDTF">2024-02-02T22:32:15Z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2023-05-08T20:02:41Z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8fde03b4-6146-4c7a-b949-8997ffcfbee0</vt:lpwstr>
  </property>
  <property fmtid="{D5CDD505-2E9C-101B-9397-08002B2CF9AE}" pid="8" name="MSIP_Label_f367428c-8df2-41b3-925f-2e32f93f53ed_ContentBits">
    <vt:lpwstr>0</vt:lpwstr>
  </property>
</Properties>
</file>